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9.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media/image22.jpg" ContentType="image/png"/>
  <Override PartName="/ppt/media/image23.jpg" ContentType="image/png"/>
  <Override PartName="/ppt/media/image24.jpg" ContentType="image/png"/>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drawings/drawing2.xml" ContentType="application/vnd.openxmlformats-officedocument.drawingml.chartshapes+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charts/chart9.xml" ContentType="application/vnd.openxmlformats-officedocument.drawingml.chart+xml"/>
  <Override PartName="/ppt/notesSlides/notesSlide10.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11.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12.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13.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14.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charts/chart10.xml" ContentType="application/vnd.openxmlformats-officedocument.drawingml.chart+xml"/>
  <Override PartName="/ppt/drawings/drawing3.xml" ContentType="application/vnd.openxmlformats-officedocument.drawingml.chartshapes+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charts/chart13.xml" ContentType="application/vnd.openxmlformats-officedocument.drawingml.chart+xml"/>
  <Override PartName="/ppt/drawings/drawing4.xml" ContentType="application/vnd.openxmlformats-officedocument.drawingml.chartshapes+xml"/>
  <Override PartName="/ppt/charts/chart14.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5.xml" ContentType="application/vnd.openxmlformats-officedocument.presentationml.notesSlide+xml"/>
  <Override PartName="/ppt/charts/chart15.xml" ContentType="application/vnd.openxmlformats-officedocument.drawingml.chart+xml"/>
  <Override PartName="/ppt/drawings/drawing5.xml" ContentType="application/vnd.openxmlformats-officedocument.drawingml.chartshapes+xml"/>
  <Override PartName="/ppt/charts/chart16.xml" ContentType="application/vnd.openxmlformats-officedocument.drawingml.chart+xml"/>
  <Override PartName="/ppt/drawings/drawing6.xml" ContentType="application/vnd.openxmlformats-officedocument.drawingml.chartshapes+xml"/>
  <Override PartName="/ppt/charts/chart17.xml" ContentType="application/vnd.openxmlformats-officedocument.drawingml.chart+xml"/>
  <Override PartName="/ppt/drawings/drawing7.xml" ContentType="application/vnd.openxmlformats-officedocument.drawingml.chartshapes+xml"/>
  <Override PartName="/ppt/charts/chart18.xml" ContentType="application/vnd.openxmlformats-officedocument.drawingml.chart+xml"/>
  <Override PartName="/ppt/drawings/drawing8.xml" ContentType="application/vnd.openxmlformats-officedocument.drawingml.chartshapes+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theme/themeOverride1.xml" ContentType="application/vnd.openxmlformats-officedocument.themeOverride+xml"/>
  <Override PartName="/ppt/charts/chart23.xml" ContentType="application/vnd.openxmlformats-officedocument.drawingml.chart+xml"/>
  <Override PartName="/ppt/theme/themeOverride2.xml" ContentType="application/vnd.openxmlformats-officedocument.themeOverride+xml"/>
  <Override PartName="/ppt/charts/chart24.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6.xml" ContentType="application/vnd.openxmlformats-officedocument.drawingml.chart+xml"/>
  <Override PartName="/ppt/charts/style13.xml" ContentType="application/vnd.ms-office.chartstyle+xml"/>
  <Override PartName="/ppt/charts/colors13.xml" ContentType="application/vnd.ms-office.chartcolorstyl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charts/chart27.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28.xml" ContentType="application/vnd.openxmlformats-officedocument.drawingml.chart+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charts/chart29.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Lst>
  <p:notesMasterIdLst>
    <p:notesMasterId r:id="rId92"/>
  </p:notesMasterIdLst>
  <p:sldIdLst>
    <p:sldId id="258" r:id="rId3"/>
    <p:sldId id="2141" r:id="rId4"/>
    <p:sldId id="1745" r:id="rId5"/>
    <p:sldId id="1835" r:id="rId6"/>
    <p:sldId id="2142" r:id="rId7"/>
    <p:sldId id="2164" r:id="rId8"/>
    <p:sldId id="380" r:id="rId9"/>
    <p:sldId id="1837" r:id="rId10"/>
    <p:sldId id="2068" r:id="rId11"/>
    <p:sldId id="2194" r:id="rId12"/>
    <p:sldId id="2200" r:id="rId13"/>
    <p:sldId id="2195" r:id="rId14"/>
    <p:sldId id="2212" r:id="rId15"/>
    <p:sldId id="2117" r:id="rId16"/>
    <p:sldId id="2104" r:id="rId17"/>
    <p:sldId id="2171" r:id="rId18"/>
    <p:sldId id="2172" r:id="rId19"/>
    <p:sldId id="2145" r:id="rId20"/>
    <p:sldId id="269" r:id="rId21"/>
    <p:sldId id="2199" r:id="rId22"/>
    <p:sldId id="2146" r:id="rId23"/>
    <p:sldId id="2149" r:id="rId24"/>
    <p:sldId id="2177" r:id="rId25"/>
    <p:sldId id="274" r:id="rId26"/>
    <p:sldId id="2178" r:id="rId27"/>
    <p:sldId id="2179" r:id="rId28"/>
    <p:sldId id="262" r:id="rId29"/>
    <p:sldId id="2173" r:id="rId30"/>
    <p:sldId id="2211" r:id="rId31"/>
    <p:sldId id="2188" r:id="rId32"/>
    <p:sldId id="2181" r:id="rId33"/>
    <p:sldId id="281" r:id="rId34"/>
    <p:sldId id="2162" r:id="rId35"/>
    <p:sldId id="2180" r:id="rId36"/>
    <p:sldId id="2150" r:id="rId37"/>
    <p:sldId id="2163" r:id="rId38"/>
    <p:sldId id="2207" r:id="rId39"/>
    <p:sldId id="2158" r:id="rId40"/>
    <p:sldId id="257" r:id="rId41"/>
    <p:sldId id="2154" r:id="rId42"/>
    <p:sldId id="2155" r:id="rId43"/>
    <p:sldId id="2183" r:id="rId44"/>
    <p:sldId id="2109" r:id="rId45"/>
    <p:sldId id="2170" r:id="rId46"/>
    <p:sldId id="2174" r:id="rId47"/>
    <p:sldId id="2159" r:id="rId48"/>
    <p:sldId id="260" r:id="rId49"/>
    <p:sldId id="2160" r:id="rId50"/>
    <p:sldId id="263" r:id="rId51"/>
    <p:sldId id="2166" r:id="rId52"/>
    <p:sldId id="2108" r:id="rId53"/>
    <p:sldId id="2120" r:id="rId54"/>
    <p:sldId id="2080" r:id="rId55"/>
    <p:sldId id="2081" r:id="rId56"/>
    <p:sldId id="261" r:id="rId57"/>
    <p:sldId id="2196" r:id="rId58"/>
    <p:sldId id="2092" r:id="rId59"/>
    <p:sldId id="2192" r:id="rId60"/>
    <p:sldId id="2193" r:id="rId61"/>
    <p:sldId id="2176" r:id="rId62"/>
    <p:sldId id="2127" r:id="rId63"/>
    <p:sldId id="2125" r:id="rId64"/>
    <p:sldId id="2208" r:id="rId65"/>
    <p:sldId id="2161" r:id="rId66"/>
    <p:sldId id="1933" r:id="rId67"/>
    <p:sldId id="1874" r:id="rId68"/>
    <p:sldId id="1934" r:id="rId69"/>
    <p:sldId id="1931" r:id="rId70"/>
    <p:sldId id="2214" r:id="rId71"/>
    <p:sldId id="2189" r:id="rId72"/>
    <p:sldId id="2190" r:id="rId73"/>
    <p:sldId id="2191" r:id="rId74"/>
    <p:sldId id="1863" r:id="rId75"/>
    <p:sldId id="1865" r:id="rId76"/>
    <p:sldId id="1891" r:id="rId77"/>
    <p:sldId id="1904" r:id="rId78"/>
    <p:sldId id="2203" r:id="rId79"/>
    <p:sldId id="2209" r:id="rId80"/>
    <p:sldId id="2124" r:id="rId81"/>
    <p:sldId id="2184" r:id="rId82"/>
    <p:sldId id="1875" r:id="rId83"/>
    <p:sldId id="1936" r:id="rId84"/>
    <p:sldId id="259" r:id="rId85"/>
    <p:sldId id="2185" r:id="rId86"/>
    <p:sldId id="2186" r:id="rId87"/>
    <p:sldId id="2187" r:id="rId88"/>
    <p:sldId id="2213" r:id="rId89"/>
    <p:sldId id="2034" r:id="rId90"/>
    <p:sldId id="2112" r:id="rId9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9696"/>
    <a:srgbClr val="4D4E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1160" autoAdjust="0"/>
  </p:normalViewPr>
  <p:slideViewPr>
    <p:cSldViewPr snapToGrid="0">
      <p:cViewPr varScale="1">
        <p:scale>
          <a:sx n="62" d="100"/>
          <a:sy n="62" d="100"/>
        </p:scale>
        <p:origin x="978" y="78"/>
      </p:cViewPr>
      <p:guideLst/>
    </p:cSldViewPr>
  </p:slideViewPr>
  <p:outlineViewPr>
    <p:cViewPr>
      <p:scale>
        <a:sx n="33" d="100"/>
        <a:sy n="33" d="100"/>
      </p:scale>
      <p:origin x="0" y="-6198"/>
    </p:cViewPr>
  </p:outlineViewPr>
  <p:notesTextViewPr>
    <p:cViewPr>
      <p:scale>
        <a:sx n="1" d="1"/>
        <a:sy n="1" d="1"/>
      </p:scale>
      <p:origin x="0" y="0"/>
    </p:cViewPr>
  </p:notesTextViewPr>
  <p:sorterViewPr>
    <p:cViewPr varScale="1">
      <p:scale>
        <a:sx n="1" d="1"/>
        <a:sy n="1" d="1"/>
      </p:scale>
      <p:origin x="0" y="-248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E:\NBA%20PO%20ATTAINMENT%20BATCHWISE\BATCH%202014-18\FINAL%20PO%20ATTAINMENT%202014-18.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8.xml"/><Relationship Id="rId1" Type="http://schemas.microsoft.com/office/2011/relationships/chartStyle" Target="style8.xml"/></Relationships>
</file>

<file path=ppt/charts/_rels/chart1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9.xml"/><Relationship Id="rId1" Type="http://schemas.microsoft.com/office/2011/relationships/chartStyle" Target="style9.xm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5.xlsx"/></Relationships>
</file>

<file path=ppt/charts/_rels/chart14.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10.xml"/><Relationship Id="rId1" Type="http://schemas.microsoft.com/office/2011/relationships/chartStyle" Target="style10.xml"/></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6.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7.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8.xlsx"/></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9.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2.xml.rels><?xml version="1.0" encoding="UTF-8" standalone="yes"?>
<Relationships xmlns="http://schemas.openxmlformats.org/package/2006/relationships"><Relationship Id="rId3" Type="http://schemas.openxmlformats.org/officeDocument/2006/relationships/oleObject" Target="file:///E:\NBA%20PO%20ATTAINMENT%20BATCHWISE\PO-PEO.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1" Type="http://schemas.openxmlformats.org/officeDocument/2006/relationships/oleObject" Target="file:///\\175.175.9.51\IT%20Department%20Storage\Yele%20VP\.ODD%20SEm%2017-18\vpytemp\Progress%20of%20batch%2014-17%20vy.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175.175.9.51\IT%20Department%20Storage\Yele%20VP\.ODD%20SEm%2017-18\vpytemp\Progress%20of%20batch%2014-17%20vy.xlsx" TargetMode="External"/></Relationships>
</file>

<file path=ppt/charts/_rels/chart22.xml.rels><?xml version="1.0" encoding="UTF-8" standalone="yes"?>
<Relationships xmlns="http://schemas.openxmlformats.org/package/2006/relationships"><Relationship Id="rId2" Type="http://schemas.openxmlformats.org/officeDocument/2006/relationships/oleObject" Target="file:///\\175.175.9.51\IT%20Department%20Storage\Yele%20VP\.ODD%20SEm%2017-18\vpytemp\Progress%20of%20batch%2014-17%20vy.xlsx" TargetMode="External"/><Relationship Id="rId1" Type="http://schemas.openxmlformats.org/officeDocument/2006/relationships/themeOverride" Target="../theme/themeOverride1.xml"/></Relationships>
</file>

<file path=ppt/charts/_rels/chart23.xml.rels><?xml version="1.0" encoding="UTF-8" standalone="yes"?>
<Relationships xmlns="http://schemas.openxmlformats.org/package/2006/relationships"><Relationship Id="rId2" Type="http://schemas.openxmlformats.org/officeDocument/2006/relationships/oleObject" Target="file:///\\175.175.9.51\IT%20Department%20Storage\Yele%20VP\.ODD%20SEm%2017-18\vpytemp\Progress%20of%20batch%2014-17%20vy.xlsx" TargetMode="External"/><Relationship Id="rId1" Type="http://schemas.openxmlformats.org/officeDocument/2006/relationships/themeOverride" Target="../theme/themeOverride2.xml"/></Relationships>
</file>

<file path=ppt/charts/_rels/chart24.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11.xml"/><Relationship Id="rId1" Type="http://schemas.microsoft.com/office/2011/relationships/chartStyle" Target="style11.xml"/></Relationships>
</file>

<file path=ppt/charts/_rels/chart2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2.xml"/><Relationship Id="rId1" Type="http://schemas.microsoft.com/office/2011/relationships/chartStyle" Target="style12.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3.xml"/><Relationship Id="rId1" Type="http://schemas.microsoft.com/office/2011/relationships/chartStyle" Target="style13.xml"/></Relationships>
</file>

<file path=ppt/charts/_rels/chart27.xml.rels><?xml version="1.0" encoding="UTF-8" standalone="yes"?>
<Relationships xmlns="http://schemas.openxmlformats.org/package/2006/relationships"><Relationship Id="rId3" Type="http://schemas.openxmlformats.org/officeDocument/2006/relationships/oleObject" Target="file:///\\175.175.9.51\IT%20Department%20Storage\DINS\SFR\STUDENT%20RATIO.xlsx" TargetMode="External"/><Relationship Id="rId2" Type="http://schemas.microsoft.com/office/2011/relationships/chartColorStyle" Target="colors14.xml"/><Relationship Id="rId1" Type="http://schemas.microsoft.com/office/2011/relationships/chartStyle" Target="style14.xml"/></Relationships>
</file>

<file path=ppt/charts/_rels/chart28.xml.rels><?xml version="1.0" encoding="UTF-8" standalone="yes"?>
<Relationships xmlns="http://schemas.openxmlformats.org/package/2006/relationships"><Relationship Id="rId1" Type="http://schemas.openxmlformats.org/officeDocument/2006/relationships/oleObject" Target="file:///C:\Users\IT%20Staff\Desktop\Master%20File-04-2-19\graphs\faculty%20achievment.xlsx" TargetMode="External"/></Relationships>
</file>

<file path=ppt/charts/_rels/chart29.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5.xml"/><Relationship Id="rId1" Type="http://schemas.microsoft.com/office/2011/relationships/chartStyle" Target="style15.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IT%20Staff\Desktop\Master%20File-31-1-19\student%20achievement%20and%20faculty%20qualification.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IT%20Staff\Desktop\Master%20File-31-1-19\student%20achievement%20and%20faculty%20qualification.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9.xml.rels><?xml version="1.0" encoding="UTF-8" standalone="yes"?>
<Relationships xmlns="http://schemas.openxmlformats.org/package/2006/relationships"><Relationship Id="rId1" Type="http://schemas.openxmlformats.org/officeDocument/2006/relationships/oleObject" Target="file:///G:\finantial%20Assis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a:t>PO</a:t>
            </a:r>
            <a:r>
              <a:rPr lang="en-US" sz="1800" b="1" baseline="0"/>
              <a:t> Attainment for batch 2014-18</a:t>
            </a:r>
            <a:endParaRPr lang="en-US" sz="1800" b="1"/>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'2014-18 batch PO attain Ex+Co '!$A$38</c:f>
              <c:strCache>
                <c:ptCount val="1"/>
                <c:pt idx="0">
                  <c:v>ACADEMIC AVG ATTAINMENT </c:v>
                </c:pt>
              </c:strCache>
            </c:strRef>
          </c:tx>
          <c:spPr>
            <a:solidFill>
              <a:schemeClr val="accent1"/>
            </a:solidFill>
            <a:ln>
              <a:noFill/>
            </a:ln>
            <a:effectLst/>
          </c:spPr>
          <c:invertIfNegative val="0"/>
          <c:cat>
            <c:strRef>
              <c:f>'2014-18 batch PO attain Ex+Co '!$B$37:$P$37</c:f>
              <c:strCache>
                <c:ptCount val="15"/>
                <c:pt idx="0">
                  <c:v>PO-1</c:v>
                </c:pt>
                <c:pt idx="1">
                  <c:v>PO-2</c:v>
                </c:pt>
                <c:pt idx="2">
                  <c:v>PO-3</c:v>
                </c:pt>
                <c:pt idx="3">
                  <c:v>PO-4</c:v>
                </c:pt>
                <c:pt idx="4">
                  <c:v>PO-5</c:v>
                </c:pt>
                <c:pt idx="5">
                  <c:v>PO-6</c:v>
                </c:pt>
                <c:pt idx="6">
                  <c:v>PO-7</c:v>
                </c:pt>
                <c:pt idx="7">
                  <c:v>PO-8</c:v>
                </c:pt>
                <c:pt idx="8">
                  <c:v>PO-9</c:v>
                </c:pt>
                <c:pt idx="9">
                  <c:v>PO-10</c:v>
                </c:pt>
                <c:pt idx="10">
                  <c:v>PO-11</c:v>
                </c:pt>
                <c:pt idx="11">
                  <c:v>PO-12</c:v>
                </c:pt>
                <c:pt idx="12">
                  <c:v>PSO1</c:v>
                </c:pt>
                <c:pt idx="13">
                  <c:v>PSO2</c:v>
                </c:pt>
                <c:pt idx="14">
                  <c:v>PSO3</c:v>
                </c:pt>
              </c:strCache>
            </c:strRef>
          </c:cat>
          <c:val>
            <c:numRef>
              <c:f>'2014-18 batch PO attain Ex+Co '!$B$38:$P$38</c:f>
              <c:numCache>
                <c:formatCode>0.00</c:formatCode>
                <c:ptCount val="15"/>
                <c:pt idx="0">
                  <c:v>2.2744832352029172</c:v>
                </c:pt>
                <c:pt idx="1">
                  <c:v>2.2973348625086891</c:v>
                </c:pt>
                <c:pt idx="2">
                  <c:v>2.2710660413770594</c:v>
                </c:pt>
                <c:pt idx="3">
                  <c:v>2.2469860422275212</c:v>
                </c:pt>
                <c:pt idx="4">
                  <c:v>2.2233874577629642</c:v>
                </c:pt>
                <c:pt idx="5">
                  <c:v>2.0091636958014019</c:v>
                </c:pt>
                <c:pt idx="6">
                  <c:v>2.1092444383579281</c:v>
                </c:pt>
                <c:pt idx="7">
                  <c:v>1.9406251631803322</c:v>
                </c:pt>
                <c:pt idx="8">
                  <c:v>2.3103695520810192</c:v>
                </c:pt>
                <c:pt idx="9">
                  <c:v>2.0303976956611502</c:v>
                </c:pt>
                <c:pt idx="10">
                  <c:v>1.9931752625160106</c:v>
                </c:pt>
                <c:pt idx="11">
                  <c:v>2.2057979155502769</c:v>
                </c:pt>
                <c:pt idx="12">
                  <c:v>2.6655333333333333</c:v>
                </c:pt>
                <c:pt idx="13">
                  <c:v>2.6367333333333334</c:v>
                </c:pt>
                <c:pt idx="14">
                  <c:v>2.6171333333333333</c:v>
                </c:pt>
              </c:numCache>
            </c:numRef>
          </c:val>
          <c:extLst>
            <c:ext xmlns:c16="http://schemas.microsoft.com/office/drawing/2014/chart" uri="{C3380CC4-5D6E-409C-BE32-E72D297353CC}">
              <c16:uniqueId val="{00000000-8FB7-456F-B9BA-DAD469694D05}"/>
            </c:ext>
          </c:extLst>
        </c:ser>
        <c:ser>
          <c:idx val="1"/>
          <c:order val="1"/>
          <c:tx>
            <c:strRef>
              <c:f>'2014-18 batch PO attain Ex+Co '!$A$39</c:f>
              <c:strCache>
                <c:ptCount val="1"/>
                <c:pt idx="0">
                  <c:v>EXIT SURVEY</c:v>
                </c:pt>
              </c:strCache>
            </c:strRef>
          </c:tx>
          <c:spPr>
            <a:solidFill>
              <a:schemeClr val="accent2"/>
            </a:solidFill>
            <a:ln>
              <a:noFill/>
            </a:ln>
            <a:effectLst/>
          </c:spPr>
          <c:invertIfNegative val="0"/>
          <c:cat>
            <c:strRef>
              <c:f>'2014-18 batch PO attain Ex+Co '!$B$37:$P$37</c:f>
              <c:strCache>
                <c:ptCount val="15"/>
                <c:pt idx="0">
                  <c:v>PO-1</c:v>
                </c:pt>
                <c:pt idx="1">
                  <c:v>PO-2</c:v>
                </c:pt>
                <c:pt idx="2">
                  <c:v>PO-3</c:v>
                </c:pt>
                <c:pt idx="3">
                  <c:v>PO-4</c:v>
                </c:pt>
                <c:pt idx="4">
                  <c:v>PO-5</c:v>
                </c:pt>
                <c:pt idx="5">
                  <c:v>PO-6</c:v>
                </c:pt>
                <c:pt idx="6">
                  <c:v>PO-7</c:v>
                </c:pt>
                <c:pt idx="7">
                  <c:v>PO-8</c:v>
                </c:pt>
                <c:pt idx="8">
                  <c:v>PO-9</c:v>
                </c:pt>
                <c:pt idx="9">
                  <c:v>PO-10</c:v>
                </c:pt>
                <c:pt idx="10">
                  <c:v>PO-11</c:v>
                </c:pt>
                <c:pt idx="11">
                  <c:v>PO-12</c:v>
                </c:pt>
                <c:pt idx="12">
                  <c:v>PSO1</c:v>
                </c:pt>
                <c:pt idx="13">
                  <c:v>PSO2</c:v>
                </c:pt>
                <c:pt idx="14">
                  <c:v>PSO3</c:v>
                </c:pt>
              </c:strCache>
            </c:strRef>
          </c:cat>
          <c:val>
            <c:numRef>
              <c:f>'2014-18 batch PO attain Ex+Co '!$B$39:$P$39</c:f>
              <c:numCache>
                <c:formatCode>0.00</c:formatCode>
                <c:ptCount val="15"/>
                <c:pt idx="0">
                  <c:v>2.81</c:v>
                </c:pt>
                <c:pt idx="1">
                  <c:v>2.88</c:v>
                </c:pt>
                <c:pt idx="2">
                  <c:v>2.77</c:v>
                </c:pt>
                <c:pt idx="3">
                  <c:v>2.82</c:v>
                </c:pt>
                <c:pt idx="4">
                  <c:v>2.75</c:v>
                </c:pt>
                <c:pt idx="5">
                  <c:v>2.79</c:v>
                </c:pt>
                <c:pt idx="6">
                  <c:v>2.73</c:v>
                </c:pt>
                <c:pt idx="7">
                  <c:v>2.82</c:v>
                </c:pt>
                <c:pt idx="8">
                  <c:v>2.82</c:v>
                </c:pt>
                <c:pt idx="9">
                  <c:v>2.79</c:v>
                </c:pt>
                <c:pt idx="10">
                  <c:v>2.75</c:v>
                </c:pt>
                <c:pt idx="11">
                  <c:v>2.73</c:v>
                </c:pt>
                <c:pt idx="12">
                  <c:v>2.6919</c:v>
                </c:pt>
                <c:pt idx="13">
                  <c:v>2.6301000000000001</c:v>
                </c:pt>
                <c:pt idx="14">
                  <c:v>2.6504999999999996</c:v>
                </c:pt>
              </c:numCache>
            </c:numRef>
          </c:val>
          <c:extLst>
            <c:ext xmlns:c16="http://schemas.microsoft.com/office/drawing/2014/chart" uri="{C3380CC4-5D6E-409C-BE32-E72D297353CC}">
              <c16:uniqueId val="{00000001-8FB7-456F-B9BA-DAD469694D05}"/>
            </c:ext>
          </c:extLst>
        </c:ser>
        <c:ser>
          <c:idx val="2"/>
          <c:order val="2"/>
          <c:tx>
            <c:strRef>
              <c:f>'2014-18 batch PO attain Ex+Co '!$A$40</c:f>
              <c:strCache>
                <c:ptCount val="1"/>
                <c:pt idx="0">
                  <c:v>EXTRA AND CO CURRICULAR</c:v>
                </c:pt>
              </c:strCache>
            </c:strRef>
          </c:tx>
          <c:spPr>
            <a:solidFill>
              <a:schemeClr val="accent3"/>
            </a:solidFill>
            <a:ln>
              <a:noFill/>
            </a:ln>
            <a:effectLst/>
          </c:spPr>
          <c:invertIfNegative val="0"/>
          <c:cat>
            <c:strRef>
              <c:f>'2014-18 batch PO attain Ex+Co '!$B$37:$P$37</c:f>
              <c:strCache>
                <c:ptCount val="15"/>
                <c:pt idx="0">
                  <c:v>PO-1</c:v>
                </c:pt>
                <c:pt idx="1">
                  <c:v>PO-2</c:v>
                </c:pt>
                <c:pt idx="2">
                  <c:v>PO-3</c:v>
                </c:pt>
                <c:pt idx="3">
                  <c:v>PO-4</c:v>
                </c:pt>
                <c:pt idx="4">
                  <c:v>PO-5</c:v>
                </c:pt>
                <c:pt idx="5">
                  <c:v>PO-6</c:v>
                </c:pt>
                <c:pt idx="6">
                  <c:v>PO-7</c:v>
                </c:pt>
                <c:pt idx="7">
                  <c:v>PO-8</c:v>
                </c:pt>
                <c:pt idx="8">
                  <c:v>PO-9</c:v>
                </c:pt>
                <c:pt idx="9">
                  <c:v>PO-10</c:v>
                </c:pt>
                <c:pt idx="10">
                  <c:v>PO-11</c:v>
                </c:pt>
                <c:pt idx="11">
                  <c:v>PO-12</c:v>
                </c:pt>
                <c:pt idx="12">
                  <c:v>PSO1</c:v>
                </c:pt>
                <c:pt idx="13">
                  <c:v>PSO2</c:v>
                </c:pt>
                <c:pt idx="14">
                  <c:v>PSO3</c:v>
                </c:pt>
              </c:strCache>
            </c:strRef>
          </c:cat>
          <c:val>
            <c:numRef>
              <c:f>'2014-18 batch PO attain Ex+Co '!$B$40:$P$40</c:f>
              <c:numCache>
                <c:formatCode>General</c:formatCode>
                <c:ptCount val="15"/>
                <c:pt idx="4" formatCode="0.00">
                  <c:v>3</c:v>
                </c:pt>
                <c:pt idx="5" formatCode="0.00">
                  <c:v>2.3233333333333337</c:v>
                </c:pt>
                <c:pt idx="7" formatCode="0.00">
                  <c:v>2.2533333333333334</c:v>
                </c:pt>
                <c:pt idx="8" formatCode="0.00">
                  <c:v>2.2533333333333334</c:v>
                </c:pt>
                <c:pt idx="9" formatCode="0.00">
                  <c:v>2.2155555555555555</c:v>
                </c:pt>
                <c:pt idx="10" formatCode="0.00">
                  <c:v>1.9888888888888892</c:v>
                </c:pt>
                <c:pt idx="11" formatCode="0.00">
                  <c:v>1.9799999999999998</c:v>
                </c:pt>
                <c:pt idx="12" formatCode="0.00">
                  <c:v>2.66</c:v>
                </c:pt>
                <c:pt idx="14" formatCode="0.00">
                  <c:v>1.7599999999999998</c:v>
                </c:pt>
              </c:numCache>
            </c:numRef>
          </c:val>
          <c:extLst>
            <c:ext xmlns:c16="http://schemas.microsoft.com/office/drawing/2014/chart" uri="{C3380CC4-5D6E-409C-BE32-E72D297353CC}">
              <c16:uniqueId val="{00000002-8FB7-456F-B9BA-DAD469694D05}"/>
            </c:ext>
          </c:extLst>
        </c:ser>
        <c:ser>
          <c:idx val="3"/>
          <c:order val="3"/>
          <c:tx>
            <c:strRef>
              <c:f>'2014-18 batch PO attain Ex+Co '!$A$41</c:f>
              <c:strCache>
                <c:ptCount val="1"/>
                <c:pt idx="0">
                  <c:v>Avg (Exit Survey + Extra and Co-Cirricular</c:v>
                </c:pt>
              </c:strCache>
            </c:strRef>
          </c:tx>
          <c:spPr>
            <a:solidFill>
              <a:schemeClr val="accent4"/>
            </a:solidFill>
            <a:ln>
              <a:noFill/>
            </a:ln>
            <a:effectLst/>
          </c:spPr>
          <c:invertIfNegative val="0"/>
          <c:cat>
            <c:strRef>
              <c:f>'2014-18 batch PO attain Ex+Co '!$B$37:$P$37</c:f>
              <c:strCache>
                <c:ptCount val="15"/>
                <c:pt idx="0">
                  <c:v>PO-1</c:v>
                </c:pt>
                <c:pt idx="1">
                  <c:v>PO-2</c:v>
                </c:pt>
                <c:pt idx="2">
                  <c:v>PO-3</c:v>
                </c:pt>
                <c:pt idx="3">
                  <c:v>PO-4</c:v>
                </c:pt>
                <c:pt idx="4">
                  <c:v>PO-5</c:v>
                </c:pt>
                <c:pt idx="5">
                  <c:v>PO-6</c:v>
                </c:pt>
                <c:pt idx="6">
                  <c:v>PO-7</c:v>
                </c:pt>
                <c:pt idx="7">
                  <c:v>PO-8</c:v>
                </c:pt>
                <c:pt idx="8">
                  <c:v>PO-9</c:v>
                </c:pt>
                <c:pt idx="9">
                  <c:v>PO-10</c:v>
                </c:pt>
                <c:pt idx="10">
                  <c:v>PO-11</c:v>
                </c:pt>
                <c:pt idx="11">
                  <c:v>PO-12</c:v>
                </c:pt>
                <c:pt idx="12">
                  <c:v>PSO1</c:v>
                </c:pt>
                <c:pt idx="13">
                  <c:v>PSO2</c:v>
                </c:pt>
                <c:pt idx="14">
                  <c:v>PSO3</c:v>
                </c:pt>
              </c:strCache>
            </c:strRef>
          </c:cat>
          <c:val>
            <c:numRef>
              <c:f>'2014-18 batch PO attain Ex+Co '!$B$41:$P$41</c:f>
            </c:numRef>
          </c:val>
          <c:extLst>
            <c:ext xmlns:c16="http://schemas.microsoft.com/office/drawing/2014/chart" uri="{C3380CC4-5D6E-409C-BE32-E72D297353CC}">
              <c16:uniqueId val="{00000003-8FB7-456F-B9BA-DAD469694D05}"/>
            </c:ext>
          </c:extLst>
        </c:ser>
        <c:ser>
          <c:idx val="4"/>
          <c:order val="4"/>
          <c:tx>
            <c:strRef>
              <c:f>'2014-18 batch PO attain Ex+Co '!$A$42</c:f>
              <c:strCache>
                <c:ptCount val="1"/>
                <c:pt idx="0">
                  <c:v>FINAL PO ATTAINMENT</c:v>
                </c:pt>
              </c:strCache>
            </c:strRef>
          </c:tx>
          <c:spPr>
            <a:solidFill>
              <a:schemeClr val="accent5"/>
            </a:solidFill>
            <a:ln>
              <a:noFill/>
            </a:ln>
            <a:effectLst/>
          </c:spPr>
          <c:invertIfNegative val="0"/>
          <c:cat>
            <c:strRef>
              <c:f>'2014-18 batch PO attain Ex+Co '!$B$37:$P$37</c:f>
              <c:strCache>
                <c:ptCount val="15"/>
                <c:pt idx="0">
                  <c:v>PO-1</c:v>
                </c:pt>
                <c:pt idx="1">
                  <c:v>PO-2</c:v>
                </c:pt>
                <c:pt idx="2">
                  <c:v>PO-3</c:v>
                </c:pt>
                <c:pt idx="3">
                  <c:v>PO-4</c:v>
                </c:pt>
                <c:pt idx="4">
                  <c:v>PO-5</c:v>
                </c:pt>
                <c:pt idx="5">
                  <c:v>PO-6</c:v>
                </c:pt>
                <c:pt idx="6">
                  <c:v>PO-7</c:v>
                </c:pt>
                <c:pt idx="7">
                  <c:v>PO-8</c:v>
                </c:pt>
                <c:pt idx="8">
                  <c:v>PO-9</c:v>
                </c:pt>
                <c:pt idx="9">
                  <c:v>PO-10</c:v>
                </c:pt>
                <c:pt idx="10">
                  <c:v>PO-11</c:v>
                </c:pt>
                <c:pt idx="11">
                  <c:v>PO-12</c:v>
                </c:pt>
                <c:pt idx="12">
                  <c:v>PSO1</c:v>
                </c:pt>
                <c:pt idx="13">
                  <c:v>PSO2</c:v>
                </c:pt>
                <c:pt idx="14">
                  <c:v>PSO3</c:v>
                </c:pt>
              </c:strCache>
            </c:strRef>
          </c:cat>
          <c:val>
            <c:numRef>
              <c:f>'2014-18 batch PO attain Ex+Co '!$B$42:$P$42</c:f>
              <c:numCache>
                <c:formatCode>0.00</c:formatCode>
                <c:ptCount val="15"/>
                <c:pt idx="0">
                  <c:v>2.3815865881623339</c:v>
                </c:pt>
                <c:pt idx="1">
                  <c:v>2.4138678900069515</c:v>
                </c:pt>
                <c:pt idx="2">
                  <c:v>2.3708528331016474</c:v>
                </c:pt>
                <c:pt idx="3">
                  <c:v>2.361588833782017</c:v>
                </c:pt>
                <c:pt idx="4">
                  <c:v>2.3537099662103715</c:v>
                </c:pt>
                <c:pt idx="5">
                  <c:v>2.118664289974455</c:v>
                </c:pt>
                <c:pt idx="6">
                  <c:v>2.2333955506863425</c:v>
                </c:pt>
                <c:pt idx="7">
                  <c:v>2.0598334638775992</c:v>
                </c:pt>
                <c:pt idx="8">
                  <c:v>2.3556289749981487</c:v>
                </c:pt>
                <c:pt idx="9">
                  <c:v>2.1248737120844758</c:v>
                </c:pt>
                <c:pt idx="10">
                  <c:v>2.0684290989016976</c:v>
                </c:pt>
                <c:pt idx="11">
                  <c:v>2.2356383324402218</c:v>
                </c:pt>
                <c:pt idx="12">
                  <c:v>2.667616666666667</c:v>
                </c:pt>
                <c:pt idx="13">
                  <c:v>2.6354066666666669</c:v>
                </c:pt>
                <c:pt idx="14">
                  <c:v>2.5347566666666665</c:v>
                </c:pt>
              </c:numCache>
            </c:numRef>
          </c:val>
          <c:extLst>
            <c:ext xmlns:c16="http://schemas.microsoft.com/office/drawing/2014/chart" uri="{C3380CC4-5D6E-409C-BE32-E72D297353CC}">
              <c16:uniqueId val="{00000004-8FB7-456F-B9BA-DAD469694D05}"/>
            </c:ext>
          </c:extLst>
        </c:ser>
        <c:dLbls>
          <c:showLegendKey val="0"/>
          <c:showVal val="0"/>
          <c:showCatName val="0"/>
          <c:showSerName val="0"/>
          <c:showPercent val="0"/>
          <c:showBubbleSize val="0"/>
        </c:dLbls>
        <c:gapWidth val="150"/>
        <c:axId val="246319160"/>
        <c:axId val="246319552"/>
      </c:barChart>
      <c:catAx>
        <c:axId val="246319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6319552"/>
        <c:crosses val="autoZero"/>
        <c:auto val="1"/>
        <c:lblAlgn val="ctr"/>
        <c:lblOffset val="100"/>
        <c:noMultiLvlLbl val="0"/>
      </c:catAx>
      <c:valAx>
        <c:axId val="24631955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631916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1"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088711872908624"/>
          <c:y val="3.6766098176233435E-2"/>
          <c:w val="0.80519651949328375"/>
          <c:h val="0.89855020909362271"/>
        </c:manualLayout>
      </c:layout>
      <c:barChart>
        <c:barDir val="col"/>
        <c:grouping val="clustered"/>
        <c:varyColors val="0"/>
        <c:ser>
          <c:idx val="0"/>
          <c:order val="0"/>
          <c:tx>
            <c:strRef>
              <c:f>'Sheet1'!$B$1</c:f>
              <c:strCache>
                <c:ptCount val="1"/>
                <c:pt idx="0">
                  <c:v>Professors</c:v>
                </c:pt>
              </c:strCache>
            </c:strRef>
          </c:tx>
          <c:invertIfNegative val="0"/>
          <c:cat>
            <c:strRef>
              <c:f>'Sheet1'!$A$2:$A$5</c:f>
              <c:strCache>
                <c:ptCount val="3"/>
                <c:pt idx="0">
                  <c:v>2016-17</c:v>
                </c:pt>
                <c:pt idx="1">
                  <c:v>2017-18</c:v>
                </c:pt>
                <c:pt idx="2">
                  <c:v>2018-19</c:v>
                </c:pt>
              </c:strCache>
            </c:strRef>
          </c:cat>
          <c:val>
            <c:numRef>
              <c:f>'Sheet1'!$B$2:$B$5</c:f>
              <c:numCache>
                <c:formatCode>General</c:formatCode>
                <c:ptCount val="4"/>
                <c:pt idx="0">
                  <c:v>2</c:v>
                </c:pt>
                <c:pt idx="1">
                  <c:v>3</c:v>
                </c:pt>
                <c:pt idx="2">
                  <c:v>3</c:v>
                </c:pt>
              </c:numCache>
            </c:numRef>
          </c:val>
          <c:extLst>
            <c:ext xmlns:c16="http://schemas.microsoft.com/office/drawing/2014/chart" uri="{C3380CC4-5D6E-409C-BE32-E72D297353CC}">
              <c16:uniqueId val="{00000000-D871-49E6-93CF-89CFE54FADDF}"/>
            </c:ext>
          </c:extLst>
        </c:ser>
        <c:ser>
          <c:idx val="1"/>
          <c:order val="1"/>
          <c:tx>
            <c:strRef>
              <c:f>'Sheet1'!$C$1</c:f>
              <c:strCache>
                <c:ptCount val="1"/>
                <c:pt idx="0">
                  <c:v>Associate Professor</c:v>
                </c:pt>
              </c:strCache>
            </c:strRef>
          </c:tx>
          <c:invertIfNegative val="0"/>
          <c:cat>
            <c:strRef>
              <c:f>'Sheet1'!$A$2:$A$5</c:f>
              <c:strCache>
                <c:ptCount val="3"/>
                <c:pt idx="0">
                  <c:v>2016-17</c:v>
                </c:pt>
                <c:pt idx="1">
                  <c:v>2017-18</c:v>
                </c:pt>
                <c:pt idx="2">
                  <c:v>2018-19</c:v>
                </c:pt>
              </c:strCache>
            </c:strRef>
          </c:cat>
          <c:val>
            <c:numRef>
              <c:f>'Sheet1'!$C$2:$C$5</c:f>
              <c:numCache>
                <c:formatCode>General</c:formatCode>
                <c:ptCount val="4"/>
                <c:pt idx="0">
                  <c:v>4</c:v>
                </c:pt>
                <c:pt idx="1">
                  <c:v>3</c:v>
                </c:pt>
                <c:pt idx="2">
                  <c:v>3</c:v>
                </c:pt>
              </c:numCache>
            </c:numRef>
          </c:val>
          <c:extLst>
            <c:ext xmlns:c16="http://schemas.microsoft.com/office/drawing/2014/chart" uri="{C3380CC4-5D6E-409C-BE32-E72D297353CC}">
              <c16:uniqueId val="{00000001-D871-49E6-93CF-89CFE54FADDF}"/>
            </c:ext>
          </c:extLst>
        </c:ser>
        <c:ser>
          <c:idx val="2"/>
          <c:order val="2"/>
          <c:tx>
            <c:strRef>
              <c:f>'Sheet1'!$D$1</c:f>
              <c:strCache>
                <c:ptCount val="1"/>
                <c:pt idx="0">
                  <c:v>Assistant Professor</c:v>
                </c:pt>
              </c:strCache>
            </c:strRef>
          </c:tx>
          <c:invertIfNegative val="0"/>
          <c:cat>
            <c:strRef>
              <c:f>'Sheet1'!$A$2:$A$5</c:f>
              <c:strCache>
                <c:ptCount val="3"/>
                <c:pt idx="0">
                  <c:v>2016-17</c:v>
                </c:pt>
                <c:pt idx="1">
                  <c:v>2017-18</c:v>
                </c:pt>
                <c:pt idx="2">
                  <c:v>2018-19</c:v>
                </c:pt>
              </c:strCache>
            </c:strRef>
          </c:cat>
          <c:val>
            <c:numRef>
              <c:f>'Sheet1'!$D$2:$D$5</c:f>
              <c:numCache>
                <c:formatCode>General</c:formatCode>
                <c:ptCount val="4"/>
                <c:pt idx="0">
                  <c:v>23</c:v>
                </c:pt>
                <c:pt idx="1">
                  <c:v>24</c:v>
                </c:pt>
                <c:pt idx="2">
                  <c:v>20</c:v>
                </c:pt>
              </c:numCache>
            </c:numRef>
          </c:val>
          <c:extLst>
            <c:ext xmlns:c16="http://schemas.microsoft.com/office/drawing/2014/chart" uri="{C3380CC4-5D6E-409C-BE32-E72D297353CC}">
              <c16:uniqueId val="{00000002-D871-49E6-93CF-89CFE54FADDF}"/>
            </c:ext>
          </c:extLst>
        </c:ser>
        <c:dLbls>
          <c:showLegendKey val="0"/>
          <c:showVal val="0"/>
          <c:showCatName val="0"/>
          <c:showSerName val="0"/>
          <c:showPercent val="0"/>
          <c:showBubbleSize val="0"/>
        </c:dLbls>
        <c:gapWidth val="150"/>
        <c:axId val="78794752"/>
        <c:axId val="95965568"/>
      </c:barChart>
      <c:catAx>
        <c:axId val="78794752"/>
        <c:scaling>
          <c:orientation val="minMax"/>
        </c:scaling>
        <c:delete val="0"/>
        <c:axPos val="b"/>
        <c:numFmt formatCode="General" sourceLinked="0"/>
        <c:majorTickMark val="out"/>
        <c:minorTickMark val="none"/>
        <c:tickLblPos val="nextTo"/>
        <c:crossAx val="95965568"/>
        <c:crosses val="autoZero"/>
        <c:auto val="1"/>
        <c:lblAlgn val="ctr"/>
        <c:lblOffset val="100"/>
        <c:noMultiLvlLbl val="0"/>
      </c:catAx>
      <c:valAx>
        <c:axId val="95965568"/>
        <c:scaling>
          <c:orientation val="minMax"/>
        </c:scaling>
        <c:delete val="0"/>
        <c:axPos val="l"/>
        <c:majorGridlines/>
        <c:numFmt formatCode="General" sourceLinked="1"/>
        <c:majorTickMark val="out"/>
        <c:minorTickMark val="none"/>
        <c:tickLblPos val="nextTo"/>
        <c:crossAx val="78794752"/>
        <c:crosses val="autoZero"/>
        <c:crossBetween val="between"/>
      </c:valAx>
    </c:plotArea>
    <c:legend>
      <c:legendPos val="r"/>
      <c:layout>
        <c:manualLayout>
          <c:xMode val="edge"/>
          <c:yMode val="edge"/>
          <c:x val="0.85685440996772699"/>
          <c:y val="0.37618557641765965"/>
          <c:w val="0.13474953419519617"/>
          <c:h val="0.19992629192947445"/>
        </c:manualLayout>
      </c:layout>
      <c:overlay val="0"/>
    </c:legend>
    <c:plotVisOnly val="1"/>
    <c:dispBlanksAs val="gap"/>
    <c:showDLblsOverMax val="0"/>
  </c:chart>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baseline="0">
                <a:solidFill>
                  <a:srgbClr val="FF0000"/>
                </a:solidFill>
                <a:effectLst/>
              </a:rPr>
              <a:t>Faculty as participants in Faculty development/training activities/STTPs</a:t>
            </a:r>
            <a:endParaRPr lang="en-US">
              <a:solidFill>
                <a:srgbClr val="FF0000"/>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AY 2017-18(SEM 2)</c:v>
                </c:pt>
              </c:strCache>
            </c:strRef>
          </c:tx>
          <c:spPr>
            <a:solidFill>
              <a:schemeClr val="accent1"/>
            </a:solidFill>
            <a:ln>
              <a:noFill/>
            </a:ln>
            <a:effectLst/>
          </c:spPr>
          <c:invertIfNegative val="0"/>
          <c:cat>
            <c:strRef>
              <c:f>Sheet1!$A$2:$A$25</c:f>
              <c:strCache>
                <c:ptCount val="24"/>
                <c:pt idx="0">
                  <c:v>Dr. Deven Shah</c:v>
                </c:pt>
                <c:pt idx="1">
                  <c:v>Dr. Kamal Shah</c:v>
                </c:pt>
                <c:pt idx="2">
                  <c:v>Dr. Rajesh Bansode</c:v>
                </c:pt>
                <c:pt idx="3">
                  <c:v>Mr. VikasKaul</c:v>
                </c:pt>
                <c:pt idx="4">
                  <c:v>Mr. ZahirAalam M.M.</c:v>
                </c:pt>
                <c:pt idx="5">
                  <c:v>Dr. BijithMarakarkandy</c:v>
                </c:pt>
                <c:pt idx="6">
                  <c:v>Mr. Namdeo B. Badhe</c:v>
                </c:pt>
                <c:pt idx="7">
                  <c:v>Mrs. VandanaMunde</c:v>
                </c:pt>
                <c:pt idx="8">
                  <c:v>Mrs. PranjaliKasture</c:v>
                </c:pt>
                <c:pt idx="9">
                  <c:v>Ms. SangeetaVhatkar</c:v>
                </c:pt>
                <c:pt idx="10">
                  <c:v>Mr. Anil K. Vasoya</c:v>
                </c:pt>
                <c:pt idx="11">
                  <c:v>Mr. BhushanNemade</c:v>
                </c:pt>
                <c:pt idx="12">
                  <c:v>Mr. VijaykumarYele</c:v>
                </c:pt>
                <c:pt idx="13">
                  <c:v>Mr. Aaditya A. Desai</c:v>
                </c:pt>
                <c:pt idx="14">
                  <c:v>Mrs. HetalAmrutia</c:v>
                </c:pt>
                <c:pt idx="15">
                  <c:v>Mrs. PurviSankhe</c:v>
                </c:pt>
                <c:pt idx="16">
                  <c:v>Ms. Neha Kapadia</c:v>
                </c:pt>
                <c:pt idx="17">
                  <c:v>Mr. Rahul Neve</c:v>
                </c:pt>
                <c:pt idx="18">
                  <c:v>Mr. ShridharKamble</c:v>
                </c:pt>
                <c:pt idx="19">
                  <c:v>Mrs. Mary Margarat</c:v>
                </c:pt>
                <c:pt idx="20">
                  <c:v>Mr. SudhirDhekane</c:v>
                </c:pt>
                <c:pt idx="21">
                  <c:v>Mrs. NehaPatwari</c:v>
                </c:pt>
                <c:pt idx="22">
                  <c:v>Mr. Sandeep Bankar</c:v>
                </c:pt>
                <c:pt idx="23">
                  <c:v>Ms. ShrutiMathur</c:v>
                </c:pt>
              </c:strCache>
            </c:strRef>
          </c:cat>
          <c:val>
            <c:numRef>
              <c:f>Sheet1!$B$2:$B$25</c:f>
              <c:numCache>
                <c:formatCode>General</c:formatCode>
                <c:ptCount val="24"/>
                <c:pt idx="0">
                  <c:v>1</c:v>
                </c:pt>
                <c:pt idx="1">
                  <c:v>1</c:v>
                </c:pt>
                <c:pt idx="2">
                  <c:v>1</c:v>
                </c:pt>
                <c:pt idx="3">
                  <c:v>2</c:v>
                </c:pt>
                <c:pt idx="4">
                  <c:v>1</c:v>
                </c:pt>
                <c:pt idx="5">
                  <c:v>1</c:v>
                </c:pt>
                <c:pt idx="6">
                  <c:v>1</c:v>
                </c:pt>
                <c:pt idx="7">
                  <c:v>1</c:v>
                </c:pt>
                <c:pt idx="8">
                  <c:v>1</c:v>
                </c:pt>
                <c:pt idx="9">
                  <c:v>1</c:v>
                </c:pt>
                <c:pt idx="10">
                  <c:v>1</c:v>
                </c:pt>
                <c:pt idx="11">
                  <c:v>3</c:v>
                </c:pt>
                <c:pt idx="12">
                  <c:v>1</c:v>
                </c:pt>
                <c:pt idx="13">
                  <c:v>1</c:v>
                </c:pt>
                <c:pt idx="14">
                  <c:v>1</c:v>
                </c:pt>
                <c:pt idx="15">
                  <c:v>1</c:v>
                </c:pt>
                <c:pt idx="16">
                  <c:v>1</c:v>
                </c:pt>
                <c:pt idx="17">
                  <c:v>1</c:v>
                </c:pt>
                <c:pt idx="18">
                  <c:v>1</c:v>
                </c:pt>
                <c:pt idx="19">
                  <c:v>1</c:v>
                </c:pt>
                <c:pt idx="20">
                  <c:v>1</c:v>
                </c:pt>
                <c:pt idx="21">
                  <c:v>1</c:v>
                </c:pt>
                <c:pt idx="22">
                  <c:v>1</c:v>
                </c:pt>
                <c:pt idx="23">
                  <c:v>1</c:v>
                </c:pt>
              </c:numCache>
            </c:numRef>
          </c:val>
          <c:extLst>
            <c:ext xmlns:c16="http://schemas.microsoft.com/office/drawing/2014/chart" uri="{C3380CC4-5D6E-409C-BE32-E72D297353CC}">
              <c16:uniqueId val="{00000000-9943-4A41-A361-4387D4813339}"/>
            </c:ext>
          </c:extLst>
        </c:ser>
        <c:ser>
          <c:idx val="1"/>
          <c:order val="1"/>
          <c:tx>
            <c:strRef>
              <c:f>Sheet1!$C$1</c:f>
              <c:strCache>
                <c:ptCount val="1"/>
                <c:pt idx="0">
                  <c:v>AY 2017-18(SEM 1)</c:v>
                </c:pt>
              </c:strCache>
            </c:strRef>
          </c:tx>
          <c:spPr>
            <a:solidFill>
              <a:schemeClr val="accent2"/>
            </a:solidFill>
            <a:ln>
              <a:noFill/>
            </a:ln>
            <a:effectLst/>
          </c:spPr>
          <c:invertIfNegative val="0"/>
          <c:cat>
            <c:strRef>
              <c:f>Sheet1!$A$2:$A$25</c:f>
              <c:strCache>
                <c:ptCount val="24"/>
                <c:pt idx="0">
                  <c:v>Dr. Deven Shah</c:v>
                </c:pt>
                <c:pt idx="1">
                  <c:v>Dr. Kamal Shah</c:v>
                </c:pt>
                <c:pt idx="2">
                  <c:v>Dr. Rajesh Bansode</c:v>
                </c:pt>
                <c:pt idx="3">
                  <c:v>Mr. VikasKaul</c:v>
                </c:pt>
                <c:pt idx="4">
                  <c:v>Mr. ZahirAalam M.M.</c:v>
                </c:pt>
                <c:pt idx="5">
                  <c:v>Dr. BijithMarakarkandy</c:v>
                </c:pt>
                <c:pt idx="6">
                  <c:v>Mr. Namdeo B. Badhe</c:v>
                </c:pt>
                <c:pt idx="7">
                  <c:v>Mrs. VandanaMunde</c:v>
                </c:pt>
                <c:pt idx="8">
                  <c:v>Mrs. PranjaliKasture</c:v>
                </c:pt>
                <c:pt idx="9">
                  <c:v>Ms. SangeetaVhatkar</c:v>
                </c:pt>
                <c:pt idx="10">
                  <c:v>Mr. Anil K. Vasoya</c:v>
                </c:pt>
                <c:pt idx="11">
                  <c:v>Mr. BhushanNemade</c:v>
                </c:pt>
                <c:pt idx="12">
                  <c:v>Mr. VijaykumarYele</c:v>
                </c:pt>
                <c:pt idx="13">
                  <c:v>Mr. Aaditya A. Desai</c:v>
                </c:pt>
                <c:pt idx="14">
                  <c:v>Mrs. HetalAmrutia</c:v>
                </c:pt>
                <c:pt idx="15">
                  <c:v>Mrs. PurviSankhe</c:v>
                </c:pt>
                <c:pt idx="16">
                  <c:v>Ms. Neha Kapadia</c:v>
                </c:pt>
                <c:pt idx="17">
                  <c:v>Mr. Rahul Neve</c:v>
                </c:pt>
                <c:pt idx="18">
                  <c:v>Mr. ShridharKamble</c:v>
                </c:pt>
                <c:pt idx="19">
                  <c:v>Mrs. Mary Margarat</c:v>
                </c:pt>
                <c:pt idx="20">
                  <c:v>Mr. SudhirDhekane</c:v>
                </c:pt>
                <c:pt idx="21">
                  <c:v>Mrs. NehaPatwari</c:v>
                </c:pt>
                <c:pt idx="22">
                  <c:v>Mr. Sandeep Bankar</c:v>
                </c:pt>
                <c:pt idx="23">
                  <c:v>Ms. ShrutiMathur</c:v>
                </c:pt>
              </c:strCache>
            </c:strRef>
          </c:cat>
          <c:val>
            <c:numRef>
              <c:f>Sheet1!$C$2:$C$25</c:f>
              <c:numCache>
                <c:formatCode>General</c:formatCode>
                <c:ptCount val="24"/>
                <c:pt idx="0">
                  <c:v>1</c:v>
                </c:pt>
                <c:pt idx="1">
                  <c:v>1</c:v>
                </c:pt>
                <c:pt idx="2">
                  <c:v>2</c:v>
                </c:pt>
                <c:pt idx="3">
                  <c:v>4</c:v>
                </c:pt>
                <c:pt idx="4">
                  <c:v>4</c:v>
                </c:pt>
                <c:pt idx="5">
                  <c:v>4</c:v>
                </c:pt>
                <c:pt idx="6">
                  <c:v>3</c:v>
                </c:pt>
                <c:pt idx="7">
                  <c:v>2</c:v>
                </c:pt>
                <c:pt idx="8">
                  <c:v>4</c:v>
                </c:pt>
                <c:pt idx="9">
                  <c:v>6</c:v>
                </c:pt>
                <c:pt idx="10">
                  <c:v>3</c:v>
                </c:pt>
                <c:pt idx="11">
                  <c:v>3</c:v>
                </c:pt>
                <c:pt idx="12">
                  <c:v>6</c:v>
                </c:pt>
                <c:pt idx="13">
                  <c:v>3</c:v>
                </c:pt>
                <c:pt idx="14">
                  <c:v>3</c:v>
                </c:pt>
                <c:pt idx="15">
                  <c:v>4</c:v>
                </c:pt>
                <c:pt idx="16">
                  <c:v>4</c:v>
                </c:pt>
                <c:pt idx="17">
                  <c:v>6</c:v>
                </c:pt>
                <c:pt idx="18">
                  <c:v>3</c:v>
                </c:pt>
                <c:pt idx="19">
                  <c:v>5</c:v>
                </c:pt>
                <c:pt idx="20">
                  <c:v>6</c:v>
                </c:pt>
                <c:pt idx="21">
                  <c:v>6</c:v>
                </c:pt>
                <c:pt idx="22">
                  <c:v>3</c:v>
                </c:pt>
                <c:pt idx="23">
                  <c:v>5</c:v>
                </c:pt>
              </c:numCache>
            </c:numRef>
          </c:val>
          <c:extLst>
            <c:ext xmlns:c16="http://schemas.microsoft.com/office/drawing/2014/chart" uri="{C3380CC4-5D6E-409C-BE32-E72D297353CC}">
              <c16:uniqueId val="{00000001-9943-4A41-A361-4387D4813339}"/>
            </c:ext>
          </c:extLst>
        </c:ser>
        <c:ser>
          <c:idx val="2"/>
          <c:order val="2"/>
          <c:tx>
            <c:strRef>
              <c:f>Sheet1!$D$1</c:f>
              <c:strCache>
                <c:ptCount val="1"/>
                <c:pt idx="0">
                  <c:v>AY 2016-17</c:v>
                </c:pt>
              </c:strCache>
            </c:strRef>
          </c:tx>
          <c:spPr>
            <a:solidFill>
              <a:schemeClr val="accent3"/>
            </a:solidFill>
            <a:ln>
              <a:noFill/>
            </a:ln>
            <a:effectLst/>
          </c:spPr>
          <c:invertIfNegative val="0"/>
          <c:cat>
            <c:strRef>
              <c:f>Sheet1!$A$2:$A$25</c:f>
              <c:strCache>
                <c:ptCount val="24"/>
                <c:pt idx="0">
                  <c:v>Dr. Deven Shah</c:v>
                </c:pt>
                <c:pt idx="1">
                  <c:v>Dr. Kamal Shah</c:v>
                </c:pt>
                <c:pt idx="2">
                  <c:v>Dr. Rajesh Bansode</c:v>
                </c:pt>
                <c:pt idx="3">
                  <c:v>Mr. VikasKaul</c:v>
                </c:pt>
                <c:pt idx="4">
                  <c:v>Mr. ZahirAalam M.M.</c:v>
                </c:pt>
                <c:pt idx="5">
                  <c:v>Dr. BijithMarakarkandy</c:v>
                </c:pt>
                <c:pt idx="6">
                  <c:v>Mr. Namdeo B. Badhe</c:v>
                </c:pt>
                <c:pt idx="7">
                  <c:v>Mrs. VandanaMunde</c:v>
                </c:pt>
                <c:pt idx="8">
                  <c:v>Mrs. PranjaliKasture</c:v>
                </c:pt>
                <c:pt idx="9">
                  <c:v>Ms. SangeetaVhatkar</c:v>
                </c:pt>
                <c:pt idx="10">
                  <c:v>Mr. Anil K. Vasoya</c:v>
                </c:pt>
                <c:pt idx="11">
                  <c:v>Mr. BhushanNemade</c:v>
                </c:pt>
                <c:pt idx="12">
                  <c:v>Mr. VijaykumarYele</c:v>
                </c:pt>
                <c:pt idx="13">
                  <c:v>Mr. Aaditya A. Desai</c:v>
                </c:pt>
                <c:pt idx="14">
                  <c:v>Mrs. HetalAmrutia</c:v>
                </c:pt>
                <c:pt idx="15">
                  <c:v>Mrs. PurviSankhe</c:v>
                </c:pt>
                <c:pt idx="16">
                  <c:v>Ms. Neha Kapadia</c:v>
                </c:pt>
                <c:pt idx="17">
                  <c:v>Mr. Rahul Neve</c:v>
                </c:pt>
                <c:pt idx="18">
                  <c:v>Mr. ShridharKamble</c:v>
                </c:pt>
                <c:pt idx="19">
                  <c:v>Mrs. Mary Margarat</c:v>
                </c:pt>
                <c:pt idx="20">
                  <c:v>Mr. SudhirDhekane</c:v>
                </c:pt>
                <c:pt idx="21">
                  <c:v>Mrs. NehaPatwari</c:v>
                </c:pt>
                <c:pt idx="22">
                  <c:v>Mr. Sandeep Bankar</c:v>
                </c:pt>
                <c:pt idx="23">
                  <c:v>Ms. ShrutiMathur</c:v>
                </c:pt>
              </c:strCache>
            </c:strRef>
          </c:cat>
          <c:val>
            <c:numRef>
              <c:f>Sheet1!$D$2:$D$25</c:f>
              <c:numCache>
                <c:formatCode>General</c:formatCode>
                <c:ptCount val="24"/>
                <c:pt idx="0">
                  <c:v>2</c:v>
                </c:pt>
                <c:pt idx="1">
                  <c:v>3</c:v>
                </c:pt>
                <c:pt idx="2">
                  <c:v>2</c:v>
                </c:pt>
                <c:pt idx="3">
                  <c:v>2</c:v>
                </c:pt>
                <c:pt idx="5">
                  <c:v>2</c:v>
                </c:pt>
                <c:pt idx="6">
                  <c:v>2</c:v>
                </c:pt>
                <c:pt idx="7">
                  <c:v>2</c:v>
                </c:pt>
                <c:pt idx="8">
                  <c:v>3</c:v>
                </c:pt>
                <c:pt idx="9">
                  <c:v>2</c:v>
                </c:pt>
                <c:pt idx="10">
                  <c:v>1</c:v>
                </c:pt>
                <c:pt idx="11">
                  <c:v>4</c:v>
                </c:pt>
                <c:pt idx="12">
                  <c:v>2</c:v>
                </c:pt>
                <c:pt idx="13">
                  <c:v>1</c:v>
                </c:pt>
                <c:pt idx="14">
                  <c:v>4</c:v>
                </c:pt>
                <c:pt idx="15">
                  <c:v>4</c:v>
                </c:pt>
                <c:pt idx="16">
                  <c:v>4</c:v>
                </c:pt>
                <c:pt idx="17">
                  <c:v>1</c:v>
                </c:pt>
                <c:pt idx="18">
                  <c:v>1</c:v>
                </c:pt>
                <c:pt idx="19">
                  <c:v>1</c:v>
                </c:pt>
                <c:pt idx="20">
                  <c:v>1</c:v>
                </c:pt>
                <c:pt idx="21">
                  <c:v>3</c:v>
                </c:pt>
                <c:pt idx="22">
                  <c:v>1</c:v>
                </c:pt>
                <c:pt idx="23">
                  <c:v>1</c:v>
                </c:pt>
              </c:numCache>
            </c:numRef>
          </c:val>
          <c:extLst>
            <c:ext xmlns:c16="http://schemas.microsoft.com/office/drawing/2014/chart" uri="{C3380CC4-5D6E-409C-BE32-E72D297353CC}">
              <c16:uniqueId val="{00000002-9943-4A41-A361-4387D4813339}"/>
            </c:ext>
          </c:extLst>
        </c:ser>
        <c:ser>
          <c:idx val="3"/>
          <c:order val="3"/>
          <c:tx>
            <c:strRef>
              <c:f>Sheet1!$E$1</c:f>
              <c:strCache>
                <c:ptCount val="1"/>
                <c:pt idx="0">
                  <c:v>AY 2015-16</c:v>
                </c:pt>
              </c:strCache>
            </c:strRef>
          </c:tx>
          <c:spPr>
            <a:solidFill>
              <a:schemeClr val="accent4"/>
            </a:solidFill>
            <a:ln>
              <a:noFill/>
            </a:ln>
            <a:effectLst/>
          </c:spPr>
          <c:invertIfNegative val="0"/>
          <c:cat>
            <c:strRef>
              <c:f>Sheet1!$A$2:$A$25</c:f>
              <c:strCache>
                <c:ptCount val="24"/>
                <c:pt idx="0">
                  <c:v>Dr. Deven Shah</c:v>
                </c:pt>
                <c:pt idx="1">
                  <c:v>Dr. Kamal Shah</c:v>
                </c:pt>
                <c:pt idx="2">
                  <c:v>Dr. Rajesh Bansode</c:v>
                </c:pt>
                <c:pt idx="3">
                  <c:v>Mr. VikasKaul</c:v>
                </c:pt>
                <c:pt idx="4">
                  <c:v>Mr. ZahirAalam M.M.</c:v>
                </c:pt>
                <c:pt idx="5">
                  <c:v>Dr. BijithMarakarkandy</c:v>
                </c:pt>
                <c:pt idx="6">
                  <c:v>Mr. Namdeo B. Badhe</c:v>
                </c:pt>
                <c:pt idx="7">
                  <c:v>Mrs. VandanaMunde</c:v>
                </c:pt>
                <c:pt idx="8">
                  <c:v>Mrs. PranjaliKasture</c:v>
                </c:pt>
                <c:pt idx="9">
                  <c:v>Ms. SangeetaVhatkar</c:v>
                </c:pt>
                <c:pt idx="10">
                  <c:v>Mr. Anil K. Vasoya</c:v>
                </c:pt>
                <c:pt idx="11">
                  <c:v>Mr. BhushanNemade</c:v>
                </c:pt>
                <c:pt idx="12">
                  <c:v>Mr. VijaykumarYele</c:v>
                </c:pt>
                <c:pt idx="13">
                  <c:v>Mr. Aaditya A. Desai</c:v>
                </c:pt>
                <c:pt idx="14">
                  <c:v>Mrs. HetalAmrutia</c:v>
                </c:pt>
                <c:pt idx="15">
                  <c:v>Mrs. PurviSankhe</c:v>
                </c:pt>
                <c:pt idx="16">
                  <c:v>Ms. Neha Kapadia</c:v>
                </c:pt>
                <c:pt idx="17">
                  <c:v>Mr. Rahul Neve</c:v>
                </c:pt>
                <c:pt idx="18">
                  <c:v>Mr. ShridharKamble</c:v>
                </c:pt>
                <c:pt idx="19">
                  <c:v>Mrs. Mary Margarat</c:v>
                </c:pt>
                <c:pt idx="20">
                  <c:v>Mr. SudhirDhekane</c:v>
                </c:pt>
                <c:pt idx="21">
                  <c:v>Mrs. NehaPatwari</c:v>
                </c:pt>
                <c:pt idx="22">
                  <c:v>Mr. Sandeep Bankar</c:v>
                </c:pt>
                <c:pt idx="23">
                  <c:v>Ms. ShrutiMathur</c:v>
                </c:pt>
              </c:strCache>
            </c:strRef>
          </c:cat>
          <c:val>
            <c:numRef>
              <c:f>Sheet1!$E$2:$E$25</c:f>
              <c:numCache>
                <c:formatCode>General</c:formatCode>
                <c:ptCount val="24"/>
                <c:pt idx="0">
                  <c:v>4</c:v>
                </c:pt>
                <c:pt idx="1">
                  <c:v>4</c:v>
                </c:pt>
                <c:pt idx="2">
                  <c:v>4</c:v>
                </c:pt>
                <c:pt idx="3">
                  <c:v>6</c:v>
                </c:pt>
                <c:pt idx="4">
                  <c:v>1</c:v>
                </c:pt>
                <c:pt idx="5">
                  <c:v>5</c:v>
                </c:pt>
                <c:pt idx="6">
                  <c:v>3</c:v>
                </c:pt>
                <c:pt idx="7">
                  <c:v>5</c:v>
                </c:pt>
                <c:pt idx="8">
                  <c:v>5</c:v>
                </c:pt>
                <c:pt idx="9">
                  <c:v>5</c:v>
                </c:pt>
                <c:pt idx="10">
                  <c:v>3</c:v>
                </c:pt>
                <c:pt idx="11">
                  <c:v>4</c:v>
                </c:pt>
                <c:pt idx="12">
                  <c:v>5</c:v>
                </c:pt>
                <c:pt idx="13">
                  <c:v>2</c:v>
                </c:pt>
                <c:pt idx="14">
                  <c:v>6</c:v>
                </c:pt>
                <c:pt idx="15">
                  <c:v>5</c:v>
                </c:pt>
                <c:pt idx="16">
                  <c:v>4</c:v>
                </c:pt>
                <c:pt idx="17">
                  <c:v>3</c:v>
                </c:pt>
                <c:pt idx="18">
                  <c:v>5</c:v>
                </c:pt>
                <c:pt idx="19">
                  <c:v>4</c:v>
                </c:pt>
                <c:pt idx="20">
                  <c:v>4</c:v>
                </c:pt>
                <c:pt idx="21">
                  <c:v>3</c:v>
                </c:pt>
                <c:pt idx="22">
                  <c:v>1</c:v>
                </c:pt>
              </c:numCache>
            </c:numRef>
          </c:val>
          <c:extLst>
            <c:ext xmlns:c16="http://schemas.microsoft.com/office/drawing/2014/chart" uri="{C3380CC4-5D6E-409C-BE32-E72D297353CC}">
              <c16:uniqueId val="{00000003-9943-4A41-A361-4387D4813339}"/>
            </c:ext>
          </c:extLst>
        </c:ser>
        <c:dLbls>
          <c:showLegendKey val="0"/>
          <c:showVal val="0"/>
          <c:showCatName val="0"/>
          <c:showSerName val="0"/>
          <c:showPercent val="0"/>
          <c:showBubbleSize val="0"/>
        </c:dLbls>
        <c:gapWidth val="219"/>
        <c:overlap val="-27"/>
        <c:axId val="63260552"/>
        <c:axId val="63261208"/>
      </c:barChart>
      <c:catAx>
        <c:axId val="63260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261208"/>
        <c:crosses val="autoZero"/>
        <c:auto val="1"/>
        <c:lblAlgn val="ctr"/>
        <c:lblOffset val="100"/>
        <c:noMultiLvlLbl val="0"/>
      </c:catAx>
      <c:valAx>
        <c:axId val="632612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260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dirty="0">
                <a:solidFill>
                  <a:srgbClr val="FF0000"/>
                </a:solidFill>
              </a:rPr>
              <a:t>Research</a:t>
            </a:r>
            <a:r>
              <a:rPr lang="en-US" sz="2400" baseline="0" dirty="0">
                <a:solidFill>
                  <a:srgbClr val="FF0000"/>
                </a:solidFill>
              </a:rPr>
              <a:t> and Development</a:t>
            </a:r>
            <a:endParaRPr lang="en-US" sz="2400" dirty="0">
              <a:solidFill>
                <a:srgbClr val="FF0000"/>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Sheet1!$D$4:$D$7</c:f>
              <c:strCache>
                <c:ptCount val="4"/>
                <c:pt idx="0">
                  <c:v>Academic Research</c:v>
                </c:pt>
                <c:pt idx="1">
                  <c:v>Number of quality publications in refereed/SCI Journals, citations, Books/Book Chapters etc.</c:v>
                </c:pt>
                <c:pt idx="2">
                  <c:v>As provided in SAR</c:v>
                </c:pt>
              </c:strCache>
            </c:strRef>
          </c:tx>
          <c:spPr>
            <a:solidFill>
              <a:schemeClr val="accent1"/>
            </a:solidFill>
            <a:ln>
              <a:noFill/>
            </a:ln>
            <a:effectLst/>
          </c:spPr>
          <c:invertIfNegative val="0"/>
          <c:cat>
            <c:strRef>
              <c:f>Sheet1!$C$8:$C$39</c:f>
              <c:strCache>
                <c:ptCount val="31"/>
                <c:pt idx="0">
                  <c:v>Dr. Deven Shah</c:v>
                </c:pt>
                <c:pt idx="1">
                  <c:v>Dr. Kamal Shah</c:v>
                </c:pt>
                <c:pt idx="2">
                  <c:v>Dr. Rajesh Bansode</c:v>
                </c:pt>
                <c:pt idx="3">
                  <c:v>Mr. Vikas Kaul</c:v>
                </c:pt>
                <c:pt idx="4">
                  <c:v>Mr. Zahir Aalam M.M.</c:v>
                </c:pt>
                <c:pt idx="5">
                  <c:v>Dr.Bijith Marakarkandy</c:v>
                </c:pt>
                <c:pt idx="6">
                  <c:v>Mr. Namdeo B. Badhe</c:v>
                </c:pt>
                <c:pt idx="7">
                  <c:v>Mrs. Vandana Munde</c:v>
                </c:pt>
                <c:pt idx="8">
                  <c:v>Mrs. Pranjali Kasture</c:v>
                </c:pt>
                <c:pt idx="9">
                  <c:v>Ms. Sangeeta Vhatkar</c:v>
                </c:pt>
                <c:pt idx="10">
                  <c:v>Mr. Anil K. Vasoya</c:v>
                </c:pt>
                <c:pt idx="11">
                  <c:v>Mr. Bhushan Nemade</c:v>
                </c:pt>
                <c:pt idx="12">
                  <c:v>Mr. Vijaykumar Yele</c:v>
                </c:pt>
                <c:pt idx="13">
                  <c:v>Mr. Aaditya A. Desai</c:v>
                </c:pt>
                <c:pt idx="14">
                  <c:v>Mrs. Hetal Amrutia</c:v>
                </c:pt>
                <c:pt idx="15">
                  <c:v>Mrs. Purvi Sankhe</c:v>
                </c:pt>
                <c:pt idx="16">
                  <c:v>Ms. Neha Kapadia</c:v>
                </c:pt>
                <c:pt idx="17">
                  <c:v>Mr. Rahul Neve</c:v>
                </c:pt>
                <c:pt idx="18">
                  <c:v>Mr. Shridhar Kamble</c:v>
                </c:pt>
                <c:pt idx="19">
                  <c:v>Mrs. Mary Margarat</c:v>
                </c:pt>
                <c:pt idx="20">
                  <c:v>Mr. Sudhir Dhekane</c:v>
                </c:pt>
                <c:pt idx="21">
                  <c:v>Mrs. Neha Patwari</c:v>
                </c:pt>
                <c:pt idx="22">
                  <c:v>Mr. Sandeep Bankar</c:v>
                </c:pt>
                <c:pt idx="23">
                  <c:v>Ms. Shruti Mathur</c:v>
                </c:pt>
                <c:pt idx="24">
                  <c:v>Ms. Radhika Kotecha</c:v>
                </c:pt>
                <c:pt idx="25">
                  <c:v>MsNishtha Mathur</c:v>
                </c:pt>
                <c:pt idx="26">
                  <c:v>Ms. Shital More</c:v>
                </c:pt>
                <c:pt idx="27">
                  <c:v>Ms. Swati</c:v>
                </c:pt>
                <c:pt idx="28">
                  <c:v>Ms. Deepti Chavan</c:v>
                </c:pt>
                <c:pt idx="29">
                  <c:v>Ms. Ratna Nayak</c:v>
                </c:pt>
                <c:pt idx="30">
                  <c:v>Total</c:v>
                </c:pt>
              </c:strCache>
            </c:strRef>
          </c:cat>
          <c:val>
            <c:numRef>
              <c:f>Sheet1!$D$8:$D$39</c:f>
              <c:numCache>
                <c:formatCode>General</c:formatCode>
                <c:ptCount val="32"/>
                <c:pt idx="0">
                  <c:v>6</c:v>
                </c:pt>
                <c:pt idx="1">
                  <c:v>6</c:v>
                </c:pt>
                <c:pt idx="2">
                  <c:v>34</c:v>
                </c:pt>
                <c:pt idx="3">
                  <c:v>14</c:v>
                </c:pt>
                <c:pt idx="4">
                  <c:v>17</c:v>
                </c:pt>
                <c:pt idx="5">
                  <c:v>3</c:v>
                </c:pt>
                <c:pt idx="6">
                  <c:v>0</c:v>
                </c:pt>
                <c:pt idx="7">
                  <c:v>1</c:v>
                </c:pt>
                <c:pt idx="8">
                  <c:v>5</c:v>
                </c:pt>
                <c:pt idx="9">
                  <c:v>14</c:v>
                </c:pt>
                <c:pt idx="10">
                  <c:v>5</c:v>
                </c:pt>
                <c:pt idx="11">
                  <c:v>7</c:v>
                </c:pt>
                <c:pt idx="12">
                  <c:v>0</c:v>
                </c:pt>
                <c:pt idx="13">
                  <c:v>6</c:v>
                </c:pt>
                <c:pt idx="14">
                  <c:v>6</c:v>
                </c:pt>
                <c:pt idx="15">
                  <c:v>5</c:v>
                </c:pt>
                <c:pt idx="16">
                  <c:v>6</c:v>
                </c:pt>
                <c:pt idx="17">
                  <c:v>2</c:v>
                </c:pt>
                <c:pt idx="18">
                  <c:v>5</c:v>
                </c:pt>
                <c:pt idx="19">
                  <c:v>1</c:v>
                </c:pt>
                <c:pt idx="20">
                  <c:v>1</c:v>
                </c:pt>
                <c:pt idx="21">
                  <c:v>3</c:v>
                </c:pt>
                <c:pt idx="22">
                  <c:v>0</c:v>
                </c:pt>
                <c:pt idx="23">
                  <c:v>0</c:v>
                </c:pt>
                <c:pt idx="24">
                  <c:v>0</c:v>
                </c:pt>
                <c:pt idx="25">
                  <c:v>0</c:v>
                </c:pt>
                <c:pt idx="26">
                  <c:v>0</c:v>
                </c:pt>
                <c:pt idx="27">
                  <c:v>0</c:v>
                </c:pt>
                <c:pt idx="28">
                  <c:v>0</c:v>
                </c:pt>
                <c:pt idx="29">
                  <c:v>1</c:v>
                </c:pt>
                <c:pt idx="30">
                  <c:v>148</c:v>
                </c:pt>
              </c:numCache>
            </c:numRef>
          </c:val>
          <c:extLst>
            <c:ext xmlns:c16="http://schemas.microsoft.com/office/drawing/2014/chart" uri="{C3380CC4-5D6E-409C-BE32-E72D297353CC}">
              <c16:uniqueId val="{00000000-7FDA-4A7B-8F04-3C733FC5F628}"/>
            </c:ext>
          </c:extLst>
        </c:ser>
        <c:ser>
          <c:idx val="1"/>
          <c:order val="1"/>
          <c:tx>
            <c:strRef>
              <c:f>Sheet1!$E$4:$E$7</c:f>
              <c:strCache>
                <c:ptCount val="4"/>
                <c:pt idx="0">
                  <c:v>Academic Research</c:v>
                </c:pt>
                <c:pt idx="1">
                  <c:v>Number of quality publications in refereed/SCI Journals, citations, Books/Book Chapters etc.</c:v>
                </c:pt>
                <c:pt idx="2">
                  <c:v>After evaluation</c:v>
                </c:pt>
                <c:pt idx="3">
                  <c:v>(till the date of compliance report)</c:v>
                </c:pt>
              </c:strCache>
            </c:strRef>
          </c:tx>
          <c:spPr>
            <a:solidFill>
              <a:schemeClr val="accent2"/>
            </a:solidFill>
            <a:ln>
              <a:noFill/>
            </a:ln>
            <a:effectLst/>
          </c:spPr>
          <c:invertIfNegative val="0"/>
          <c:cat>
            <c:strRef>
              <c:f>Sheet1!$C$8:$C$39</c:f>
              <c:strCache>
                <c:ptCount val="31"/>
                <c:pt idx="0">
                  <c:v>Dr. Deven Shah</c:v>
                </c:pt>
                <c:pt idx="1">
                  <c:v>Dr. Kamal Shah</c:v>
                </c:pt>
                <c:pt idx="2">
                  <c:v>Dr. Rajesh Bansode</c:v>
                </c:pt>
                <c:pt idx="3">
                  <c:v>Mr. Vikas Kaul</c:v>
                </c:pt>
                <c:pt idx="4">
                  <c:v>Mr. Zahir Aalam M.M.</c:v>
                </c:pt>
                <c:pt idx="5">
                  <c:v>Dr.Bijith Marakarkandy</c:v>
                </c:pt>
                <c:pt idx="6">
                  <c:v>Mr. Namdeo B. Badhe</c:v>
                </c:pt>
                <c:pt idx="7">
                  <c:v>Mrs. Vandana Munde</c:v>
                </c:pt>
                <c:pt idx="8">
                  <c:v>Mrs. Pranjali Kasture</c:v>
                </c:pt>
                <c:pt idx="9">
                  <c:v>Ms. Sangeeta Vhatkar</c:v>
                </c:pt>
                <c:pt idx="10">
                  <c:v>Mr. Anil K. Vasoya</c:v>
                </c:pt>
                <c:pt idx="11">
                  <c:v>Mr. Bhushan Nemade</c:v>
                </c:pt>
                <c:pt idx="12">
                  <c:v>Mr. Vijaykumar Yele</c:v>
                </c:pt>
                <c:pt idx="13">
                  <c:v>Mr. Aaditya A. Desai</c:v>
                </c:pt>
                <c:pt idx="14">
                  <c:v>Mrs. Hetal Amrutia</c:v>
                </c:pt>
                <c:pt idx="15">
                  <c:v>Mrs. Purvi Sankhe</c:v>
                </c:pt>
                <c:pt idx="16">
                  <c:v>Ms. Neha Kapadia</c:v>
                </c:pt>
                <c:pt idx="17">
                  <c:v>Mr. Rahul Neve</c:v>
                </c:pt>
                <c:pt idx="18">
                  <c:v>Mr. Shridhar Kamble</c:v>
                </c:pt>
                <c:pt idx="19">
                  <c:v>Mrs. Mary Margarat</c:v>
                </c:pt>
                <c:pt idx="20">
                  <c:v>Mr. Sudhir Dhekane</c:v>
                </c:pt>
                <c:pt idx="21">
                  <c:v>Mrs. Neha Patwari</c:v>
                </c:pt>
                <c:pt idx="22">
                  <c:v>Mr. Sandeep Bankar</c:v>
                </c:pt>
                <c:pt idx="23">
                  <c:v>Ms. Shruti Mathur</c:v>
                </c:pt>
                <c:pt idx="24">
                  <c:v>Ms. Radhika Kotecha</c:v>
                </c:pt>
                <c:pt idx="25">
                  <c:v>MsNishtha Mathur</c:v>
                </c:pt>
                <c:pt idx="26">
                  <c:v>Ms. Shital More</c:v>
                </c:pt>
                <c:pt idx="27">
                  <c:v>Ms. Swati</c:v>
                </c:pt>
                <c:pt idx="28">
                  <c:v>Ms. Deepti Chavan</c:v>
                </c:pt>
                <c:pt idx="29">
                  <c:v>Ms. Ratna Nayak</c:v>
                </c:pt>
                <c:pt idx="30">
                  <c:v>Total</c:v>
                </c:pt>
              </c:strCache>
            </c:strRef>
          </c:cat>
          <c:val>
            <c:numRef>
              <c:f>Sheet1!$E$8:$E$39</c:f>
              <c:numCache>
                <c:formatCode>General</c:formatCode>
                <c:ptCount val="32"/>
                <c:pt idx="0">
                  <c:v>12</c:v>
                </c:pt>
                <c:pt idx="1">
                  <c:v>6</c:v>
                </c:pt>
                <c:pt idx="2">
                  <c:v>35</c:v>
                </c:pt>
                <c:pt idx="3">
                  <c:v>15</c:v>
                </c:pt>
                <c:pt idx="4">
                  <c:v>18</c:v>
                </c:pt>
                <c:pt idx="5">
                  <c:v>5</c:v>
                </c:pt>
                <c:pt idx="6">
                  <c:v>1</c:v>
                </c:pt>
                <c:pt idx="7">
                  <c:v>2</c:v>
                </c:pt>
                <c:pt idx="8">
                  <c:v>6</c:v>
                </c:pt>
                <c:pt idx="9">
                  <c:v>15</c:v>
                </c:pt>
                <c:pt idx="10">
                  <c:v>6</c:v>
                </c:pt>
                <c:pt idx="11">
                  <c:v>8</c:v>
                </c:pt>
                <c:pt idx="12">
                  <c:v>1</c:v>
                </c:pt>
                <c:pt idx="13">
                  <c:v>6</c:v>
                </c:pt>
                <c:pt idx="14">
                  <c:v>7</c:v>
                </c:pt>
                <c:pt idx="15">
                  <c:v>6</c:v>
                </c:pt>
                <c:pt idx="16">
                  <c:v>7</c:v>
                </c:pt>
                <c:pt idx="17">
                  <c:v>3</c:v>
                </c:pt>
                <c:pt idx="18">
                  <c:v>6</c:v>
                </c:pt>
                <c:pt idx="19">
                  <c:v>2</c:v>
                </c:pt>
                <c:pt idx="20">
                  <c:v>2</c:v>
                </c:pt>
                <c:pt idx="21">
                  <c:v>4</c:v>
                </c:pt>
                <c:pt idx="22">
                  <c:v>1</c:v>
                </c:pt>
                <c:pt idx="23">
                  <c:v>1</c:v>
                </c:pt>
                <c:pt idx="24">
                  <c:v>1</c:v>
                </c:pt>
                <c:pt idx="25">
                  <c:v>1</c:v>
                </c:pt>
                <c:pt idx="26">
                  <c:v>1</c:v>
                </c:pt>
                <c:pt idx="27">
                  <c:v>1</c:v>
                </c:pt>
                <c:pt idx="28">
                  <c:v>1</c:v>
                </c:pt>
                <c:pt idx="29">
                  <c:v>2</c:v>
                </c:pt>
                <c:pt idx="30">
                  <c:v>177</c:v>
                </c:pt>
              </c:numCache>
            </c:numRef>
          </c:val>
          <c:extLst>
            <c:ext xmlns:c16="http://schemas.microsoft.com/office/drawing/2014/chart" uri="{C3380CC4-5D6E-409C-BE32-E72D297353CC}">
              <c16:uniqueId val="{00000001-7FDA-4A7B-8F04-3C733FC5F628}"/>
            </c:ext>
          </c:extLst>
        </c:ser>
        <c:ser>
          <c:idx val="2"/>
          <c:order val="2"/>
          <c:tx>
            <c:strRef>
              <c:f>Sheet1!$F$4:$F$7</c:f>
              <c:strCache>
                <c:ptCount val="4"/>
                <c:pt idx="0">
                  <c:v>Academic Research</c:v>
                </c:pt>
                <c:pt idx="1">
                  <c:v>Ph.D. guided /Ph.D. awarded during the assessment period while working in the institute</c:v>
                </c:pt>
                <c:pt idx="2">
                  <c:v>As provided in SAR</c:v>
                </c:pt>
                <c:pt idx="3">
                  <c:v>(till the date of compliance report)</c:v>
                </c:pt>
              </c:strCache>
            </c:strRef>
          </c:tx>
          <c:spPr>
            <a:solidFill>
              <a:schemeClr val="accent3"/>
            </a:solidFill>
            <a:ln>
              <a:noFill/>
            </a:ln>
            <a:effectLst/>
          </c:spPr>
          <c:invertIfNegative val="0"/>
          <c:cat>
            <c:strRef>
              <c:f>Sheet1!$C$8:$C$39</c:f>
              <c:strCache>
                <c:ptCount val="31"/>
                <c:pt idx="0">
                  <c:v>Dr. Deven Shah</c:v>
                </c:pt>
                <c:pt idx="1">
                  <c:v>Dr. Kamal Shah</c:v>
                </c:pt>
                <c:pt idx="2">
                  <c:v>Dr. Rajesh Bansode</c:v>
                </c:pt>
                <c:pt idx="3">
                  <c:v>Mr. Vikas Kaul</c:v>
                </c:pt>
                <c:pt idx="4">
                  <c:v>Mr. Zahir Aalam M.M.</c:v>
                </c:pt>
                <c:pt idx="5">
                  <c:v>Dr.Bijith Marakarkandy</c:v>
                </c:pt>
                <c:pt idx="6">
                  <c:v>Mr. Namdeo B. Badhe</c:v>
                </c:pt>
                <c:pt idx="7">
                  <c:v>Mrs. Vandana Munde</c:v>
                </c:pt>
                <c:pt idx="8">
                  <c:v>Mrs. Pranjali Kasture</c:v>
                </c:pt>
                <c:pt idx="9">
                  <c:v>Ms. Sangeeta Vhatkar</c:v>
                </c:pt>
                <c:pt idx="10">
                  <c:v>Mr. Anil K. Vasoya</c:v>
                </c:pt>
                <c:pt idx="11">
                  <c:v>Mr. Bhushan Nemade</c:v>
                </c:pt>
                <c:pt idx="12">
                  <c:v>Mr. Vijaykumar Yele</c:v>
                </c:pt>
                <c:pt idx="13">
                  <c:v>Mr. Aaditya A. Desai</c:v>
                </c:pt>
                <c:pt idx="14">
                  <c:v>Mrs. Hetal Amrutia</c:v>
                </c:pt>
                <c:pt idx="15">
                  <c:v>Mrs. Purvi Sankhe</c:v>
                </c:pt>
                <c:pt idx="16">
                  <c:v>Ms. Neha Kapadia</c:v>
                </c:pt>
                <c:pt idx="17">
                  <c:v>Mr. Rahul Neve</c:v>
                </c:pt>
                <c:pt idx="18">
                  <c:v>Mr. Shridhar Kamble</c:v>
                </c:pt>
                <c:pt idx="19">
                  <c:v>Mrs. Mary Margarat</c:v>
                </c:pt>
                <c:pt idx="20">
                  <c:v>Mr. Sudhir Dhekane</c:v>
                </c:pt>
                <c:pt idx="21">
                  <c:v>Mrs. Neha Patwari</c:v>
                </c:pt>
                <c:pt idx="22">
                  <c:v>Mr. Sandeep Bankar</c:v>
                </c:pt>
                <c:pt idx="23">
                  <c:v>Ms. Shruti Mathur</c:v>
                </c:pt>
                <c:pt idx="24">
                  <c:v>Ms. Radhika Kotecha</c:v>
                </c:pt>
                <c:pt idx="25">
                  <c:v>MsNishtha Mathur</c:v>
                </c:pt>
                <c:pt idx="26">
                  <c:v>Ms. Shital More</c:v>
                </c:pt>
                <c:pt idx="27">
                  <c:v>Ms. Swati</c:v>
                </c:pt>
                <c:pt idx="28">
                  <c:v>Ms. Deepti Chavan</c:v>
                </c:pt>
                <c:pt idx="29">
                  <c:v>Ms. Ratna Nayak</c:v>
                </c:pt>
                <c:pt idx="30">
                  <c:v>Total</c:v>
                </c:pt>
              </c:strCache>
            </c:strRef>
          </c:cat>
          <c:val>
            <c:numRef>
              <c:f>Sheet1!$F$8:$F$39</c:f>
              <c:numCache>
                <c:formatCode>General</c:formatCode>
                <c:ptCount val="32"/>
                <c:pt idx="0">
                  <c:v>0</c:v>
                </c:pt>
                <c:pt idx="1">
                  <c:v>0</c:v>
                </c:pt>
                <c:pt idx="2">
                  <c:v>0</c:v>
                </c:pt>
                <c:pt idx="3">
                  <c:v>0</c:v>
                </c:pt>
                <c:pt idx="4">
                  <c:v>0</c:v>
                </c:pt>
                <c:pt idx="5">
                  <c:v>0</c:v>
                </c:pt>
                <c:pt idx="6">
                  <c:v>0</c:v>
                </c:pt>
                <c:pt idx="7">
                  <c:v>0</c:v>
                </c:pt>
                <c:pt idx="8">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numCache>
            </c:numRef>
          </c:val>
          <c:extLst>
            <c:ext xmlns:c16="http://schemas.microsoft.com/office/drawing/2014/chart" uri="{C3380CC4-5D6E-409C-BE32-E72D297353CC}">
              <c16:uniqueId val="{00000002-7FDA-4A7B-8F04-3C733FC5F628}"/>
            </c:ext>
          </c:extLst>
        </c:ser>
        <c:ser>
          <c:idx val="3"/>
          <c:order val="3"/>
          <c:tx>
            <c:strRef>
              <c:f>Sheet1!$G$4:$G$7</c:f>
              <c:strCache>
                <c:ptCount val="4"/>
                <c:pt idx="0">
                  <c:v>Academic Research</c:v>
                </c:pt>
                <c:pt idx="1">
                  <c:v>Ph.D. guided /Ph.D. awarded during the assessment period while working in the institute</c:v>
                </c:pt>
                <c:pt idx="2">
                  <c:v>After evaluation</c:v>
                </c:pt>
                <c:pt idx="3">
                  <c:v>(till the date of compliance report)</c:v>
                </c:pt>
              </c:strCache>
            </c:strRef>
          </c:tx>
          <c:spPr>
            <a:solidFill>
              <a:schemeClr val="accent4"/>
            </a:solidFill>
            <a:ln>
              <a:noFill/>
            </a:ln>
            <a:effectLst/>
          </c:spPr>
          <c:invertIfNegative val="0"/>
          <c:cat>
            <c:strRef>
              <c:f>Sheet1!$C$8:$C$39</c:f>
              <c:strCache>
                <c:ptCount val="31"/>
                <c:pt idx="0">
                  <c:v>Dr. Deven Shah</c:v>
                </c:pt>
                <c:pt idx="1">
                  <c:v>Dr. Kamal Shah</c:v>
                </c:pt>
                <c:pt idx="2">
                  <c:v>Dr. Rajesh Bansode</c:v>
                </c:pt>
                <c:pt idx="3">
                  <c:v>Mr. Vikas Kaul</c:v>
                </c:pt>
                <c:pt idx="4">
                  <c:v>Mr. Zahir Aalam M.M.</c:v>
                </c:pt>
                <c:pt idx="5">
                  <c:v>Dr.Bijith Marakarkandy</c:v>
                </c:pt>
                <c:pt idx="6">
                  <c:v>Mr. Namdeo B. Badhe</c:v>
                </c:pt>
                <c:pt idx="7">
                  <c:v>Mrs. Vandana Munde</c:v>
                </c:pt>
                <c:pt idx="8">
                  <c:v>Mrs. Pranjali Kasture</c:v>
                </c:pt>
                <c:pt idx="9">
                  <c:v>Ms. Sangeeta Vhatkar</c:v>
                </c:pt>
                <c:pt idx="10">
                  <c:v>Mr. Anil K. Vasoya</c:v>
                </c:pt>
                <c:pt idx="11">
                  <c:v>Mr. Bhushan Nemade</c:v>
                </c:pt>
                <c:pt idx="12">
                  <c:v>Mr. Vijaykumar Yele</c:v>
                </c:pt>
                <c:pt idx="13">
                  <c:v>Mr. Aaditya A. Desai</c:v>
                </c:pt>
                <c:pt idx="14">
                  <c:v>Mrs. Hetal Amrutia</c:v>
                </c:pt>
                <c:pt idx="15">
                  <c:v>Mrs. Purvi Sankhe</c:v>
                </c:pt>
                <c:pt idx="16">
                  <c:v>Ms. Neha Kapadia</c:v>
                </c:pt>
                <c:pt idx="17">
                  <c:v>Mr. Rahul Neve</c:v>
                </c:pt>
                <c:pt idx="18">
                  <c:v>Mr. Shridhar Kamble</c:v>
                </c:pt>
                <c:pt idx="19">
                  <c:v>Mrs. Mary Margarat</c:v>
                </c:pt>
                <c:pt idx="20">
                  <c:v>Mr. Sudhir Dhekane</c:v>
                </c:pt>
                <c:pt idx="21">
                  <c:v>Mrs. Neha Patwari</c:v>
                </c:pt>
                <c:pt idx="22">
                  <c:v>Mr. Sandeep Bankar</c:v>
                </c:pt>
                <c:pt idx="23">
                  <c:v>Ms. Shruti Mathur</c:v>
                </c:pt>
                <c:pt idx="24">
                  <c:v>Ms. Radhika Kotecha</c:v>
                </c:pt>
                <c:pt idx="25">
                  <c:v>MsNishtha Mathur</c:v>
                </c:pt>
                <c:pt idx="26">
                  <c:v>Ms. Shital More</c:v>
                </c:pt>
                <c:pt idx="27">
                  <c:v>Ms. Swati</c:v>
                </c:pt>
                <c:pt idx="28">
                  <c:v>Ms. Deepti Chavan</c:v>
                </c:pt>
                <c:pt idx="29">
                  <c:v>Ms. Ratna Nayak</c:v>
                </c:pt>
                <c:pt idx="30">
                  <c:v>Total</c:v>
                </c:pt>
              </c:strCache>
            </c:strRef>
          </c:cat>
          <c:val>
            <c:numRef>
              <c:f>Sheet1!$G$8:$G$39</c:f>
              <c:numCache>
                <c:formatCode>General</c:formatCode>
                <c:ptCount val="32"/>
                <c:pt idx="0" formatCode="mmm\-yy">
                  <c:v>36678</c:v>
                </c:pt>
                <c:pt idx="1">
                  <c:v>0</c:v>
                </c:pt>
                <c:pt idx="2" formatCode="mmm\-yy">
                  <c:v>36617</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formatCode="mmm\-yy">
                  <c:v>36800</c:v>
                </c:pt>
              </c:numCache>
            </c:numRef>
          </c:val>
          <c:extLst>
            <c:ext xmlns:c16="http://schemas.microsoft.com/office/drawing/2014/chart" uri="{C3380CC4-5D6E-409C-BE32-E72D297353CC}">
              <c16:uniqueId val="{00000003-7FDA-4A7B-8F04-3C733FC5F628}"/>
            </c:ext>
          </c:extLst>
        </c:ser>
        <c:dLbls>
          <c:showLegendKey val="0"/>
          <c:showVal val="0"/>
          <c:showCatName val="0"/>
          <c:showSerName val="0"/>
          <c:showPercent val="0"/>
          <c:showBubbleSize val="0"/>
        </c:dLbls>
        <c:gapWidth val="219"/>
        <c:axId val="344146768"/>
        <c:axId val="344147096"/>
      </c:barChart>
      <c:catAx>
        <c:axId val="34414676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600" b="1" dirty="0">
                    <a:solidFill>
                      <a:srgbClr val="FF0000"/>
                    </a:solidFill>
                  </a:rPr>
                  <a:t>Name</a:t>
                </a:r>
                <a:r>
                  <a:rPr lang="en-US" sz="1600" b="1" baseline="0" dirty="0">
                    <a:solidFill>
                      <a:srgbClr val="FF0000"/>
                    </a:solidFill>
                  </a:rPr>
                  <a:t> of Faculty</a:t>
                </a:r>
                <a:endParaRPr lang="en-US" sz="1600" b="1" dirty="0">
                  <a:solidFill>
                    <a:srgbClr val="FF0000"/>
                  </a:solidFill>
                </a:endParaRP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4147096"/>
        <c:crosses val="autoZero"/>
        <c:auto val="1"/>
        <c:lblAlgn val="ctr"/>
        <c:lblOffset val="100"/>
        <c:noMultiLvlLbl val="0"/>
      </c:catAx>
      <c:valAx>
        <c:axId val="344147096"/>
        <c:scaling>
          <c:orientation val="minMax"/>
          <c:max val="4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1" dirty="0">
                    <a:solidFill>
                      <a:srgbClr val="FF0000"/>
                    </a:solidFill>
                  </a:rPr>
                  <a:t>No of Publications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41467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Total Publications</c:v>
                </c:pt>
              </c:strCache>
            </c:strRef>
          </c:tx>
          <c:invertIfNegative val="0"/>
          <c:cat>
            <c:strRef>
              <c:f>'Sheet1'!$A$2:$A$6</c:f>
              <c:strCache>
                <c:ptCount val="5"/>
                <c:pt idx="0">
                  <c:v>2015-16</c:v>
                </c:pt>
                <c:pt idx="1">
                  <c:v>2016-17</c:v>
                </c:pt>
                <c:pt idx="2">
                  <c:v>2017-18</c:v>
                </c:pt>
                <c:pt idx="3">
                  <c:v>2018-19</c:v>
                </c:pt>
                <c:pt idx="4">
                  <c:v>Total Publications</c:v>
                </c:pt>
              </c:strCache>
            </c:strRef>
          </c:cat>
          <c:val>
            <c:numRef>
              <c:f>'Sheet1'!$B$2:$B$6</c:f>
              <c:numCache>
                <c:formatCode>General</c:formatCode>
                <c:ptCount val="5"/>
                <c:pt idx="0">
                  <c:v>56</c:v>
                </c:pt>
                <c:pt idx="1">
                  <c:v>66</c:v>
                </c:pt>
                <c:pt idx="2">
                  <c:v>62</c:v>
                </c:pt>
                <c:pt idx="3">
                  <c:v>62</c:v>
                </c:pt>
                <c:pt idx="4">
                  <c:v>246</c:v>
                </c:pt>
              </c:numCache>
            </c:numRef>
          </c:val>
          <c:extLst>
            <c:ext xmlns:c16="http://schemas.microsoft.com/office/drawing/2014/chart" uri="{C3380CC4-5D6E-409C-BE32-E72D297353CC}">
              <c16:uniqueId val="{00000000-68EE-4B17-8713-D71126706771}"/>
            </c:ext>
          </c:extLst>
        </c:ser>
        <c:ser>
          <c:idx val="1"/>
          <c:order val="1"/>
          <c:tx>
            <c:strRef>
              <c:f>'Sheet1'!$C$1</c:f>
              <c:strCache>
                <c:ptCount val="1"/>
                <c:pt idx="0">
                  <c:v>Column2</c:v>
                </c:pt>
              </c:strCache>
            </c:strRef>
          </c:tx>
          <c:invertIfNegative val="0"/>
          <c:cat>
            <c:strRef>
              <c:f>'Sheet1'!$A$2:$A$6</c:f>
              <c:strCache>
                <c:ptCount val="5"/>
                <c:pt idx="0">
                  <c:v>2015-16</c:v>
                </c:pt>
                <c:pt idx="1">
                  <c:v>2016-17</c:v>
                </c:pt>
                <c:pt idx="2">
                  <c:v>2017-18</c:v>
                </c:pt>
                <c:pt idx="3">
                  <c:v>2018-19</c:v>
                </c:pt>
                <c:pt idx="4">
                  <c:v>Total Publications</c:v>
                </c:pt>
              </c:strCache>
            </c:strRef>
          </c:cat>
          <c:val>
            <c:numRef>
              <c:f>'Sheet1'!$C$2:$C$6</c:f>
              <c:numCache>
                <c:formatCode>General</c:formatCode>
                <c:ptCount val="5"/>
              </c:numCache>
            </c:numRef>
          </c:val>
          <c:extLst>
            <c:ext xmlns:c16="http://schemas.microsoft.com/office/drawing/2014/chart" uri="{C3380CC4-5D6E-409C-BE32-E72D297353CC}">
              <c16:uniqueId val="{00000001-68EE-4B17-8713-D71126706771}"/>
            </c:ext>
          </c:extLst>
        </c:ser>
        <c:ser>
          <c:idx val="2"/>
          <c:order val="2"/>
          <c:tx>
            <c:strRef>
              <c:f>'Sheet1'!$D$1</c:f>
              <c:strCache>
                <c:ptCount val="1"/>
                <c:pt idx="0">
                  <c:v>Column1</c:v>
                </c:pt>
              </c:strCache>
            </c:strRef>
          </c:tx>
          <c:invertIfNegative val="0"/>
          <c:cat>
            <c:strRef>
              <c:f>'Sheet1'!$A$2:$A$6</c:f>
              <c:strCache>
                <c:ptCount val="5"/>
                <c:pt idx="0">
                  <c:v>2015-16</c:v>
                </c:pt>
                <c:pt idx="1">
                  <c:v>2016-17</c:v>
                </c:pt>
                <c:pt idx="2">
                  <c:v>2017-18</c:v>
                </c:pt>
                <c:pt idx="3">
                  <c:v>2018-19</c:v>
                </c:pt>
                <c:pt idx="4">
                  <c:v>Total Publications</c:v>
                </c:pt>
              </c:strCache>
            </c:strRef>
          </c:cat>
          <c:val>
            <c:numRef>
              <c:f>'Sheet1'!$D$2:$D$6</c:f>
              <c:numCache>
                <c:formatCode>General</c:formatCode>
                <c:ptCount val="5"/>
              </c:numCache>
            </c:numRef>
          </c:val>
          <c:extLst>
            <c:ext xmlns:c16="http://schemas.microsoft.com/office/drawing/2014/chart" uri="{C3380CC4-5D6E-409C-BE32-E72D297353CC}">
              <c16:uniqueId val="{00000002-68EE-4B17-8713-D71126706771}"/>
            </c:ext>
          </c:extLst>
        </c:ser>
        <c:dLbls>
          <c:showLegendKey val="0"/>
          <c:showVal val="0"/>
          <c:showCatName val="0"/>
          <c:showSerName val="0"/>
          <c:showPercent val="0"/>
          <c:showBubbleSize val="0"/>
        </c:dLbls>
        <c:gapWidth val="150"/>
        <c:axId val="76873088"/>
        <c:axId val="77093120"/>
      </c:barChart>
      <c:catAx>
        <c:axId val="76873088"/>
        <c:scaling>
          <c:orientation val="minMax"/>
        </c:scaling>
        <c:delete val="0"/>
        <c:axPos val="b"/>
        <c:numFmt formatCode="General" sourceLinked="0"/>
        <c:majorTickMark val="out"/>
        <c:minorTickMark val="none"/>
        <c:tickLblPos val="nextTo"/>
        <c:txPr>
          <a:bodyPr/>
          <a:lstStyle/>
          <a:p>
            <a:pPr>
              <a:defRPr sz="1800"/>
            </a:pPr>
            <a:endParaRPr lang="en-US"/>
          </a:p>
        </c:txPr>
        <c:crossAx val="77093120"/>
        <c:crosses val="autoZero"/>
        <c:auto val="1"/>
        <c:lblAlgn val="ctr"/>
        <c:lblOffset val="100"/>
        <c:noMultiLvlLbl val="0"/>
      </c:catAx>
      <c:valAx>
        <c:axId val="77093120"/>
        <c:scaling>
          <c:orientation val="minMax"/>
        </c:scaling>
        <c:delete val="0"/>
        <c:axPos val="l"/>
        <c:majorGridlines/>
        <c:numFmt formatCode="General" sourceLinked="1"/>
        <c:majorTickMark val="out"/>
        <c:minorTickMark val="none"/>
        <c:tickLblPos val="nextTo"/>
        <c:crossAx val="76873088"/>
        <c:crosses val="autoZero"/>
        <c:crossBetween val="between"/>
      </c:valAx>
    </c:plotArea>
    <c:legend>
      <c:legendPos val="r"/>
      <c:legendEntry>
        <c:idx val="1"/>
        <c:delete val="1"/>
      </c:legendEntry>
      <c:legendEntry>
        <c:idx val="2"/>
        <c:delete val="1"/>
      </c:legendEntry>
      <c:overlay val="0"/>
      <c:txPr>
        <a:bodyPr/>
        <a:lstStyle/>
        <a:p>
          <a:pPr>
            <a:defRPr sz="1400"/>
          </a:pPr>
          <a:endParaRPr lang="en-US"/>
        </a:p>
      </c:txPr>
    </c:legend>
    <c:plotVisOnly val="1"/>
    <c:dispBlanksAs val="gap"/>
    <c:showDLblsOverMax val="0"/>
  </c:chart>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Grants Received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'[Consultancy data-NBA 19.xlsx]Sheet2'!$B$8</c:f>
              <c:strCache>
                <c:ptCount val="1"/>
                <c:pt idx="0">
                  <c:v>2018-19</c:v>
                </c:pt>
              </c:strCache>
            </c:strRef>
          </c:tx>
          <c:spPr>
            <a:solidFill>
              <a:schemeClr val="accent1"/>
            </a:solidFill>
            <a:ln>
              <a:noFill/>
            </a:ln>
            <a:effectLst/>
            <a:sp3d/>
          </c:spPr>
          <c:invertIfNegative val="0"/>
          <c:cat>
            <c:strRef>
              <c:f>'[Consultancy data-NBA 19.xlsx]Sheet2'!$C$7:$G$7</c:f>
              <c:strCache>
                <c:ptCount val="5"/>
                <c:pt idx="0">
                  <c:v>IEDC</c:v>
                </c:pt>
                <c:pt idx="1">
                  <c:v> MRG</c:v>
                </c:pt>
                <c:pt idx="2">
                  <c:v> Industrial Consultancy</c:v>
                </c:pt>
                <c:pt idx="3">
                  <c:v>Total Sanctioned Amount</c:v>
                </c:pt>
                <c:pt idx="4">
                  <c:v>Actual Received Amount</c:v>
                </c:pt>
              </c:strCache>
            </c:strRef>
          </c:cat>
          <c:val>
            <c:numRef>
              <c:f>'[Consultancy data-NBA 19.xlsx]Sheet2'!$C$8:$G$8</c:f>
              <c:numCache>
                <c:formatCode>General</c:formatCode>
                <c:ptCount val="5"/>
                <c:pt idx="0">
                  <c:v>100000</c:v>
                </c:pt>
                <c:pt idx="2">
                  <c:v>850000</c:v>
                </c:pt>
                <c:pt idx="3" formatCode="#,##0">
                  <c:v>950000</c:v>
                </c:pt>
                <c:pt idx="4">
                  <c:v>300000</c:v>
                </c:pt>
              </c:numCache>
            </c:numRef>
          </c:val>
          <c:extLst>
            <c:ext xmlns:c16="http://schemas.microsoft.com/office/drawing/2014/chart" uri="{C3380CC4-5D6E-409C-BE32-E72D297353CC}">
              <c16:uniqueId val="{00000000-C3E8-430B-B6BA-1C0459272AE4}"/>
            </c:ext>
          </c:extLst>
        </c:ser>
        <c:ser>
          <c:idx val="1"/>
          <c:order val="1"/>
          <c:tx>
            <c:strRef>
              <c:f>'[Consultancy data-NBA 19.xlsx]Sheet2'!$B$9</c:f>
              <c:strCache>
                <c:ptCount val="1"/>
                <c:pt idx="0">
                  <c:v>2017-18</c:v>
                </c:pt>
              </c:strCache>
            </c:strRef>
          </c:tx>
          <c:spPr>
            <a:solidFill>
              <a:schemeClr val="accent2"/>
            </a:solidFill>
            <a:ln>
              <a:noFill/>
            </a:ln>
            <a:effectLst/>
            <a:sp3d/>
          </c:spPr>
          <c:invertIfNegative val="0"/>
          <c:cat>
            <c:strRef>
              <c:f>'[Consultancy data-NBA 19.xlsx]Sheet2'!$C$7:$G$7</c:f>
              <c:strCache>
                <c:ptCount val="5"/>
                <c:pt idx="0">
                  <c:v>IEDC</c:v>
                </c:pt>
                <c:pt idx="1">
                  <c:v> MRG</c:v>
                </c:pt>
                <c:pt idx="2">
                  <c:v> Industrial Consultancy</c:v>
                </c:pt>
                <c:pt idx="3">
                  <c:v>Total Sanctioned Amount</c:v>
                </c:pt>
                <c:pt idx="4">
                  <c:v>Actual Received Amount</c:v>
                </c:pt>
              </c:strCache>
            </c:strRef>
          </c:cat>
          <c:val>
            <c:numRef>
              <c:f>'[Consultancy data-NBA 19.xlsx]Sheet2'!$C$9:$G$9</c:f>
              <c:numCache>
                <c:formatCode>#,##0</c:formatCode>
                <c:ptCount val="5"/>
                <c:pt idx="0" formatCode="General">
                  <c:v>100000</c:v>
                </c:pt>
                <c:pt idx="1">
                  <c:v>90000</c:v>
                </c:pt>
                <c:pt idx="2" formatCode="General">
                  <c:v>1150000</c:v>
                </c:pt>
                <c:pt idx="3" formatCode="General">
                  <c:v>1340000</c:v>
                </c:pt>
                <c:pt idx="4" formatCode="General">
                  <c:v>575000</c:v>
                </c:pt>
              </c:numCache>
            </c:numRef>
          </c:val>
          <c:extLst>
            <c:ext xmlns:c16="http://schemas.microsoft.com/office/drawing/2014/chart" uri="{C3380CC4-5D6E-409C-BE32-E72D297353CC}">
              <c16:uniqueId val="{00000001-C3E8-430B-B6BA-1C0459272AE4}"/>
            </c:ext>
          </c:extLst>
        </c:ser>
        <c:ser>
          <c:idx val="2"/>
          <c:order val="2"/>
          <c:tx>
            <c:strRef>
              <c:f>'[Consultancy data-NBA 19.xlsx]Sheet2'!$B$10</c:f>
              <c:strCache>
                <c:ptCount val="1"/>
                <c:pt idx="0">
                  <c:v>2016-17</c:v>
                </c:pt>
              </c:strCache>
            </c:strRef>
          </c:tx>
          <c:spPr>
            <a:solidFill>
              <a:schemeClr val="accent3"/>
            </a:solidFill>
            <a:ln>
              <a:noFill/>
            </a:ln>
            <a:effectLst/>
            <a:sp3d/>
          </c:spPr>
          <c:invertIfNegative val="0"/>
          <c:cat>
            <c:strRef>
              <c:f>'[Consultancy data-NBA 19.xlsx]Sheet2'!$C$7:$G$7</c:f>
              <c:strCache>
                <c:ptCount val="5"/>
                <c:pt idx="0">
                  <c:v>IEDC</c:v>
                </c:pt>
                <c:pt idx="1">
                  <c:v> MRG</c:v>
                </c:pt>
                <c:pt idx="2">
                  <c:v> Industrial Consultancy</c:v>
                </c:pt>
                <c:pt idx="3">
                  <c:v>Total Sanctioned Amount</c:v>
                </c:pt>
                <c:pt idx="4">
                  <c:v>Actual Received Amount</c:v>
                </c:pt>
              </c:strCache>
            </c:strRef>
          </c:cat>
          <c:val>
            <c:numRef>
              <c:f>'[Consultancy data-NBA 19.xlsx]Sheet2'!$C$10:$G$10</c:f>
              <c:numCache>
                <c:formatCode>General</c:formatCode>
                <c:ptCount val="5"/>
                <c:pt idx="0">
                  <c:v>200000</c:v>
                </c:pt>
                <c:pt idx="1">
                  <c:v>153000</c:v>
                </c:pt>
                <c:pt idx="2">
                  <c:v>179400</c:v>
                </c:pt>
                <c:pt idx="3">
                  <c:v>532400</c:v>
                </c:pt>
                <c:pt idx="4">
                  <c:v>532400</c:v>
                </c:pt>
              </c:numCache>
            </c:numRef>
          </c:val>
          <c:extLst>
            <c:ext xmlns:c16="http://schemas.microsoft.com/office/drawing/2014/chart" uri="{C3380CC4-5D6E-409C-BE32-E72D297353CC}">
              <c16:uniqueId val="{00000002-C3E8-430B-B6BA-1C0459272AE4}"/>
            </c:ext>
          </c:extLst>
        </c:ser>
        <c:ser>
          <c:idx val="3"/>
          <c:order val="3"/>
          <c:tx>
            <c:strRef>
              <c:f>'[Consultancy data-NBA 19.xlsx]Sheet2'!$B$11</c:f>
              <c:strCache>
                <c:ptCount val="1"/>
                <c:pt idx="0">
                  <c:v>2015-16</c:v>
                </c:pt>
              </c:strCache>
            </c:strRef>
          </c:tx>
          <c:spPr>
            <a:solidFill>
              <a:schemeClr val="accent4"/>
            </a:solidFill>
            <a:ln>
              <a:noFill/>
            </a:ln>
            <a:effectLst/>
            <a:sp3d/>
          </c:spPr>
          <c:invertIfNegative val="0"/>
          <c:cat>
            <c:strRef>
              <c:f>'[Consultancy data-NBA 19.xlsx]Sheet2'!$C$7:$G$7</c:f>
              <c:strCache>
                <c:ptCount val="5"/>
                <c:pt idx="0">
                  <c:v>IEDC</c:v>
                </c:pt>
                <c:pt idx="1">
                  <c:v> MRG</c:v>
                </c:pt>
                <c:pt idx="2">
                  <c:v> Industrial Consultancy</c:v>
                </c:pt>
                <c:pt idx="3">
                  <c:v>Total Sanctioned Amount</c:v>
                </c:pt>
                <c:pt idx="4">
                  <c:v>Actual Received Amount</c:v>
                </c:pt>
              </c:strCache>
            </c:strRef>
          </c:cat>
          <c:val>
            <c:numRef>
              <c:f>'[Consultancy data-NBA 19.xlsx]Sheet2'!$C$11:$G$11</c:f>
              <c:numCache>
                <c:formatCode>General</c:formatCode>
                <c:ptCount val="5"/>
              </c:numCache>
            </c:numRef>
          </c:val>
          <c:extLst>
            <c:ext xmlns:c16="http://schemas.microsoft.com/office/drawing/2014/chart" uri="{C3380CC4-5D6E-409C-BE32-E72D297353CC}">
              <c16:uniqueId val="{00000003-C3E8-430B-B6BA-1C0459272AE4}"/>
            </c:ext>
          </c:extLst>
        </c:ser>
        <c:dLbls>
          <c:showLegendKey val="0"/>
          <c:showVal val="0"/>
          <c:showCatName val="0"/>
          <c:showSerName val="0"/>
          <c:showPercent val="0"/>
          <c:showBubbleSize val="0"/>
        </c:dLbls>
        <c:gapWidth val="150"/>
        <c:shape val="box"/>
        <c:axId val="376911144"/>
        <c:axId val="376916632"/>
        <c:axId val="0"/>
      </c:bar3DChart>
      <c:catAx>
        <c:axId val="376911144"/>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Academic Year</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6916632"/>
        <c:crosses val="autoZero"/>
        <c:auto val="1"/>
        <c:lblAlgn val="ctr"/>
        <c:lblOffset val="100"/>
        <c:noMultiLvlLbl val="0"/>
      </c:catAx>
      <c:valAx>
        <c:axId val="3769166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Amount recieved</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6911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537522261031127"/>
          <c:y val="4.8025871766029245E-2"/>
          <c:w val="0.78414097774099722"/>
          <c:h val="0.85653105861767276"/>
        </c:manualLayout>
      </c:layout>
      <c:barChart>
        <c:barDir val="col"/>
        <c:grouping val="clustered"/>
        <c:varyColors val="0"/>
        <c:ser>
          <c:idx val="0"/>
          <c:order val="0"/>
          <c:tx>
            <c:strRef>
              <c:f>Sheet1!$B$1</c:f>
              <c:strCache>
                <c:ptCount val="1"/>
                <c:pt idx="0">
                  <c:v>Selected </c:v>
                </c:pt>
              </c:strCache>
            </c:strRef>
          </c:tx>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E7A-4A64-BE84-E9711CB6074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E7A-4A64-BE84-E9711CB60746}"/>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E7A-4A64-BE84-E9711CB6074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Sheet1!$A$2:$A$4</c:f>
              <c:numCache>
                <c:formatCode>General</c:formatCode>
                <c:ptCount val="3"/>
                <c:pt idx="0">
                  <c:v>2017</c:v>
                </c:pt>
                <c:pt idx="1">
                  <c:v>2018</c:v>
                </c:pt>
                <c:pt idx="2">
                  <c:v>2019</c:v>
                </c:pt>
              </c:numCache>
            </c:numRef>
          </c:cat>
          <c:val>
            <c:numRef>
              <c:f>Sheet1!$B$2:$B$4</c:f>
              <c:numCache>
                <c:formatCode>General</c:formatCode>
                <c:ptCount val="3"/>
                <c:pt idx="0">
                  <c:v>101</c:v>
                </c:pt>
                <c:pt idx="1">
                  <c:v>89</c:v>
                </c:pt>
                <c:pt idx="2">
                  <c:v>76</c:v>
                </c:pt>
              </c:numCache>
            </c:numRef>
          </c:val>
          <c:extLst>
            <c:ext xmlns:c16="http://schemas.microsoft.com/office/drawing/2014/chart" uri="{C3380CC4-5D6E-409C-BE32-E72D297353CC}">
              <c16:uniqueId val="{00000003-AE7A-4A64-BE84-E9711CB60746}"/>
            </c:ext>
          </c:extLst>
        </c:ser>
        <c:ser>
          <c:idx val="1"/>
          <c:order val="1"/>
          <c:tx>
            <c:strRef>
              <c:f>Sheet1!$C$1</c:f>
              <c:strCache>
                <c:ptCount val="1"/>
                <c:pt idx="0">
                  <c:v>Appeared</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Sheet1!$A$2:$A$4</c:f>
              <c:numCache>
                <c:formatCode>General</c:formatCode>
                <c:ptCount val="3"/>
                <c:pt idx="0">
                  <c:v>2017</c:v>
                </c:pt>
                <c:pt idx="1">
                  <c:v>2018</c:v>
                </c:pt>
                <c:pt idx="2">
                  <c:v>2019</c:v>
                </c:pt>
              </c:numCache>
            </c:numRef>
          </c:cat>
          <c:val>
            <c:numRef>
              <c:f>Sheet1!$C$2:$C$4</c:f>
              <c:numCache>
                <c:formatCode>General</c:formatCode>
                <c:ptCount val="3"/>
                <c:pt idx="0">
                  <c:v>125</c:v>
                </c:pt>
                <c:pt idx="1">
                  <c:v>101</c:v>
                </c:pt>
                <c:pt idx="2">
                  <c:v>109</c:v>
                </c:pt>
              </c:numCache>
            </c:numRef>
          </c:val>
          <c:extLst>
            <c:ext xmlns:c16="http://schemas.microsoft.com/office/drawing/2014/chart" uri="{C3380CC4-5D6E-409C-BE32-E72D297353CC}">
              <c16:uniqueId val="{00000004-AE7A-4A64-BE84-E9711CB60746}"/>
            </c:ext>
          </c:extLst>
        </c:ser>
        <c:dLbls>
          <c:showLegendKey val="0"/>
          <c:showVal val="0"/>
          <c:showCatName val="0"/>
          <c:showSerName val="0"/>
          <c:showPercent val="0"/>
          <c:showBubbleSize val="0"/>
        </c:dLbls>
        <c:gapWidth val="150"/>
        <c:axId val="197160960"/>
        <c:axId val="197162880"/>
      </c:barChart>
      <c:catAx>
        <c:axId val="197160960"/>
        <c:scaling>
          <c:orientation val="minMax"/>
        </c:scaling>
        <c:delete val="0"/>
        <c:axPos val="b"/>
        <c:numFmt formatCode="General" sourceLinked="1"/>
        <c:majorTickMark val="out"/>
        <c:minorTickMark val="none"/>
        <c:tickLblPos val="nextTo"/>
        <c:crossAx val="197162880"/>
        <c:crosses val="autoZero"/>
        <c:auto val="1"/>
        <c:lblAlgn val="ctr"/>
        <c:lblOffset val="100"/>
        <c:noMultiLvlLbl val="0"/>
      </c:catAx>
      <c:valAx>
        <c:axId val="197162880"/>
        <c:scaling>
          <c:orientation val="minMax"/>
        </c:scaling>
        <c:delete val="0"/>
        <c:axPos val="l"/>
        <c:majorGridlines/>
        <c:numFmt formatCode="General" sourceLinked="1"/>
        <c:majorTickMark val="out"/>
        <c:minorTickMark val="none"/>
        <c:tickLblPos val="nextTo"/>
        <c:crossAx val="197160960"/>
        <c:crosses val="autoZero"/>
        <c:crossBetween val="between"/>
      </c:valAx>
    </c:plotArea>
    <c:legend>
      <c:legendPos val="r"/>
      <c:layout>
        <c:manualLayout>
          <c:xMode val="edge"/>
          <c:yMode val="edge"/>
          <c:x val="0.88302985310761961"/>
          <c:y val="0.5274487564054493"/>
          <c:w val="0.11697014689238033"/>
          <c:h val="0.14351518560179977"/>
        </c:manualLayout>
      </c:layout>
      <c:overlay val="0"/>
    </c:legend>
    <c:plotVisOnly val="1"/>
    <c:dispBlanksAs val="gap"/>
    <c:showDLblsOverMax val="0"/>
  </c:chart>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solidFill>
                  <a:srgbClr val="FF0000"/>
                </a:solidFill>
              </a:rPr>
              <a:t>Higher</a:t>
            </a:r>
            <a:r>
              <a:rPr lang="en-US" baseline="0" dirty="0">
                <a:solidFill>
                  <a:srgbClr val="FF0000"/>
                </a:solidFill>
              </a:rPr>
              <a:t> Studies Comparative Statistics</a:t>
            </a:r>
            <a:endParaRPr lang="en-US" dirty="0">
              <a:solidFill>
                <a:srgbClr val="FF0000"/>
              </a:solidFill>
            </a:endParaRPr>
          </a:p>
        </c:rich>
      </c:tx>
      <c:layout>
        <c:manualLayout>
          <c:xMode val="edge"/>
          <c:yMode val="edge"/>
          <c:x val="0.13626865135008809"/>
          <c:y val="2.2075055187637971E-2"/>
        </c:manualLayout>
      </c:layout>
      <c:overlay val="0"/>
    </c:title>
    <c:autoTitleDeleted val="0"/>
    <c:plotArea>
      <c:layout>
        <c:manualLayout>
          <c:layoutTarget val="inner"/>
          <c:xMode val="edge"/>
          <c:yMode val="edge"/>
          <c:x val="0.13637922863808691"/>
          <c:y val="0.16697444069491313"/>
          <c:w val="0.73301946631671044"/>
          <c:h val="0.73361423572053497"/>
        </c:manualLayout>
      </c:layout>
      <c:barChart>
        <c:barDir val="col"/>
        <c:grouping val="clustered"/>
        <c:varyColors val="0"/>
        <c:ser>
          <c:idx val="0"/>
          <c:order val="0"/>
          <c:tx>
            <c:strRef>
              <c:f>Sheet1!$B$1</c:f>
              <c:strCache>
                <c:ptCount val="1"/>
                <c:pt idx="0">
                  <c:v>Student Ratio</c:v>
                </c:pt>
              </c:strCache>
            </c:strRef>
          </c:tx>
          <c:invertIfNegative val="0"/>
          <c:cat>
            <c:numRef>
              <c:f>Sheet1!$A$2:$A$5</c:f>
              <c:numCache>
                <c:formatCode>General</c:formatCode>
                <c:ptCount val="4"/>
                <c:pt idx="0">
                  <c:v>2016</c:v>
                </c:pt>
                <c:pt idx="1">
                  <c:v>2017</c:v>
                </c:pt>
                <c:pt idx="2">
                  <c:v>2018</c:v>
                </c:pt>
                <c:pt idx="3">
                  <c:v>2019</c:v>
                </c:pt>
              </c:numCache>
            </c:numRef>
          </c:cat>
          <c:val>
            <c:numRef>
              <c:f>Sheet1!$B$2:$B$5</c:f>
              <c:numCache>
                <c:formatCode>General</c:formatCode>
                <c:ptCount val="4"/>
                <c:pt idx="0">
                  <c:v>49</c:v>
                </c:pt>
                <c:pt idx="1">
                  <c:v>40</c:v>
                </c:pt>
                <c:pt idx="2">
                  <c:v>30</c:v>
                </c:pt>
                <c:pt idx="3">
                  <c:v>35</c:v>
                </c:pt>
              </c:numCache>
            </c:numRef>
          </c:val>
          <c:extLst>
            <c:ext xmlns:c16="http://schemas.microsoft.com/office/drawing/2014/chart" uri="{C3380CC4-5D6E-409C-BE32-E72D297353CC}">
              <c16:uniqueId val="{00000000-F373-4660-BAE8-169E8887BAC0}"/>
            </c:ext>
          </c:extLst>
        </c:ser>
        <c:dLbls>
          <c:showLegendKey val="0"/>
          <c:showVal val="0"/>
          <c:showCatName val="0"/>
          <c:showSerName val="0"/>
          <c:showPercent val="0"/>
          <c:showBubbleSize val="0"/>
        </c:dLbls>
        <c:gapWidth val="150"/>
        <c:axId val="806576600"/>
        <c:axId val="806575424"/>
      </c:barChart>
      <c:catAx>
        <c:axId val="806576600"/>
        <c:scaling>
          <c:orientation val="minMax"/>
        </c:scaling>
        <c:delete val="0"/>
        <c:axPos val="b"/>
        <c:numFmt formatCode="General" sourceLinked="1"/>
        <c:majorTickMark val="out"/>
        <c:minorTickMark val="none"/>
        <c:tickLblPos val="nextTo"/>
        <c:crossAx val="806575424"/>
        <c:crosses val="autoZero"/>
        <c:auto val="1"/>
        <c:lblAlgn val="ctr"/>
        <c:lblOffset val="100"/>
        <c:noMultiLvlLbl val="0"/>
      </c:catAx>
      <c:valAx>
        <c:axId val="806575424"/>
        <c:scaling>
          <c:orientation val="minMax"/>
        </c:scaling>
        <c:delete val="0"/>
        <c:axPos val="l"/>
        <c:majorGridlines/>
        <c:numFmt formatCode="General" sourceLinked="1"/>
        <c:majorTickMark val="out"/>
        <c:minorTickMark val="none"/>
        <c:tickLblPos val="nextTo"/>
        <c:crossAx val="806576600"/>
        <c:crosses val="autoZero"/>
        <c:crossBetween val="between"/>
      </c:valAx>
    </c:plotArea>
    <c:legend>
      <c:legendPos val="r"/>
      <c:legendEntry>
        <c:idx val="0"/>
        <c:txPr>
          <a:bodyPr/>
          <a:lstStyle/>
          <a:p>
            <a:pPr>
              <a:defRPr sz="2000"/>
            </a:pPr>
            <a:endParaRPr lang="en-US"/>
          </a:p>
        </c:txPr>
      </c:legendEntry>
      <c:layout>
        <c:manualLayout>
          <c:xMode val="edge"/>
          <c:yMode val="edge"/>
          <c:x val="0.83236165791776029"/>
          <c:y val="0.5612939007624046"/>
          <c:w val="0.16421715142750012"/>
          <c:h val="7.9836262189080673E-2"/>
        </c:manualLayout>
      </c:layout>
      <c:overlay val="0"/>
    </c:legend>
    <c:plotVisOnly val="1"/>
    <c:dispBlanksAs val="gap"/>
    <c:showDLblsOverMax val="0"/>
  </c:chart>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364829396325455E-2"/>
          <c:y val="3.8450284623512972E-2"/>
          <c:w val="0.81126274141105492"/>
          <c:h val="0.87479074206633267"/>
        </c:manualLayout>
      </c:layout>
      <c:barChart>
        <c:barDir val="col"/>
        <c:grouping val="clustered"/>
        <c:varyColors val="0"/>
        <c:ser>
          <c:idx val="0"/>
          <c:order val="0"/>
          <c:tx>
            <c:strRef>
              <c:f>Sheet1!$B$1</c:f>
              <c:strCache>
                <c:ptCount val="1"/>
                <c:pt idx="0">
                  <c:v>GRE</c:v>
                </c:pt>
              </c:strCache>
            </c:strRef>
          </c:tx>
          <c:invertIfNegative val="0"/>
          <c:cat>
            <c:numRef>
              <c:f>Sheet1!$A$2:$A$5</c:f>
              <c:numCache>
                <c:formatCode>General</c:formatCode>
                <c:ptCount val="4"/>
                <c:pt idx="0">
                  <c:v>2016</c:v>
                </c:pt>
                <c:pt idx="1">
                  <c:v>2017</c:v>
                </c:pt>
                <c:pt idx="2">
                  <c:v>2018</c:v>
                </c:pt>
                <c:pt idx="3">
                  <c:v>2019</c:v>
                </c:pt>
              </c:numCache>
            </c:numRef>
          </c:cat>
          <c:val>
            <c:numRef>
              <c:f>Sheet1!$B$2:$B$5</c:f>
              <c:numCache>
                <c:formatCode>General</c:formatCode>
                <c:ptCount val="4"/>
                <c:pt idx="0">
                  <c:v>28</c:v>
                </c:pt>
                <c:pt idx="1">
                  <c:v>17</c:v>
                </c:pt>
                <c:pt idx="2">
                  <c:v>20</c:v>
                </c:pt>
                <c:pt idx="3">
                  <c:v>22</c:v>
                </c:pt>
              </c:numCache>
            </c:numRef>
          </c:val>
          <c:extLst>
            <c:ext xmlns:c16="http://schemas.microsoft.com/office/drawing/2014/chart" uri="{C3380CC4-5D6E-409C-BE32-E72D297353CC}">
              <c16:uniqueId val="{00000000-70B2-4975-AC63-1203870392F2}"/>
            </c:ext>
          </c:extLst>
        </c:ser>
        <c:ser>
          <c:idx val="1"/>
          <c:order val="1"/>
          <c:tx>
            <c:strRef>
              <c:f>Sheet1!$C$1</c:f>
              <c:strCache>
                <c:ptCount val="1"/>
                <c:pt idx="0">
                  <c:v>TOEFEL</c:v>
                </c:pt>
              </c:strCache>
            </c:strRef>
          </c:tx>
          <c:invertIfNegative val="0"/>
          <c:cat>
            <c:numRef>
              <c:f>Sheet1!$A$2:$A$5</c:f>
              <c:numCache>
                <c:formatCode>General</c:formatCode>
                <c:ptCount val="4"/>
                <c:pt idx="0">
                  <c:v>2016</c:v>
                </c:pt>
                <c:pt idx="1">
                  <c:v>2017</c:v>
                </c:pt>
                <c:pt idx="2">
                  <c:v>2018</c:v>
                </c:pt>
                <c:pt idx="3">
                  <c:v>2019</c:v>
                </c:pt>
              </c:numCache>
            </c:numRef>
          </c:cat>
          <c:val>
            <c:numRef>
              <c:f>Sheet1!$C$2:$C$5</c:f>
              <c:numCache>
                <c:formatCode>General</c:formatCode>
                <c:ptCount val="4"/>
                <c:pt idx="0">
                  <c:v>24</c:v>
                </c:pt>
                <c:pt idx="1">
                  <c:v>16</c:v>
                </c:pt>
                <c:pt idx="2">
                  <c:v>17</c:v>
                </c:pt>
                <c:pt idx="3">
                  <c:v>16</c:v>
                </c:pt>
              </c:numCache>
            </c:numRef>
          </c:val>
          <c:extLst>
            <c:ext xmlns:c16="http://schemas.microsoft.com/office/drawing/2014/chart" uri="{C3380CC4-5D6E-409C-BE32-E72D297353CC}">
              <c16:uniqueId val="{00000001-70B2-4975-AC63-1203870392F2}"/>
            </c:ext>
          </c:extLst>
        </c:ser>
        <c:ser>
          <c:idx val="2"/>
          <c:order val="2"/>
          <c:tx>
            <c:strRef>
              <c:f>Sheet1!$D$1</c:f>
              <c:strCache>
                <c:ptCount val="1"/>
                <c:pt idx="0">
                  <c:v>GATE</c:v>
                </c:pt>
              </c:strCache>
            </c:strRef>
          </c:tx>
          <c:invertIfNegative val="0"/>
          <c:cat>
            <c:numRef>
              <c:f>Sheet1!$A$2:$A$5</c:f>
              <c:numCache>
                <c:formatCode>General</c:formatCode>
                <c:ptCount val="4"/>
                <c:pt idx="0">
                  <c:v>2016</c:v>
                </c:pt>
                <c:pt idx="1">
                  <c:v>2017</c:v>
                </c:pt>
                <c:pt idx="2">
                  <c:v>2018</c:v>
                </c:pt>
                <c:pt idx="3">
                  <c:v>2019</c:v>
                </c:pt>
              </c:numCache>
            </c:numRef>
          </c:cat>
          <c:val>
            <c:numRef>
              <c:f>Sheet1!$D$2:$D$5</c:f>
              <c:numCache>
                <c:formatCode>General</c:formatCode>
                <c:ptCount val="4"/>
                <c:pt idx="0">
                  <c:v>11</c:v>
                </c:pt>
                <c:pt idx="1">
                  <c:v>9</c:v>
                </c:pt>
                <c:pt idx="2">
                  <c:v>27</c:v>
                </c:pt>
                <c:pt idx="3">
                  <c:v>23</c:v>
                </c:pt>
              </c:numCache>
            </c:numRef>
          </c:val>
          <c:extLst>
            <c:ext xmlns:c16="http://schemas.microsoft.com/office/drawing/2014/chart" uri="{C3380CC4-5D6E-409C-BE32-E72D297353CC}">
              <c16:uniqueId val="{00000002-70B2-4975-AC63-1203870392F2}"/>
            </c:ext>
          </c:extLst>
        </c:ser>
        <c:ser>
          <c:idx val="3"/>
          <c:order val="3"/>
          <c:tx>
            <c:strRef>
              <c:f>Sheet1!$E$1</c:f>
              <c:strCache>
                <c:ptCount val="1"/>
                <c:pt idx="0">
                  <c:v>IELTS</c:v>
                </c:pt>
              </c:strCache>
            </c:strRef>
          </c:tx>
          <c:invertIfNegative val="0"/>
          <c:cat>
            <c:numRef>
              <c:f>Sheet1!$A$2:$A$5</c:f>
              <c:numCache>
                <c:formatCode>General</c:formatCode>
                <c:ptCount val="4"/>
                <c:pt idx="0">
                  <c:v>2016</c:v>
                </c:pt>
                <c:pt idx="1">
                  <c:v>2017</c:v>
                </c:pt>
                <c:pt idx="2">
                  <c:v>2018</c:v>
                </c:pt>
                <c:pt idx="3">
                  <c:v>2019</c:v>
                </c:pt>
              </c:numCache>
            </c:numRef>
          </c:cat>
          <c:val>
            <c:numRef>
              <c:f>Sheet1!$E$2:$E$5</c:f>
              <c:numCache>
                <c:formatCode>General</c:formatCode>
                <c:ptCount val="4"/>
                <c:pt idx="0">
                  <c:v>5</c:v>
                </c:pt>
                <c:pt idx="1">
                  <c:v>8</c:v>
                </c:pt>
                <c:pt idx="2">
                  <c:v>2</c:v>
                </c:pt>
                <c:pt idx="3">
                  <c:v>6</c:v>
                </c:pt>
              </c:numCache>
            </c:numRef>
          </c:val>
          <c:extLst>
            <c:ext xmlns:c16="http://schemas.microsoft.com/office/drawing/2014/chart" uri="{C3380CC4-5D6E-409C-BE32-E72D297353CC}">
              <c16:uniqueId val="{00000003-70B2-4975-AC63-1203870392F2}"/>
            </c:ext>
          </c:extLst>
        </c:ser>
        <c:ser>
          <c:idx val="4"/>
          <c:order val="4"/>
          <c:tx>
            <c:strRef>
              <c:f>Sheet1!$F$1</c:f>
              <c:strCache>
                <c:ptCount val="1"/>
                <c:pt idx="0">
                  <c:v>CAT/CET</c:v>
                </c:pt>
              </c:strCache>
            </c:strRef>
          </c:tx>
          <c:invertIfNegative val="0"/>
          <c:cat>
            <c:numRef>
              <c:f>Sheet1!$A$2:$A$5</c:f>
              <c:numCache>
                <c:formatCode>General</c:formatCode>
                <c:ptCount val="4"/>
                <c:pt idx="0">
                  <c:v>2016</c:v>
                </c:pt>
                <c:pt idx="1">
                  <c:v>2017</c:v>
                </c:pt>
                <c:pt idx="2">
                  <c:v>2018</c:v>
                </c:pt>
                <c:pt idx="3">
                  <c:v>2019</c:v>
                </c:pt>
              </c:numCache>
            </c:numRef>
          </c:cat>
          <c:val>
            <c:numRef>
              <c:f>Sheet1!$F$2:$F$5</c:f>
              <c:numCache>
                <c:formatCode>General</c:formatCode>
                <c:ptCount val="4"/>
                <c:pt idx="0">
                  <c:v>3</c:v>
                </c:pt>
                <c:pt idx="1">
                  <c:v>7</c:v>
                </c:pt>
                <c:pt idx="2">
                  <c:v>3</c:v>
                </c:pt>
                <c:pt idx="3">
                  <c:v>0</c:v>
                </c:pt>
              </c:numCache>
            </c:numRef>
          </c:val>
          <c:extLst>
            <c:ext xmlns:c16="http://schemas.microsoft.com/office/drawing/2014/chart" uri="{C3380CC4-5D6E-409C-BE32-E72D297353CC}">
              <c16:uniqueId val="{00000004-70B2-4975-AC63-1203870392F2}"/>
            </c:ext>
          </c:extLst>
        </c:ser>
        <c:ser>
          <c:idx val="5"/>
          <c:order val="5"/>
          <c:tx>
            <c:strRef>
              <c:f>Sheet1!$G$1</c:f>
              <c:strCache>
                <c:ptCount val="1"/>
                <c:pt idx="0">
                  <c:v>A1/A2</c:v>
                </c:pt>
              </c:strCache>
            </c:strRef>
          </c:tx>
          <c:invertIfNegative val="0"/>
          <c:cat>
            <c:numRef>
              <c:f>Sheet1!$A$2:$A$5</c:f>
              <c:numCache>
                <c:formatCode>General</c:formatCode>
                <c:ptCount val="4"/>
                <c:pt idx="0">
                  <c:v>2016</c:v>
                </c:pt>
                <c:pt idx="1">
                  <c:v>2017</c:v>
                </c:pt>
                <c:pt idx="2">
                  <c:v>2018</c:v>
                </c:pt>
                <c:pt idx="3">
                  <c:v>2019</c:v>
                </c:pt>
              </c:numCache>
            </c:numRef>
          </c:cat>
          <c:val>
            <c:numRef>
              <c:f>Sheet1!$G$2:$G$5</c:f>
              <c:numCache>
                <c:formatCode>General</c:formatCode>
                <c:ptCount val="4"/>
                <c:pt idx="0">
                  <c:v>0</c:v>
                </c:pt>
                <c:pt idx="1">
                  <c:v>5</c:v>
                </c:pt>
                <c:pt idx="2">
                  <c:v>0</c:v>
                </c:pt>
                <c:pt idx="3">
                  <c:v>0</c:v>
                </c:pt>
              </c:numCache>
            </c:numRef>
          </c:val>
          <c:extLst>
            <c:ext xmlns:c16="http://schemas.microsoft.com/office/drawing/2014/chart" uri="{C3380CC4-5D6E-409C-BE32-E72D297353CC}">
              <c16:uniqueId val="{00000005-70B2-4975-AC63-1203870392F2}"/>
            </c:ext>
          </c:extLst>
        </c:ser>
        <c:dLbls>
          <c:showLegendKey val="0"/>
          <c:showVal val="0"/>
          <c:showCatName val="0"/>
          <c:showSerName val="0"/>
          <c:showPercent val="0"/>
          <c:showBubbleSize val="0"/>
        </c:dLbls>
        <c:gapWidth val="150"/>
        <c:axId val="806578560"/>
        <c:axId val="806578168"/>
      </c:barChart>
      <c:catAx>
        <c:axId val="806578560"/>
        <c:scaling>
          <c:orientation val="minMax"/>
        </c:scaling>
        <c:delete val="0"/>
        <c:axPos val="b"/>
        <c:numFmt formatCode="General" sourceLinked="1"/>
        <c:majorTickMark val="out"/>
        <c:minorTickMark val="none"/>
        <c:tickLblPos val="nextTo"/>
        <c:crossAx val="806578168"/>
        <c:crosses val="autoZero"/>
        <c:auto val="1"/>
        <c:lblAlgn val="ctr"/>
        <c:lblOffset val="100"/>
        <c:noMultiLvlLbl val="0"/>
      </c:catAx>
      <c:valAx>
        <c:axId val="806578168"/>
        <c:scaling>
          <c:orientation val="minMax"/>
        </c:scaling>
        <c:delete val="0"/>
        <c:axPos val="l"/>
        <c:majorGridlines/>
        <c:numFmt formatCode="General" sourceLinked="1"/>
        <c:majorTickMark val="out"/>
        <c:minorTickMark val="none"/>
        <c:tickLblPos val="nextTo"/>
        <c:crossAx val="806578560"/>
        <c:crosses val="autoZero"/>
        <c:crossBetween val="between"/>
      </c:valAx>
    </c:plotArea>
    <c:legend>
      <c:legendPos val="r"/>
      <c:overlay val="0"/>
    </c:legend>
    <c:plotVisOnly val="1"/>
    <c:dispBlanksAs val="gap"/>
    <c:showDLblsOverMax val="0"/>
  </c:chart>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106681977252843"/>
          <c:y val="2.5679791864293897E-2"/>
          <c:w val="0.73313538932633426"/>
          <c:h val="0.53609856401934697"/>
        </c:manualLayout>
      </c:layout>
      <c:barChart>
        <c:barDir val="col"/>
        <c:grouping val="clustered"/>
        <c:varyColors val="0"/>
        <c:ser>
          <c:idx val="0"/>
          <c:order val="0"/>
          <c:tx>
            <c:strRef>
              <c:f>Sheet1!$B$1</c:f>
              <c:strCache>
                <c:ptCount val="1"/>
                <c:pt idx="0">
                  <c:v>PG-DAC</c:v>
                </c:pt>
              </c:strCache>
            </c:strRef>
          </c:tx>
          <c:invertIfNegative val="0"/>
          <c:cat>
            <c:strRef>
              <c:f>Sheet1!$A$2:$A$10</c:f>
              <c:strCache>
                <c:ptCount val="9"/>
                <c:pt idx="0">
                  <c:v>Dr. Deven shah</c:v>
                </c:pt>
                <c:pt idx="1">
                  <c:v>Dr. Deven shah</c:v>
                </c:pt>
                <c:pt idx="2">
                  <c:v>Ms. Neha Kapadiya</c:v>
                </c:pt>
                <c:pt idx="3">
                  <c:v>Mr.Shridhar Kamble(AWP)</c:v>
                </c:pt>
                <c:pt idx="4">
                  <c:v>Mr.Shridhar Kamble(JS)</c:v>
                </c:pt>
                <c:pt idx="5">
                  <c:v>Mr.Shridhar Kamble(DBMS)</c:v>
                </c:pt>
                <c:pt idx="6">
                  <c:v>Mr.Namdevo Badhe(DBMS)</c:v>
                </c:pt>
                <c:pt idx="7">
                  <c:v>Mr.Sudhir Dekhane</c:v>
                </c:pt>
                <c:pt idx="8">
                  <c:v>Mr.Shridhar Kamble(Microsoft)</c:v>
                </c:pt>
              </c:strCache>
            </c:strRef>
          </c:cat>
          <c:val>
            <c:numRef>
              <c:f>Sheet1!$B$2:$B$10</c:f>
              <c:numCache>
                <c:formatCode>#,##0</c:formatCode>
                <c:ptCount val="9"/>
                <c:pt idx="0">
                  <c:v>20000</c:v>
                </c:pt>
                <c:pt idx="1">
                  <c:v>10000</c:v>
                </c:pt>
                <c:pt idx="2">
                  <c:v>30000</c:v>
                </c:pt>
                <c:pt idx="3">
                  <c:v>25000</c:v>
                </c:pt>
                <c:pt idx="4">
                  <c:v>25000</c:v>
                </c:pt>
                <c:pt idx="5">
                  <c:v>25000</c:v>
                </c:pt>
                <c:pt idx="6">
                  <c:v>25000</c:v>
                </c:pt>
                <c:pt idx="7">
                  <c:v>30000</c:v>
                </c:pt>
                <c:pt idx="8">
                  <c:v>30000</c:v>
                </c:pt>
              </c:numCache>
            </c:numRef>
          </c:val>
          <c:extLst>
            <c:ext xmlns:c16="http://schemas.microsoft.com/office/drawing/2014/chart" uri="{C3380CC4-5D6E-409C-BE32-E72D297353CC}">
              <c16:uniqueId val="{00000000-B064-4D2D-B020-597537642EBA}"/>
            </c:ext>
          </c:extLst>
        </c:ser>
        <c:ser>
          <c:idx val="1"/>
          <c:order val="1"/>
          <c:tx>
            <c:strRef>
              <c:f>Sheet1!$C$1</c:f>
              <c:strCache>
                <c:ptCount val="1"/>
                <c:pt idx="0">
                  <c:v>PG-DVLSI</c:v>
                </c:pt>
              </c:strCache>
            </c:strRef>
          </c:tx>
          <c:invertIfNegative val="0"/>
          <c:cat>
            <c:strRef>
              <c:f>Sheet1!$A$2:$A$10</c:f>
              <c:strCache>
                <c:ptCount val="9"/>
                <c:pt idx="0">
                  <c:v>Dr. Deven shah</c:v>
                </c:pt>
                <c:pt idx="1">
                  <c:v>Dr. Deven shah</c:v>
                </c:pt>
                <c:pt idx="2">
                  <c:v>Ms. Neha Kapadiya</c:v>
                </c:pt>
                <c:pt idx="3">
                  <c:v>Mr.Shridhar Kamble(AWP)</c:v>
                </c:pt>
                <c:pt idx="4">
                  <c:v>Mr.Shridhar Kamble(JS)</c:v>
                </c:pt>
                <c:pt idx="5">
                  <c:v>Mr.Shridhar Kamble(DBMS)</c:v>
                </c:pt>
                <c:pt idx="6">
                  <c:v>Mr.Namdevo Badhe(DBMS)</c:v>
                </c:pt>
                <c:pt idx="7">
                  <c:v>Mr.Sudhir Dekhane</c:v>
                </c:pt>
                <c:pt idx="8">
                  <c:v>Mr.Shridhar Kamble(Microsoft)</c:v>
                </c:pt>
              </c:strCache>
            </c:strRef>
          </c:cat>
          <c:val>
            <c:numRef>
              <c:f>Sheet1!$C$2:$C$10</c:f>
              <c:numCache>
                <c:formatCode>General</c:formatCode>
                <c:ptCount val="9"/>
                <c:pt idx="0" formatCode="#,##0">
                  <c:v>30000</c:v>
                </c:pt>
              </c:numCache>
            </c:numRef>
          </c:val>
          <c:extLst>
            <c:ext xmlns:c16="http://schemas.microsoft.com/office/drawing/2014/chart" uri="{C3380CC4-5D6E-409C-BE32-E72D297353CC}">
              <c16:uniqueId val="{00000001-B064-4D2D-B020-597537642EBA}"/>
            </c:ext>
          </c:extLst>
        </c:ser>
        <c:ser>
          <c:idx val="2"/>
          <c:order val="2"/>
          <c:tx>
            <c:strRef>
              <c:f>Sheet1!$D$1</c:f>
              <c:strCache>
                <c:ptCount val="1"/>
                <c:pt idx="0">
                  <c:v>PG-DESD</c:v>
                </c:pt>
              </c:strCache>
            </c:strRef>
          </c:tx>
          <c:invertIfNegative val="0"/>
          <c:cat>
            <c:strRef>
              <c:f>Sheet1!$A$2:$A$10</c:f>
              <c:strCache>
                <c:ptCount val="9"/>
                <c:pt idx="0">
                  <c:v>Dr. Deven shah</c:v>
                </c:pt>
                <c:pt idx="1">
                  <c:v>Dr. Deven shah</c:v>
                </c:pt>
                <c:pt idx="2">
                  <c:v>Ms. Neha Kapadiya</c:v>
                </c:pt>
                <c:pt idx="3">
                  <c:v>Mr.Shridhar Kamble(AWP)</c:v>
                </c:pt>
                <c:pt idx="4">
                  <c:v>Mr.Shridhar Kamble(JS)</c:v>
                </c:pt>
                <c:pt idx="5">
                  <c:v>Mr.Shridhar Kamble(DBMS)</c:v>
                </c:pt>
                <c:pt idx="6">
                  <c:v>Mr.Namdevo Badhe(DBMS)</c:v>
                </c:pt>
                <c:pt idx="7">
                  <c:v>Mr.Sudhir Dekhane</c:v>
                </c:pt>
                <c:pt idx="8">
                  <c:v>Mr.Shridhar Kamble(Microsoft)</c:v>
                </c:pt>
              </c:strCache>
            </c:strRef>
          </c:cat>
          <c:val>
            <c:numRef>
              <c:f>Sheet1!$D$2:$D$10</c:f>
              <c:numCache>
                <c:formatCode>General</c:formatCode>
                <c:ptCount val="9"/>
                <c:pt idx="0" formatCode="#,##0">
                  <c:v>30000</c:v>
                </c:pt>
                <c:pt idx="2" formatCode="#,##0">
                  <c:v>10000</c:v>
                </c:pt>
              </c:numCache>
            </c:numRef>
          </c:val>
          <c:extLst>
            <c:ext xmlns:c16="http://schemas.microsoft.com/office/drawing/2014/chart" uri="{C3380CC4-5D6E-409C-BE32-E72D297353CC}">
              <c16:uniqueId val="{00000002-B064-4D2D-B020-597537642EBA}"/>
            </c:ext>
          </c:extLst>
        </c:ser>
        <c:dLbls>
          <c:showLegendKey val="0"/>
          <c:showVal val="0"/>
          <c:showCatName val="0"/>
          <c:showSerName val="0"/>
          <c:showPercent val="0"/>
          <c:showBubbleSize val="0"/>
        </c:dLbls>
        <c:gapWidth val="150"/>
        <c:axId val="99219328"/>
        <c:axId val="99220864"/>
      </c:barChart>
      <c:catAx>
        <c:axId val="99219328"/>
        <c:scaling>
          <c:orientation val="minMax"/>
        </c:scaling>
        <c:delete val="0"/>
        <c:axPos val="b"/>
        <c:numFmt formatCode="General" sourceLinked="0"/>
        <c:majorTickMark val="out"/>
        <c:minorTickMark val="none"/>
        <c:tickLblPos val="nextTo"/>
        <c:crossAx val="99220864"/>
        <c:crosses val="autoZero"/>
        <c:auto val="1"/>
        <c:lblAlgn val="ctr"/>
        <c:lblOffset val="100"/>
        <c:noMultiLvlLbl val="0"/>
      </c:catAx>
      <c:valAx>
        <c:axId val="99220864"/>
        <c:scaling>
          <c:orientation val="minMax"/>
        </c:scaling>
        <c:delete val="0"/>
        <c:axPos val="l"/>
        <c:majorGridlines/>
        <c:numFmt formatCode="#,##0" sourceLinked="1"/>
        <c:majorTickMark val="out"/>
        <c:minorTickMark val="none"/>
        <c:tickLblPos val="nextTo"/>
        <c:crossAx val="99219328"/>
        <c:crosses val="autoZero"/>
        <c:crossBetween val="between"/>
      </c:valAx>
    </c:plotArea>
    <c:legend>
      <c:legendPos val="r"/>
      <c:legendEntry>
        <c:idx val="0"/>
        <c:txPr>
          <a:bodyPr/>
          <a:lstStyle/>
          <a:p>
            <a:pPr>
              <a:defRPr sz="1800"/>
            </a:pPr>
            <a:endParaRPr lang="en-US"/>
          </a:p>
        </c:txPr>
      </c:legendEntry>
      <c:legendEntry>
        <c:idx val="1"/>
        <c:txPr>
          <a:bodyPr/>
          <a:lstStyle/>
          <a:p>
            <a:pPr>
              <a:defRPr sz="1800"/>
            </a:pPr>
            <a:endParaRPr lang="en-US"/>
          </a:p>
        </c:txPr>
      </c:legendEntry>
      <c:legendEntry>
        <c:idx val="2"/>
        <c:txPr>
          <a:bodyPr/>
          <a:lstStyle/>
          <a:p>
            <a:pPr>
              <a:defRPr sz="1800"/>
            </a:pPr>
            <a:endParaRPr lang="en-US"/>
          </a:p>
        </c:txPr>
      </c:legendEntry>
      <c:overlay val="0"/>
    </c:legend>
    <c:plotVisOnly val="1"/>
    <c:dispBlanksAs val="gap"/>
    <c:showDLblsOverMax val="0"/>
  </c:chart>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76188393117528E-2"/>
          <c:y val="3.957213083712792E-2"/>
          <c:w val="0.8349381197142024"/>
          <c:h val="0.89855020909362271"/>
        </c:manualLayout>
      </c:layout>
      <c:barChart>
        <c:barDir val="col"/>
        <c:grouping val="clustered"/>
        <c:varyColors val="0"/>
        <c:ser>
          <c:idx val="0"/>
          <c:order val="0"/>
          <c:tx>
            <c:strRef>
              <c:f>Sheet1!$B$1</c:f>
              <c:strCache>
                <c:ptCount val="1"/>
                <c:pt idx="0">
                  <c:v>Admitted</c:v>
                </c:pt>
              </c:strCache>
            </c:strRef>
          </c:tx>
          <c:invertIfNegative val="0"/>
          <c:cat>
            <c:strRef>
              <c:f>Sheet1!$A$2:$A$4</c:f>
              <c:strCache>
                <c:ptCount val="3"/>
                <c:pt idx="0">
                  <c:v>2012-2016</c:v>
                </c:pt>
                <c:pt idx="1">
                  <c:v>2013-2017</c:v>
                </c:pt>
                <c:pt idx="2">
                  <c:v>2014-2018</c:v>
                </c:pt>
              </c:strCache>
            </c:strRef>
          </c:cat>
          <c:val>
            <c:numRef>
              <c:f>Sheet1!$B$2:$B$4</c:f>
              <c:numCache>
                <c:formatCode>General</c:formatCode>
                <c:ptCount val="3"/>
                <c:pt idx="0">
                  <c:v>159</c:v>
                </c:pt>
                <c:pt idx="1">
                  <c:v>159</c:v>
                </c:pt>
                <c:pt idx="2">
                  <c:v>154</c:v>
                </c:pt>
              </c:numCache>
            </c:numRef>
          </c:val>
          <c:extLst>
            <c:ext xmlns:c16="http://schemas.microsoft.com/office/drawing/2014/chart" uri="{C3380CC4-5D6E-409C-BE32-E72D297353CC}">
              <c16:uniqueId val="{00000000-DE42-40FD-A49F-456D9027F781}"/>
            </c:ext>
          </c:extLst>
        </c:ser>
        <c:ser>
          <c:idx val="1"/>
          <c:order val="1"/>
          <c:tx>
            <c:strRef>
              <c:f>Sheet1!$C$1</c:f>
              <c:strCache>
                <c:ptCount val="1"/>
                <c:pt idx="0">
                  <c:v>Passed</c:v>
                </c:pt>
              </c:strCache>
            </c:strRef>
          </c:tx>
          <c:invertIfNegative val="0"/>
          <c:cat>
            <c:strRef>
              <c:f>Sheet1!$A$2:$A$4</c:f>
              <c:strCache>
                <c:ptCount val="3"/>
                <c:pt idx="0">
                  <c:v>2012-2016</c:v>
                </c:pt>
                <c:pt idx="1">
                  <c:v>2013-2017</c:v>
                </c:pt>
                <c:pt idx="2">
                  <c:v>2014-2018</c:v>
                </c:pt>
              </c:strCache>
            </c:strRef>
          </c:cat>
          <c:val>
            <c:numRef>
              <c:f>Sheet1!$C$2:$C$4</c:f>
              <c:numCache>
                <c:formatCode>General</c:formatCode>
                <c:ptCount val="3"/>
                <c:pt idx="0">
                  <c:v>133</c:v>
                </c:pt>
                <c:pt idx="1">
                  <c:v>134</c:v>
                </c:pt>
                <c:pt idx="2">
                  <c:v>132</c:v>
                </c:pt>
              </c:numCache>
            </c:numRef>
          </c:val>
          <c:extLst>
            <c:ext xmlns:c16="http://schemas.microsoft.com/office/drawing/2014/chart" uri="{C3380CC4-5D6E-409C-BE32-E72D297353CC}">
              <c16:uniqueId val="{00000001-DE42-40FD-A49F-456D9027F781}"/>
            </c:ext>
          </c:extLst>
        </c:ser>
        <c:ser>
          <c:idx val="2"/>
          <c:order val="2"/>
          <c:tx>
            <c:strRef>
              <c:f>Sheet1!$D$1</c:f>
              <c:strCache>
                <c:ptCount val="1"/>
                <c:pt idx="0">
                  <c:v>Pass%</c:v>
                </c:pt>
              </c:strCache>
            </c:strRef>
          </c:tx>
          <c:invertIfNegative val="0"/>
          <c:dLbls>
            <c:spPr>
              <a:noFill/>
              <a:ln>
                <a:noFill/>
              </a:ln>
              <a:effectLst/>
            </c:spPr>
            <c:txPr>
              <a:bodyPr wrap="square" lIns="38100" tIns="19050" rIns="38100" bIns="19050" anchor="ctr">
                <a:spAutoFit/>
              </a:bodyPr>
              <a:lstStyle/>
              <a:p>
                <a:pPr>
                  <a:defRPr sz="2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2012-2016</c:v>
                </c:pt>
                <c:pt idx="1">
                  <c:v>2013-2017</c:v>
                </c:pt>
                <c:pt idx="2">
                  <c:v>2014-2018</c:v>
                </c:pt>
              </c:strCache>
            </c:strRef>
          </c:cat>
          <c:val>
            <c:numRef>
              <c:f>Sheet1!$D$2:$D$4</c:f>
              <c:numCache>
                <c:formatCode>General</c:formatCode>
                <c:ptCount val="3"/>
                <c:pt idx="0">
                  <c:v>83.65</c:v>
                </c:pt>
                <c:pt idx="1">
                  <c:v>84.28</c:v>
                </c:pt>
                <c:pt idx="2">
                  <c:v>85.71</c:v>
                </c:pt>
              </c:numCache>
            </c:numRef>
          </c:val>
          <c:extLst>
            <c:ext xmlns:c16="http://schemas.microsoft.com/office/drawing/2014/chart" uri="{C3380CC4-5D6E-409C-BE32-E72D297353CC}">
              <c16:uniqueId val="{00000002-DE42-40FD-A49F-456D9027F781}"/>
            </c:ext>
          </c:extLst>
        </c:ser>
        <c:dLbls>
          <c:showLegendKey val="0"/>
          <c:showVal val="0"/>
          <c:showCatName val="0"/>
          <c:showSerName val="0"/>
          <c:showPercent val="0"/>
          <c:showBubbleSize val="0"/>
        </c:dLbls>
        <c:gapWidth val="150"/>
        <c:axId val="64820352"/>
        <c:axId val="64821888"/>
      </c:barChart>
      <c:catAx>
        <c:axId val="64820352"/>
        <c:scaling>
          <c:orientation val="minMax"/>
        </c:scaling>
        <c:delete val="0"/>
        <c:axPos val="b"/>
        <c:numFmt formatCode="General" sourceLinked="0"/>
        <c:majorTickMark val="out"/>
        <c:minorTickMark val="none"/>
        <c:tickLblPos val="nextTo"/>
        <c:crossAx val="64821888"/>
        <c:crosses val="autoZero"/>
        <c:auto val="1"/>
        <c:lblAlgn val="ctr"/>
        <c:lblOffset val="100"/>
        <c:noMultiLvlLbl val="0"/>
      </c:catAx>
      <c:valAx>
        <c:axId val="64821888"/>
        <c:scaling>
          <c:orientation val="minMax"/>
        </c:scaling>
        <c:delete val="0"/>
        <c:axPos val="l"/>
        <c:majorGridlines/>
        <c:numFmt formatCode="General" sourceLinked="1"/>
        <c:majorTickMark val="out"/>
        <c:minorTickMark val="none"/>
        <c:tickLblPos val="nextTo"/>
        <c:crossAx val="64820352"/>
        <c:crosses val="autoZero"/>
        <c:crossBetween val="between"/>
      </c:valAx>
    </c:plotArea>
    <c:legend>
      <c:legendPos val="r"/>
      <c:overlay val="0"/>
      <c:txPr>
        <a:bodyPr/>
        <a:lstStyle/>
        <a:p>
          <a:pPr>
            <a:defRPr sz="18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solidFill>
                  <a:sysClr val="windowText" lastClr="000000"/>
                </a:solidFill>
              </a:rPr>
              <a:t>Comparative Analysis of PEO for Batch</a:t>
            </a:r>
            <a:r>
              <a:rPr lang="en-US" sz="2000" baseline="0">
                <a:solidFill>
                  <a:sysClr val="windowText" lastClr="000000"/>
                </a:solidFill>
              </a:rPr>
              <a:t> 13-17 &amp; 14-18</a:t>
            </a:r>
            <a:endParaRPr lang="en-US" sz="2000">
              <a:solidFill>
                <a:sysClr val="windowText" lastClr="000000"/>
              </a:solidFill>
            </a:endParaRPr>
          </a:p>
        </c:rich>
      </c:tx>
      <c:overlay val="0"/>
      <c:spPr>
        <a:solidFill>
          <a:schemeClr val="bg1"/>
        </a:solid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Sheet1!$C$29</c:f>
              <c:strCache>
                <c:ptCount val="1"/>
                <c:pt idx="0">
                  <c:v>2013-17</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Sheet1!$D$28:$J$28</c:f>
              <c:strCache>
                <c:ptCount val="7"/>
                <c:pt idx="0">
                  <c:v>PEO-1</c:v>
                </c:pt>
                <c:pt idx="1">
                  <c:v>PEO-2</c:v>
                </c:pt>
                <c:pt idx="2">
                  <c:v>PEO-3</c:v>
                </c:pt>
                <c:pt idx="3">
                  <c:v>PEO-4</c:v>
                </c:pt>
                <c:pt idx="4">
                  <c:v>PEO-5</c:v>
                </c:pt>
                <c:pt idx="5">
                  <c:v>PEO-6</c:v>
                </c:pt>
                <c:pt idx="6">
                  <c:v>PEO-7</c:v>
                </c:pt>
              </c:strCache>
            </c:strRef>
          </c:cat>
          <c:val>
            <c:numRef>
              <c:f>Sheet1!$D$29:$J$29</c:f>
              <c:numCache>
                <c:formatCode>General</c:formatCode>
                <c:ptCount val="7"/>
                <c:pt idx="0">
                  <c:v>2.23</c:v>
                </c:pt>
                <c:pt idx="1">
                  <c:v>2.15</c:v>
                </c:pt>
                <c:pt idx="2">
                  <c:v>2.0699999999999998</c:v>
                </c:pt>
                <c:pt idx="3">
                  <c:v>2.13</c:v>
                </c:pt>
                <c:pt idx="4">
                  <c:v>2.06</c:v>
                </c:pt>
                <c:pt idx="5">
                  <c:v>2.11</c:v>
                </c:pt>
                <c:pt idx="6">
                  <c:v>2</c:v>
                </c:pt>
              </c:numCache>
            </c:numRef>
          </c:val>
          <c:extLst>
            <c:ext xmlns:c16="http://schemas.microsoft.com/office/drawing/2014/chart" uri="{C3380CC4-5D6E-409C-BE32-E72D297353CC}">
              <c16:uniqueId val="{00000000-507F-4E5A-BDBD-2B122AB8A364}"/>
            </c:ext>
          </c:extLst>
        </c:ser>
        <c:ser>
          <c:idx val="1"/>
          <c:order val="1"/>
          <c:tx>
            <c:strRef>
              <c:f>Sheet1!$C$30</c:f>
              <c:strCache>
                <c:ptCount val="1"/>
                <c:pt idx="0">
                  <c:v>2014-18</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Sheet1!$D$28:$J$28</c:f>
              <c:strCache>
                <c:ptCount val="7"/>
                <c:pt idx="0">
                  <c:v>PEO-1</c:v>
                </c:pt>
                <c:pt idx="1">
                  <c:v>PEO-2</c:v>
                </c:pt>
                <c:pt idx="2">
                  <c:v>PEO-3</c:v>
                </c:pt>
                <c:pt idx="3">
                  <c:v>PEO-4</c:v>
                </c:pt>
                <c:pt idx="4">
                  <c:v>PEO-5</c:v>
                </c:pt>
                <c:pt idx="5">
                  <c:v>PEO-6</c:v>
                </c:pt>
                <c:pt idx="6">
                  <c:v>PEO-7</c:v>
                </c:pt>
              </c:strCache>
            </c:strRef>
          </c:cat>
          <c:val>
            <c:numRef>
              <c:f>Sheet1!$D$30:$J$30</c:f>
              <c:numCache>
                <c:formatCode>General</c:formatCode>
                <c:ptCount val="7"/>
                <c:pt idx="0">
                  <c:v>2.23</c:v>
                </c:pt>
                <c:pt idx="1">
                  <c:v>2.25</c:v>
                </c:pt>
                <c:pt idx="2">
                  <c:v>2.15</c:v>
                </c:pt>
                <c:pt idx="3">
                  <c:v>2.17</c:v>
                </c:pt>
                <c:pt idx="4">
                  <c:v>2.08</c:v>
                </c:pt>
                <c:pt idx="5">
                  <c:v>2.16</c:v>
                </c:pt>
                <c:pt idx="6">
                  <c:v>2.12</c:v>
                </c:pt>
              </c:numCache>
            </c:numRef>
          </c:val>
          <c:extLst>
            <c:ext xmlns:c16="http://schemas.microsoft.com/office/drawing/2014/chart" uri="{C3380CC4-5D6E-409C-BE32-E72D297353CC}">
              <c16:uniqueId val="{00000001-507F-4E5A-BDBD-2B122AB8A364}"/>
            </c:ext>
          </c:extLst>
        </c:ser>
        <c:dLbls>
          <c:showLegendKey val="0"/>
          <c:showVal val="0"/>
          <c:showCatName val="0"/>
          <c:showSerName val="0"/>
          <c:showPercent val="0"/>
          <c:showBubbleSize val="0"/>
        </c:dLbls>
        <c:gapWidth val="219"/>
        <c:overlap val="-27"/>
        <c:axId val="329833672"/>
        <c:axId val="329834848"/>
      </c:barChart>
      <c:catAx>
        <c:axId val="329833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9834848"/>
        <c:crosses val="autoZero"/>
        <c:auto val="1"/>
        <c:lblAlgn val="ctr"/>
        <c:lblOffset val="100"/>
        <c:noMultiLvlLbl val="0"/>
      </c:catAx>
      <c:valAx>
        <c:axId val="3298348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9833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End Semester Exam</a:t>
            </a:r>
          </a:p>
        </c:rich>
      </c:tx>
      <c:overlay val="0"/>
      <c:spPr>
        <a:noFill/>
        <a:ln>
          <a:noFill/>
        </a:ln>
        <a:effectLst/>
      </c:spPr>
    </c:title>
    <c:autoTitleDeleted val="0"/>
    <c:plotArea>
      <c:layout/>
      <c:barChart>
        <c:barDir val="col"/>
        <c:grouping val="clustered"/>
        <c:varyColors val="0"/>
        <c:ser>
          <c:idx val="0"/>
          <c:order val="0"/>
          <c:tx>
            <c:strRef>
              <c:f>'[Progress of batch 14-17 vy.xlsx]13-16'!$G$8</c:f>
              <c:strCache>
                <c:ptCount val="1"/>
                <c:pt idx="0">
                  <c:v>Passing %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'[Progress of batch 14-17 vy.xlsx]13-16'!$E$9:$F$14</c:f>
              <c:multiLvlStrCache>
                <c:ptCount val="6"/>
                <c:lvl>
                  <c:pt idx="0">
                    <c:v>III</c:v>
                  </c:pt>
                  <c:pt idx="1">
                    <c:v>IV</c:v>
                  </c:pt>
                  <c:pt idx="2">
                    <c:v>V</c:v>
                  </c:pt>
                  <c:pt idx="3">
                    <c:v>VI</c:v>
                  </c:pt>
                  <c:pt idx="4">
                    <c:v>VII</c:v>
                  </c:pt>
                  <c:pt idx="5">
                    <c:v>VIII</c:v>
                  </c:pt>
                </c:lvl>
                <c:lvl>
                  <c:pt idx="0">
                    <c:v>Dec 13</c:v>
                  </c:pt>
                  <c:pt idx="1">
                    <c:v>May 14</c:v>
                  </c:pt>
                  <c:pt idx="2">
                    <c:v>Dec 14</c:v>
                  </c:pt>
                  <c:pt idx="3">
                    <c:v>May 15</c:v>
                  </c:pt>
                  <c:pt idx="4">
                    <c:v>Dec 15</c:v>
                  </c:pt>
                  <c:pt idx="5">
                    <c:v>May 16</c:v>
                  </c:pt>
                </c:lvl>
              </c:multiLvlStrCache>
            </c:multiLvlStrRef>
          </c:cat>
          <c:val>
            <c:numRef>
              <c:f>'[Progress of batch 14-17 vy.xlsx]13-16'!$G$9:$G$14</c:f>
              <c:numCache>
                <c:formatCode>General</c:formatCode>
                <c:ptCount val="6"/>
                <c:pt idx="0">
                  <c:v>55.06</c:v>
                </c:pt>
                <c:pt idx="1">
                  <c:v>72.149999999999991</c:v>
                </c:pt>
                <c:pt idx="2">
                  <c:v>87.27</c:v>
                </c:pt>
                <c:pt idx="3">
                  <c:v>95.649999999999991</c:v>
                </c:pt>
                <c:pt idx="4">
                  <c:v>97.33</c:v>
                </c:pt>
                <c:pt idx="5">
                  <c:v>97.32</c:v>
                </c:pt>
              </c:numCache>
            </c:numRef>
          </c:val>
          <c:extLst>
            <c:ext xmlns:c16="http://schemas.microsoft.com/office/drawing/2014/chart" uri="{C3380CC4-5D6E-409C-BE32-E72D297353CC}">
              <c16:uniqueId val="{00000000-8DE8-400F-A6E5-C5C30CABFA6D}"/>
            </c:ext>
          </c:extLst>
        </c:ser>
        <c:dLbls>
          <c:showLegendKey val="0"/>
          <c:showVal val="1"/>
          <c:showCatName val="0"/>
          <c:showSerName val="0"/>
          <c:showPercent val="0"/>
          <c:showBubbleSize val="0"/>
        </c:dLbls>
        <c:gapWidth val="219"/>
        <c:overlap val="-27"/>
        <c:axId val="212802808"/>
        <c:axId val="212803200"/>
      </c:barChart>
      <c:catAx>
        <c:axId val="212802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803200"/>
        <c:crosses val="autoZero"/>
        <c:auto val="1"/>
        <c:lblAlgn val="ctr"/>
        <c:lblOffset val="100"/>
        <c:noMultiLvlLbl val="0"/>
      </c:catAx>
      <c:valAx>
        <c:axId val="2128032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Passing</a:t>
                </a:r>
                <a:r>
                  <a:rPr lang="en-US" baseline="0" dirty="0"/>
                  <a:t> %</a:t>
                </a:r>
                <a:endParaRPr lang="en-US" dirty="0"/>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8028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Term Test</a:t>
            </a:r>
          </a:p>
        </c:rich>
      </c:tx>
      <c:overlay val="0"/>
      <c:spPr>
        <a:noFill/>
        <a:ln>
          <a:noFill/>
        </a:ln>
        <a:effectLst/>
      </c:spPr>
    </c:title>
    <c:autoTitleDeleted val="0"/>
    <c:plotArea>
      <c:layout/>
      <c:barChart>
        <c:barDir val="col"/>
        <c:grouping val="clustered"/>
        <c:varyColors val="0"/>
        <c:ser>
          <c:idx val="0"/>
          <c:order val="0"/>
          <c:tx>
            <c:strRef>
              <c:f>'[Progress of batch 14-17 vy.xlsx]13-16'!$G$24</c:f>
              <c:strCache>
                <c:ptCount val="1"/>
                <c:pt idx="0">
                  <c:v>Term Test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'[Progress of batch 14-17 vy.xlsx]13-16'!$E$25:$F$30</c:f>
              <c:multiLvlStrCache>
                <c:ptCount val="6"/>
                <c:lvl>
                  <c:pt idx="0">
                    <c:v>III</c:v>
                  </c:pt>
                  <c:pt idx="1">
                    <c:v>IV</c:v>
                  </c:pt>
                  <c:pt idx="2">
                    <c:v>V</c:v>
                  </c:pt>
                  <c:pt idx="3">
                    <c:v>VI</c:v>
                  </c:pt>
                  <c:pt idx="4">
                    <c:v>VII</c:v>
                  </c:pt>
                  <c:pt idx="5">
                    <c:v>VIII</c:v>
                  </c:pt>
                </c:lvl>
                <c:lvl>
                  <c:pt idx="0">
                    <c:v>Dec 13</c:v>
                  </c:pt>
                  <c:pt idx="1">
                    <c:v>May 14</c:v>
                  </c:pt>
                  <c:pt idx="2">
                    <c:v>Dec 14</c:v>
                  </c:pt>
                  <c:pt idx="3">
                    <c:v>May 15</c:v>
                  </c:pt>
                  <c:pt idx="4">
                    <c:v>Dec 15</c:v>
                  </c:pt>
                  <c:pt idx="5">
                    <c:v>May 16</c:v>
                  </c:pt>
                </c:lvl>
              </c:multiLvlStrCache>
            </c:multiLvlStrRef>
          </c:cat>
          <c:val>
            <c:numRef>
              <c:f>'[Progress of batch 14-17 vy.xlsx]13-16'!$G$25:$G$30</c:f>
              <c:numCache>
                <c:formatCode>0</c:formatCode>
                <c:ptCount val="6"/>
                <c:pt idx="0">
                  <c:v>98.13</c:v>
                </c:pt>
                <c:pt idx="1">
                  <c:v>69.23</c:v>
                </c:pt>
                <c:pt idx="2">
                  <c:v>93.08</c:v>
                </c:pt>
                <c:pt idx="3">
                  <c:v>98.740000000000023</c:v>
                </c:pt>
                <c:pt idx="4">
                  <c:v>94.23</c:v>
                </c:pt>
                <c:pt idx="5">
                  <c:v>96.710000000000022</c:v>
                </c:pt>
              </c:numCache>
            </c:numRef>
          </c:val>
          <c:extLst>
            <c:ext xmlns:c16="http://schemas.microsoft.com/office/drawing/2014/chart" uri="{C3380CC4-5D6E-409C-BE32-E72D297353CC}">
              <c16:uniqueId val="{00000000-1E18-4619-BE47-A027319800A6}"/>
            </c:ext>
          </c:extLst>
        </c:ser>
        <c:ser>
          <c:idx val="1"/>
          <c:order val="1"/>
          <c:tx>
            <c:strRef>
              <c:f>'[Progress of batch 14-17 vy.xlsx]13-16'!$H$24</c:f>
              <c:strCache>
                <c:ptCount val="1"/>
                <c:pt idx="0">
                  <c:v>Term Test 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'[Progress of batch 14-17 vy.xlsx]13-16'!$E$25:$F$30</c:f>
              <c:multiLvlStrCache>
                <c:ptCount val="6"/>
                <c:lvl>
                  <c:pt idx="0">
                    <c:v>III</c:v>
                  </c:pt>
                  <c:pt idx="1">
                    <c:v>IV</c:v>
                  </c:pt>
                  <c:pt idx="2">
                    <c:v>V</c:v>
                  </c:pt>
                  <c:pt idx="3">
                    <c:v>VI</c:v>
                  </c:pt>
                  <c:pt idx="4">
                    <c:v>VII</c:v>
                  </c:pt>
                  <c:pt idx="5">
                    <c:v>VIII</c:v>
                  </c:pt>
                </c:lvl>
                <c:lvl>
                  <c:pt idx="0">
                    <c:v>Dec 13</c:v>
                  </c:pt>
                  <c:pt idx="1">
                    <c:v>May 14</c:v>
                  </c:pt>
                  <c:pt idx="2">
                    <c:v>Dec 14</c:v>
                  </c:pt>
                  <c:pt idx="3">
                    <c:v>May 15</c:v>
                  </c:pt>
                  <c:pt idx="4">
                    <c:v>Dec 15</c:v>
                  </c:pt>
                  <c:pt idx="5">
                    <c:v>May 16</c:v>
                  </c:pt>
                </c:lvl>
              </c:multiLvlStrCache>
            </c:multiLvlStrRef>
          </c:cat>
          <c:val>
            <c:numRef>
              <c:f>'[Progress of batch 14-17 vy.xlsx]13-16'!$H$25:$H$30</c:f>
              <c:numCache>
                <c:formatCode>0</c:formatCode>
                <c:ptCount val="6"/>
                <c:pt idx="0">
                  <c:v>81.72</c:v>
                </c:pt>
                <c:pt idx="1">
                  <c:v>87.26</c:v>
                </c:pt>
                <c:pt idx="2">
                  <c:v>94.55</c:v>
                </c:pt>
                <c:pt idx="3">
                  <c:v>98.75</c:v>
                </c:pt>
                <c:pt idx="4">
                  <c:v>95.210000000000022</c:v>
                </c:pt>
                <c:pt idx="5">
                  <c:v>99.35</c:v>
                </c:pt>
              </c:numCache>
            </c:numRef>
          </c:val>
          <c:extLst>
            <c:ext xmlns:c16="http://schemas.microsoft.com/office/drawing/2014/chart" uri="{C3380CC4-5D6E-409C-BE32-E72D297353CC}">
              <c16:uniqueId val="{00000001-1E18-4619-BE47-A027319800A6}"/>
            </c:ext>
          </c:extLst>
        </c:ser>
        <c:dLbls>
          <c:showLegendKey val="0"/>
          <c:showVal val="1"/>
          <c:showCatName val="0"/>
          <c:showSerName val="0"/>
          <c:showPercent val="0"/>
          <c:showBubbleSize val="0"/>
        </c:dLbls>
        <c:gapWidth val="219"/>
        <c:overlap val="-27"/>
        <c:axId val="87522112"/>
        <c:axId val="87522504"/>
      </c:barChart>
      <c:lineChart>
        <c:grouping val="standard"/>
        <c:varyColors val="0"/>
        <c:ser>
          <c:idx val="2"/>
          <c:order val="2"/>
          <c:tx>
            <c:strRef>
              <c:f>'[Progress of batch 14-17 vy.xlsx]13-16'!$I$24</c:f>
              <c:strCache>
                <c:ptCount val="1"/>
                <c:pt idx="0">
                  <c:v>Avg </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'[Progress of batch 14-17 vy.xlsx]13-16'!$E$25:$F$30</c:f>
              <c:multiLvlStrCache>
                <c:ptCount val="6"/>
                <c:lvl>
                  <c:pt idx="0">
                    <c:v>III</c:v>
                  </c:pt>
                  <c:pt idx="1">
                    <c:v>IV</c:v>
                  </c:pt>
                  <c:pt idx="2">
                    <c:v>V</c:v>
                  </c:pt>
                  <c:pt idx="3">
                    <c:v>VI</c:v>
                  </c:pt>
                  <c:pt idx="4">
                    <c:v>VII</c:v>
                  </c:pt>
                  <c:pt idx="5">
                    <c:v>VIII</c:v>
                  </c:pt>
                </c:lvl>
                <c:lvl>
                  <c:pt idx="0">
                    <c:v>Dec 13</c:v>
                  </c:pt>
                  <c:pt idx="1">
                    <c:v>May 14</c:v>
                  </c:pt>
                  <c:pt idx="2">
                    <c:v>Dec 14</c:v>
                  </c:pt>
                  <c:pt idx="3">
                    <c:v>May 15</c:v>
                  </c:pt>
                  <c:pt idx="4">
                    <c:v>Dec 15</c:v>
                  </c:pt>
                  <c:pt idx="5">
                    <c:v>May 16</c:v>
                  </c:pt>
                </c:lvl>
              </c:multiLvlStrCache>
            </c:multiLvlStrRef>
          </c:cat>
          <c:val>
            <c:numRef>
              <c:f>'[Progress of batch 14-17 vy.xlsx]13-16'!$I$25:$I$30</c:f>
              <c:numCache>
                <c:formatCode>0</c:formatCode>
                <c:ptCount val="6"/>
                <c:pt idx="0">
                  <c:v>89.924999999999997</c:v>
                </c:pt>
                <c:pt idx="1">
                  <c:v>78.245000000000005</c:v>
                </c:pt>
                <c:pt idx="2">
                  <c:v>93.815000000000012</c:v>
                </c:pt>
                <c:pt idx="3">
                  <c:v>98.745000000000005</c:v>
                </c:pt>
                <c:pt idx="4">
                  <c:v>94.72</c:v>
                </c:pt>
                <c:pt idx="5">
                  <c:v>98.03</c:v>
                </c:pt>
              </c:numCache>
            </c:numRef>
          </c:val>
          <c:smooth val="0"/>
          <c:extLst>
            <c:ext xmlns:c16="http://schemas.microsoft.com/office/drawing/2014/chart" uri="{C3380CC4-5D6E-409C-BE32-E72D297353CC}">
              <c16:uniqueId val="{00000002-1E18-4619-BE47-A027319800A6}"/>
            </c:ext>
          </c:extLst>
        </c:ser>
        <c:dLbls>
          <c:showLegendKey val="0"/>
          <c:showVal val="1"/>
          <c:showCatName val="0"/>
          <c:showSerName val="0"/>
          <c:showPercent val="0"/>
          <c:showBubbleSize val="0"/>
        </c:dLbls>
        <c:marker val="1"/>
        <c:smooth val="0"/>
        <c:axId val="87522112"/>
        <c:axId val="87522504"/>
      </c:lineChart>
      <c:catAx>
        <c:axId val="87522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522504"/>
        <c:crosses val="autoZero"/>
        <c:auto val="1"/>
        <c:lblAlgn val="ctr"/>
        <c:lblOffset val="100"/>
        <c:noMultiLvlLbl val="0"/>
      </c:catAx>
      <c:valAx>
        <c:axId val="875225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Passing</a:t>
                </a:r>
                <a:r>
                  <a:rPr lang="en-US" baseline="0" dirty="0"/>
                  <a:t> %</a:t>
                </a:r>
                <a:endParaRPr lang="en-US" dirty="0"/>
              </a:p>
            </c:rich>
          </c:tx>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522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title>
      <c:tx>
        <c:rich>
          <a:bodyPr/>
          <a:lstStyle/>
          <a:p>
            <a:pPr>
              <a:defRPr/>
            </a:pPr>
            <a:r>
              <a:rPr lang="en-US" dirty="0"/>
              <a:t>End</a:t>
            </a:r>
            <a:r>
              <a:rPr lang="en-US" baseline="0" dirty="0"/>
              <a:t> Sem. Pa</a:t>
            </a:r>
            <a:r>
              <a:rPr lang="en-US" dirty="0"/>
              <a:t>ssing % </a:t>
            </a:r>
          </a:p>
        </c:rich>
      </c:tx>
      <c:overlay val="0"/>
    </c:title>
    <c:autoTitleDeleted val="0"/>
    <c:plotArea>
      <c:layout/>
      <c:barChart>
        <c:barDir val="col"/>
        <c:grouping val="clustered"/>
        <c:varyColors val="0"/>
        <c:ser>
          <c:idx val="0"/>
          <c:order val="0"/>
          <c:tx>
            <c:strRef>
              <c:f>Sheet1!$G$11</c:f>
              <c:strCache>
                <c:ptCount val="1"/>
                <c:pt idx="0">
                  <c:v>Passing % </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trendlineType val="log"/>
            <c:dispRSqr val="0"/>
            <c:dispEq val="0"/>
          </c:trendline>
          <c:cat>
            <c:multiLvlStrRef>
              <c:f>Sheet1!$E$12:$F$17</c:f>
              <c:multiLvlStrCache>
                <c:ptCount val="6"/>
                <c:lvl>
                  <c:pt idx="0">
                    <c:v>III</c:v>
                  </c:pt>
                  <c:pt idx="1">
                    <c:v>IV</c:v>
                  </c:pt>
                  <c:pt idx="2">
                    <c:v>V</c:v>
                  </c:pt>
                  <c:pt idx="3">
                    <c:v>VI</c:v>
                  </c:pt>
                  <c:pt idx="4">
                    <c:v>VII</c:v>
                  </c:pt>
                  <c:pt idx="5">
                    <c:v>VIII</c:v>
                  </c:pt>
                </c:lvl>
                <c:lvl>
                  <c:pt idx="0">
                    <c:v>Dec 14</c:v>
                  </c:pt>
                  <c:pt idx="1">
                    <c:v>May 15</c:v>
                  </c:pt>
                  <c:pt idx="2">
                    <c:v>Dec 15</c:v>
                  </c:pt>
                  <c:pt idx="3">
                    <c:v>May 16</c:v>
                  </c:pt>
                  <c:pt idx="4">
                    <c:v>Dec 16</c:v>
                  </c:pt>
                  <c:pt idx="5">
                    <c:v>May 17</c:v>
                  </c:pt>
                </c:lvl>
              </c:multiLvlStrCache>
            </c:multiLvlStrRef>
          </c:cat>
          <c:val>
            <c:numRef>
              <c:f>Sheet1!$G$12:$G$17</c:f>
              <c:numCache>
                <c:formatCode>General</c:formatCode>
                <c:ptCount val="6"/>
                <c:pt idx="0">
                  <c:v>51.25</c:v>
                </c:pt>
                <c:pt idx="1">
                  <c:v>81.53</c:v>
                </c:pt>
                <c:pt idx="2">
                  <c:v>93.710000000000022</c:v>
                </c:pt>
                <c:pt idx="3">
                  <c:v>97.35</c:v>
                </c:pt>
                <c:pt idx="4">
                  <c:v>94.08</c:v>
                </c:pt>
                <c:pt idx="5">
                  <c:v>93.42</c:v>
                </c:pt>
              </c:numCache>
            </c:numRef>
          </c:val>
          <c:extLst>
            <c:ext xmlns:c16="http://schemas.microsoft.com/office/drawing/2014/chart" uri="{C3380CC4-5D6E-409C-BE32-E72D297353CC}">
              <c16:uniqueId val="{00000001-CE5C-4367-A08B-567DF64C18B2}"/>
            </c:ext>
          </c:extLst>
        </c:ser>
        <c:dLbls>
          <c:showLegendKey val="0"/>
          <c:showVal val="1"/>
          <c:showCatName val="0"/>
          <c:showSerName val="0"/>
          <c:showPercent val="0"/>
          <c:showBubbleSize val="0"/>
        </c:dLbls>
        <c:gapWidth val="150"/>
        <c:overlap val="-25"/>
        <c:axId val="87523288"/>
        <c:axId val="191423712"/>
      </c:barChart>
      <c:catAx>
        <c:axId val="87523288"/>
        <c:scaling>
          <c:orientation val="minMax"/>
        </c:scaling>
        <c:delete val="0"/>
        <c:axPos val="b"/>
        <c:numFmt formatCode="General" sourceLinked="0"/>
        <c:majorTickMark val="none"/>
        <c:minorTickMark val="none"/>
        <c:tickLblPos val="nextTo"/>
        <c:crossAx val="191423712"/>
        <c:crosses val="autoZero"/>
        <c:auto val="1"/>
        <c:lblAlgn val="ctr"/>
        <c:lblOffset val="100"/>
        <c:noMultiLvlLbl val="0"/>
      </c:catAx>
      <c:valAx>
        <c:axId val="191423712"/>
        <c:scaling>
          <c:orientation val="minMax"/>
        </c:scaling>
        <c:delete val="1"/>
        <c:axPos val="l"/>
        <c:numFmt formatCode="General" sourceLinked="1"/>
        <c:majorTickMark val="out"/>
        <c:minorTickMark val="none"/>
        <c:tickLblPos val="nextTo"/>
        <c:crossAx val="87523288"/>
        <c:crosses val="autoZero"/>
        <c:crossBetween val="between"/>
      </c:valAx>
    </c:plotArea>
    <c:legend>
      <c:legendPos val="t"/>
      <c:overlay val="0"/>
    </c:legend>
    <c:plotVisOnly val="1"/>
    <c:dispBlanksAs val="gap"/>
    <c:showDLblsOverMax val="0"/>
  </c:chart>
  <c:txPr>
    <a:bodyPr/>
    <a:lstStyle/>
    <a:p>
      <a:pPr>
        <a:defRPr sz="1200"/>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Sheet1!$G$31</c:f>
              <c:strCache>
                <c:ptCount val="1"/>
                <c:pt idx="0">
                  <c:v>Term Test 1</c:v>
                </c:pt>
              </c:strCache>
            </c:strRef>
          </c:tx>
          <c:invertIfNegative val="0"/>
          <c:cat>
            <c:multiLvlStrRef>
              <c:f>Sheet1!$E$32:$F$37</c:f>
              <c:multiLvlStrCache>
                <c:ptCount val="6"/>
                <c:lvl>
                  <c:pt idx="0">
                    <c:v>III</c:v>
                  </c:pt>
                  <c:pt idx="1">
                    <c:v>IV</c:v>
                  </c:pt>
                  <c:pt idx="2">
                    <c:v>V</c:v>
                  </c:pt>
                  <c:pt idx="3">
                    <c:v>VI</c:v>
                  </c:pt>
                  <c:pt idx="4">
                    <c:v>VII</c:v>
                  </c:pt>
                  <c:pt idx="5">
                    <c:v>VIII</c:v>
                  </c:pt>
                </c:lvl>
                <c:lvl>
                  <c:pt idx="0">
                    <c:v>Dec 14</c:v>
                  </c:pt>
                  <c:pt idx="1">
                    <c:v>May 15</c:v>
                  </c:pt>
                  <c:pt idx="2">
                    <c:v>Dec 15</c:v>
                  </c:pt>
                  <c:pt idx="3">
                    <c:v>May 16</c:v>
                  </c:pt>
                  <c:pt idx="4">
                    <c:v>Dec 16</c:v>
                  </c:pt>
                  <c:pt idx="5">
                    <c:v>May 17</c:v>
                  </c:pt>
                </c:lvl>
              </c:multiLvlStrCache>
            </c:multiLvlStrRef>
          </c:cat>
          <c:val>
            <c:numRef>
              <c:f>Sheet1!$G$32:$G$37</c:f>
              <c:numCache>
                <c:formatCode>General</c:formatCode>
                <c:ptCount val="6"/>
                <c:pt idx="0">
                  <c:v>90.240000000000023</c:v>
                </c:pt>
                <c:pt idx="1">
                  <c:v>86.54</c:v>
                </c:pt>
                <c:pt idx="2">
                  <c:v>81.990000000000023</c:v>
                </c:pt>
                <c:pt idx="3">
                  <c:v>94.27</c:v>
                </c:pt>
                <c:pt idx="4">
                  <c:v>100</c:v>
                </c:pt>
                <c:pt idx="5">
                  <c:v>98.679999999999978</c:v>
                </c:pt>
              </c:numCache>
            </c:numRef>
          </c:val>
          <c:extLst>
            <c:ext xmlns:c16="http://schemas.microsoft.com/office/drawing/2014/chart" uri="{C3380CC4-5D6E-409C-BE32-E72D297353CC}">
              <c16:uniqueId val="{00000000-A4A9-441C-9305-C94A1ACE69B3}"/>
            </c:ext>
          </c:extLst>
        </c:ser>
        <c:ser>
          <c:idx val="1"/>
          <c:order val="1"/>
          <c:tx>
            <c:strRef>
              <c:f>Sheet1!$H$31</c:f>
              <c:strCache>
                <c:ptCount val="1"/>
                <c:pt idx="0">
                  <c:v>Term Test 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trendlineType val="log"/>
            <c:dispRSqr val="0"/>
            <c:dispEq val="0"/>
          </c:trendline>
          <c:trendline>
            <c:trendlineType val="linear"/>
            <c:dispRSqr val="0"/>
            <c:dispEq val="0"/>
          </c:trendline>
          <c:cat>
            <c:multiLvlStrRef>
              <c:f>Sheet1!$E$32:$F$37</c:f>
              <c:multiLvlStrCache>
                <c:ptCount val="6"/>
                <c:lvl>
                  <c:pt idx="0">
                    <c:v>III</c:v>
                  </c:pt>
                  <c:pt idx="1">
                    <c:v>IV</c:v>
                  </c:pt>
                  <c:pt idx="2">
                    <c:v>V</c:v>
                  </c:pt>
                  <c:pt idx="3">
                    <c:v>VI</c:v>
                  </c:pt>
                  <c:pt idx="4">
                    <c:v>VII</c:v>
                  </c:pt>
                  <c:pt idx="5">
                    <c:v>VIII</c:v>
                  </c:pt>
                </c:lvl>
                <c:lvl>
                  <c:pt idx="0">
                    <c:v>Dec 14</c:v>
                  </c:pt>
                  <c:pt idx="1">
                    <c:v>May 15</c:v>
                  </c:pt>
                  <c:pt idx="2">
                    <c:v>Dec 15</c:v>
                  </c:pt>
                  <c:pt idx="3">
                    <c:v>May 16</c:v>
                  </c:pt>
                  <c:pt idx="4">
                    <c:v>Dec 16</c:v>
                  </c:pt>
                  <c:pt idx="5">
                    <c:v>May 17</c:v>
                  </c:pt>
                </c:lvl>
              </c:multiLvlStrCache>
            </c:multiLvlStrRef>
          </c:cat>
          <c:val>
            <c:numRef>
              <c:f>Sheet1!$H$32:$H$37</c:f>
              <c:numCache>
                <c:formatCode>General</c:formatCode>
                <c:ptCount val="6"/>
                <c:pt idx="0">
                  <c:v>90.63</c:v>
                </c:pt>
                <c:pt idx="1">
                  <c:v>90.38</c:v>
                </c:pt>
                <c:pt idx="2">
                  <c:v>93.210000000000022</c:v>
                </c:pt>
                <c:pt idx="3">
                  <c:v>96.23</c:v>
                </c:pt>
                <c:pt idx="4">
                  <c:v>100</c:v>
                </c:pt>
                <c:pt idx="5">
                  <c:v>100</c:v>
                </c:pt>
              </c:numCache>
            </c:numRef>
          </c:val>
          <c:extLst>
            <c:ext xmlns:c16="http://schemas.microsoft.com/office/drawing/2014/chart" uri="{C3380CC4-5D6E-409C-BE32-E72D297353CC}">
              <c16:uniqueId val="{00000003-A4A9-441C-9305-C94A1ACE69B3}"/>
            </c:ext>
          </c:extLst>
        </c:ser>
        <c:ser>
          <c:idx val="2"/>
          <c:order val="2"/>
          <c:tx>
            <c:strRef>
              <c:f>Sheet1!$I$31</c:f>
              <c:strCache>
                <c:ptCount val="1"/>
                <c:pt idx="0">
                  <c:v>Avg </c:v>
                </c:pt>
              </c:strCache>
            </c:strRef>
          </c:tx>
          <c:invertIfNegative val="0"/>
          <c:cat>
            <c:multiLvlStrRef>
              <c:f>Sheet1!$E$32:$F$37</c:f>
              <c:multiLvlStrCache>
                <c:ptCount val="6"/>
                <c:lvl>
                  <c:pt idx="0">
                    <c:v>III</c:v>
                  </c:pt>
                  <c:pt idx="1">
                    <c:v>IV</c:v>
                  </c:pt>
                  <c:pt idx="2">
                    <c:v>V</c:v>
                  </c:pt>
                  <c:pt idx="3">
                    <c:v>VI</c:v>
                  </c:pt>
                  <c:pt idx="4">
                    <c:v>VII</c:v>
                  </c:pt>
                  <c:pt idx="5">
                    <c:v>VIII</c:v>
                  </c:pt>
                </c:lvl>
                <c:lvl>
                  <c:pt idx="0">
                    <c:v>Dec 14</c:v>
                  </c:pt>
                  <c:pt idx="1">
                    <c:v>May 15</c:v>
                  </c:pt>
                  <c:pt idx="2">
                    <c:v>Dec 15</c:v>
                  </c:pt>
                  <c:pt idx="3">
                    <c:v>May 16</c:v>
                  </c:pt>
                  <c:pt idx="4">
                    <c:v>Dec 16</c:v>
                  </c:pt>
                  <c:pt idx="5">
                    <c:v>May 17</c:v>
                  </c:pt>
                </c:lvl>
              </c:multiLvlStrCache>
            </c:multiLvlStrRef>
          </c:cat>
          <c:val>
            <c:numRef>
              <c:f>Sheet1!$I$32:$I$37</c:f>
              <c:numCache>
                <c:formatCode>General</c:formatCode>
                <c:ptCount val="6"/>
                <c:pt idx="0">
                  <c:v>90.435000000000002</c:v>
                </c:pt>
                <c:pt idx="1">
                  <c:v>88.460000000000022</c:v>
                </c:pt>
                <c:pt idx="2">
                  <c:v>87.6</c:v>
                </c:pt>
                <c:pt idx="3">
                  <c:v>95.25</c:v>
                </c:pt>
                <c:pt idx="4">
                  <c:v>100</c:v>
                </c:pt>
                <c:pt idx="5">
                  <c:v>99.34</c:v>
                </c:pt>
              </c:numCache>
            </c:numRef>
          </c:val>
          <c:extLst>
            <c:ext xmlns:c16="http://schemas.microsoft.com/office/drawing/2014/chart" uri="{C3380CC4-5D6E-409C-BE32-E72D297353CC}">
              <c16:uniqueId val="{00000004-A4A9-441C-9305-C94A1ACE69B3}"/>
            </c:ext>
          </c:extLst>
        </c:ser>
        <c:dLbls>
          <c:showLegendKey val="0"/>
          <c:showVal val="0"/>
          <c:showCatName val="0"/>
          <c:showSerName val="0"/>
          <c:showPercent val="0"/>
          <c:showBubbleSize val="0"/>
        </c:dLbls>
        <c:gapWidth val="150"/>
        <c:axId val="191424496"/>
        <c:axId val="191424888"/>
      </c:barChart>
      <c:catAx>
        <c:axId val="191424496"/>
        <c:scaling>
          <c:orientation val="minMax"/>
        </c:scaling>
        <c:delete val="0"/>
        <c:axPos val="b"/>
        <c:numFmt formatCode="General" sourceLinked="0"/>
        <c:majorTickMark val="out"/>
        <c:minorTickMark val="none"/>
        <c:tickLblPos val="nextTo"/>
        <c:crossAx val="191424888"/>
        <c:crosses val="autoZero"/>
        <c:auto val="1"/>
        <c:lblAlgn val="ctr"/>
        <c:lblOffset val="100"/>
        <c:noMultiLvlLbl val="0"/>
      </c:catAx>
      <c:valAx>
        <c:axId val="191424888"/>
        <c:scaling>
          <c:orientation val="minMax"/>
        </c:scaling>
        <c:delete val="0"/>
        <c:axPos val="l"/>
        <c:majorGridlines/>
        <c:numFmt formatCode="General" sourceLinked="1"/>
        <c:majorTickMark val="out"/>
        <c:minorTickMark val="none"/>
        <c:tickLblPos val="nextTo"/>
        <c:crossAx val="191424496"/>
        <c:crosses val="autoZero"/>
        <c:crossBetween val="between"/>
      </c:valAx>
    </c:plotArea>
    <c:legend>
      <c:legendPos val="r"/>
      <c:overlay val="0"/>
    </c:legend>
    <c:plotVisOnly val="1"/>
    <c:dispBlanksAs val="gap"/>
    <c:showDLblsOverMax val="0"/>
  </c:chart>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Term Test Analysis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'[exambatch2014-18.xlsx]Sheet1'!$F$25</c:f>
              <c:strCache>
                <c:ptCount val="1"/>
                <c:pt idx="0">
                  <c:v>Term Test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'[exambatch2014-18.xlsx]Sheet1'!$D$26:$E$31</c:f>
              <c:multiLvlStrCache>
                <c:ptCount val="6"/>
                <c:lvl>
                  <c:pt idx="0">
                    <c:v>III</c:v>
                  </c:pt>
                  <c:pt idx="1">
                    <c:v>IV</c:v>
                  </c:pt>
                  <c:pt idx="2">
                    <c:v>V</c:v>
                  </c:pt>
                  <c:pt idx="3">
                    <c:v>VI</c:v>
                  </c:pt>
                  <c:pt idx="4">
                    <c:v>VII</c:v>
                  </c:pt>
                  <c:pt idx="5">
                    <c:v>VIII</c:v>
                  </c:pt>
                </c:lvl>
                <c:lvl>
                  <c:pt idx="0">
                    <c:v>15-Dec</c:v>
                  </c:pt>
                  <c:pt idx="1">
                    <c:v>16-May</c:v>
                  </c:pt>
                  <c:pt idx="2">
                    <c:v>16-Dec</c:v>
                  </c:pt>
                  <c:pt idx="3">
                    <c:v>17-May</c:v>
                  </c:pt>
                  <c:pt idx="4">
                    <c:v>17-Dec</c:v>
                  </c:pt>
                  <c:pt idx="5">
                    <c:v>18-May</c:v>
                  </c:pt>
                </c:lvl>
              </c:multiLvlStrCache>
            </c:multiLvlStrRef>
          </c:cat>
          <c:val>
            <c:numRef>
              <c:f>'[exambatch2014-18.xlsx]Sheet1'!$F$26:$F$31</c:f>
              <c:numCache>
                <c:formatCode>General</c:formatCode>
                <c:ptCount val="6"/>
                <c:pt idx="0">
                  <c:v>84.97</c:v>
                </c:pt>
                <c:pt idx="1">
                  <c:v>85.43</c:v>
                </c:pt>
                <c:pt idx="2">
                  <c:v>95.6</c:v>
                </c:pt>
                <c:pt idx="3">
                  <c:v>96.77</c:v>
                </c:pt>
                <c:pt idx="4">
                  <c:v>96.13</c:v>
                </c:pt>
                <c:pt idx="5">
                  <c:v>97.53</c:v>
                </c:pt>
              </c:numCache>
            </c:numRef>
          </c:val>
          <c:extLst>
            <c:ext xmlns:c16="http://schemas.microsoft.com/office/drawing/2014/chart" uri="{C3380CC4-5D6E-409C-BE32-E72D297353CC}">
              <c16:uniqueId val="{00000000-134E-4324-8301-B3B6DAB461EF}"/>
            </c:ext>
          </c:extLst>
        </c:ser>
        <c:ser>
          <c:idx val="1"/>
          <c:order val="1"/>
          <c:tx>
            <c:strRef>
              <c:f>'[exambatch2014-18.xlsx]Sheet1'!$G$25</c:f>
              <c:strCache>
                <c:ptCount val="1"/>
                <c:pt idx="0">
                  <c:v>Term Test 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'[exambatch2014-18.xlsx]Sheet1'!$D$26:$E$31</c:f>
              <c:multiLvlStrCache>
                <c:ptCount val="6"/>
                <c:lvl>
                  <c:pt idx="0">
                    <c:v>III</c:v>
                  </c:pt>
                  <c:pt idx="1">
                    <c:v>IV</c:v>
                  </c:pt>
                  <c:pt idx="2">
                    <c:v>V</c:v>
                  </c:pt>
                  <c:pt idx="3">
                    <c:v>VI</c:v>
                  </c:pt>
                  <c:pt idx="4">
                    <c:v>VII</c:v>
                  </c:pt>
                  <c:pt idx="5">
                    <c:v>VIII</c:v>
                  </c:pt>
                </c:lvl>
                <c:lvl>
                  <c:pt idx="0">
                    <c:v>15-Dec</c:v>
                  </c:pt>
                  <c:pt idx="1">
                    <c:v>16-May</c:v>
                  </c:pt>
                  <c:pt idx="2">
                    <c:v>16-Dec</c:v>
                  </c:pt>
                  <c:pt idx="3">
                    <c:v>17-May</c:v>
                  </c:pt>
                  <c:pt idx="4">
                    <c:v>17-Dec</c:v>
                  </c:pt>
                  <c:pt idx="5">
                    <c:v>18-May</c:v>
                  </c:pt>
                </c:lvl>
              </c:multiLvlStrCache>
            </c:multiLvlStrRef>
          </c:cat>
          <c:val>
            <c:numRef>
              <c:f>'[exambatch2014-18.xlsx]Sheet1'!$G$26:$G$31</c:f>
              <c:numCache>
                <c:formatCode>General</c:formatCode>
                <c:ptCount val="6"/>
                <c:pt idx="0">
                  <c:v>84.31</c:v>
                </c:pt>
                <c:pt idx="1">
                  <c:v>92.16</c:v>
                </c:pt>
                <c:pt idx="2">
                  <c:v>96.88</c:v>
                </c:pt>
                <c:pt idx="3">
                  <c:v>92.75</c:v>
                </c:pt>
                <c:pt idx="4">
                  <c:v>98.7</c:v>
                </c:pt>
                <c:pt idx="5">
                  <c:v>100</c:v>
                </c:pt>
              </c:numCache>
            </c:numRef>
          </c:val>
          <c:extLst>
            <c:ext xmlns:c16="http://schemas.microsoft.com/office/drawing/2014/chart" uri="{C3380CC4-5D6E-409C-BE32-E72D297353CC}">
              <c16:uniqueId val="{00000001-134E-4324-8301-B3B6DAB461EF}"/>
            </c:ext>
          </c:extLst>
        </c:ser>
        <c:ser>
          <c:idx val="2"/>
          <c:order val="2"/>
          <c:tx>
            <c:strRef>
              <c:f>'[exambatch2014-18.xlsx]Sheet1'!$H$25</c:f>
              <c:strCache>
                <c:ptCount val="1"/>
                <c:pt idx="0">
                  <c:v>Avg. </c:v>
                </c:pt>
              </c:strCache>
            </c:strRef>
          </c:tx>
          <c:spPr>
            <a:solidFill>
              <a:schemeClr val="accent3"/>
            </a:solidFill>
            <a:ln>
              <a:noFill/>
            </a:ln>
            <a:effectLst/>
          </c:spPr>
          <c:invertIfNegative val="0"/>
          <c:dLbls>
            <c:dLbl>
              <c:idx val="1"/>
              <c:layout>
                <c:manualLayout>
                  <c:x val="1.678656757367627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34E-4324-8301-B3B6DAB461EF}"/>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'[exambatch2014-18.xlsx]Sheet1'!$D$26:$E$31</c:f>
              <c:multiLvlStrCache>
                <c:ptCount val="6"/>
                <c:lvl>
                  <c:pt idx="0">
                    <c:v>III</c:v>
                  </c:pt>
                  <c:pt idx="1">
                    <c:v>IV</c:v>
                  </c:pt>
                  <c:pt idx="2">
                    <c:v>V</c:v>
                  </c:pt>
                  <c:pt idx="3">
                    <c:v>VI</c:v>
                  </c:pt>
                  <c:pt idx="4">
                    <c:v>VII</c:v>
                  </c:pt>
                  <c:pt idx="5">
                    <c:v>VIII</c:v>
                  </c:pt>
                </c:lvl>
                <c:lvl>
                  <c:pt idx="0">
                    <c:v>15-Dec</c:v>
                  </c:pt>
                  <c:pt idx="1">
                    <c:v>16-May</c:v>
                  </c:pt>
                  <c:pt idx="2">
                    <c:v>16-Dec</c:v>
                  </c:pt>
                  <c:pt idx="3">
                    <c:v>17-May</c:v>
                  </c:pt>
                  <c:pt idx="4">
                    <c:v>17-Dec</c:v>
                  </c:pt>
                  <c:pt idx="5">
                    <c:v>18-May</c:v>
                  </c:pt>
                </c:lvl>
              </c:multiLvlStrCache>
            </c:multiLvlStrRef>
          </c:cat>
          <c:val>
            <c:numRef>
              <c:f>'[exambatch2014-18.xlsx]Sheet1'!$H$26:$H$31</c:f>
              <c:numCache>
                <c:formatCode>General</c:formatCode>
                <c:ptCount val="6"/>
                <c:pt idx="0">
                  <c:v>84.64</c:v>
                </c:pt>
                <c:pt idx="1">
                  <c:v>88.79</c:v>
                </c:pt>
                <c:pt idx="2">
                  <c:v>96.24</c:v>
                </c:pt>
                <c:pt idx="3">
                  <c:v>94.76</c:v>
                </c:pt>
                <c:pt idx="4">
                  <c:v>97.41</c:v>
                </c:pt>
                <c:pt idx="5">
                  <c:v>98.76</c:v>
                </c:pt>
              </c:numCache>
            </c:numRef>
          </c:val>
          <c:extLst>
            <c:ext xmlns:c16="http://schemas.microsoft.com/office/drawing/2014/chart" uri="{C3380CC4-5D6E-409C-BE32-E72D297353CC}">
              <c16:uniqueId val="{00000003-134E-4324-8301-B3B6DAB461EF}"/>
            </c:ext>
          </c:extLst>
        </c:ser>
        <c:dLbls>
          <c:showLegendKey val="0"/>
          <c:showVal val="0"/>
          <c:showCatName val="0"/>
          <c:showSerName val="0"/>
          <c:showPercent val="0"/>
          <c:showBubbleSize val="0"/>
        </c:dLbls>
        <c:gapWidth val="219"/>
        <c:overlap val="-27"/>
        <c:axId val="191126624"/>
        <c:axId val="191127016"/>
      </c:barChart>
      <c:catAx>
        <c:axId val="191126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1127016"/>
        <c:crosses val="autoZero"/>
        <c:auto val="1"/>
        <c:lblAlgn val="ctr"/>
        <c:lblOffset val="100"/>
        <c:noMultiLvlLbl val="0"/>
      </c:catAx>
      <c:valAx>
        <c:axId val="191127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1126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lumMod val="75000"/>
                    <a:lumOff val="25000"/>
                  </a:prstClr>
                </a:solidFill>
                <a:latin typeface="+mn-lt"/>
                <a:ea typeface="+mn-ea"/>
                <a:cs typeface="+mn-cs"/>
              </a:defRPr>
            </a:pPr>
            <a:r>
              <a:rPr lang="en-US" sz="1800" b="1" dirty="0">
                <a:effectLst/>
              </a:rPr>
              <a:t>End Semester Exam of Batch 2014-2018</a:t>
            </a:r>
            <a:endParaRPr lang="en-US" dirty="0">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lumMod val="75000"/>
                  <a:lumOff val="25000"/>
                </a:prstClr>
              </a:solidFill>
              <a:latin typeface="+mn-lt"/>
              <a:ea typeface="+mn-ea"/>
              <a:cs typeface="+mn-cs"/>
            </a:defRPr>
          </a:pPr>
          <a:endParaRPr lang="en-US"/>
        </a:p>
      </c:txPr>
    </c:title>
    <c:autoTitleDeleted val="0"/>
    <c:plotArea>
      <c:layout/>
      <c:barChart>
        <c:barDir val="col"/>
        <c:grouping val="clustered"/>
        <c:varyColors val="0"/>
        <c:ser>
          <c:idx val="0"/>
          <c:order val="0"/>
          <c:tx>
            <c:strRef>
              <c:f>Sheet1!$K$3</c:f>
              <c:strCache>
                <c:ptCount val="1"/>
                <c:pt idx="0">
                  <c:v>Passing % </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multiLvlStrRef>
              <c:f>Sheet1!$I$4:$J$9</c:f>
              <c:multiLvlStrCache>
                <c:ptCount val="6"/>
                <c:lvl>
                  <c:pt idx="0">
                    <c:v>III</c:v>
                  </c:pt>
                  <c:pt idx="1">
                    <c:v>IV</c:v>
                  </c:pt>
                  <c:pt idx="2">
                    <c:v>V</c:v>
                  </c:pt>
                  <c:pt idx="3">
                    <c:v>VI</c:v>
                  </c:pt>
                  <c:pt idx="4">
                    <c:v>VII</c:v>
                  </c:pt>
                  <c:pt idx="5">
                    <c:v>VIII</c:v>
                  </c:pt>
                </c:lvl>
                <c:lvl>
                  <c:pt idx="0">
                    <c:v>15-Dec</c:v>
                  </c:pt>
                  <c:pt idx="1">
                    <c:v>16-May</c:v>
                  </c:pt>
                  <c:pt idx="2">
                    <c:v>16-Dec</c:v>
                  </c:pt>
                  <c:pt idx="3">
                    <c:v>17-May</c:v>
                  </c:pt>
                  <c:pt idx="4">
                    <c:v>17-Dec</c:v>
                  </c:pt>
                  <c:pt idx="5">
                    <c:v>18-May</c:v>
                  </c:pt>
                </c:lvl>
              </c:multiLvlStrCache>
            </c:multiLvlStrRef>
          </c:cat>
          <c:val>
            <c:numRef>
              <c:f>Sheet1!$K$4:$K$9</c:f>
              <c:numCache>
                <c:formatCode>General</c:formatCode>
                <c:ptCount val="6"/>
                <c:pt idx="0">
                  <c:v>71.430000000000007</c:v>
                </c:pt>
                <c:pt idx="1">
                  <c:v>88.89</c:v>
                </c:pt>
                <c:pt idx="2">
                  <c:v>94.94</c:v>
                </c:pt>
                <c:pt idx="3">
                  <c:v>97.44</c:v>
                </c:pt>
                <c:pt idx="4">
                  <c:v>99.35</c:v>
                </c:pt>
                <c:pt idx="5">
                  <c:v>99.35</c:v>
                </c:pt>
              </c:numCache>
            </c:numRef>
          </c:val>
          <c:extLst>
            <c:ext xmlns:c16="http://schemas.microsoft.com/office/drawing/2014/chart" uri="{C3380CC4-5D6E-409C-BE32-E72D297353CC}">
              <c16:uniqueId val="{00000000-417E-4EEA-AAD1-3CC953A58CE9}"/>
            </c:ext>
          </c:extLst>
        </c:ser>
        <c:dLbls>
          <c:dLblPos val="inEnd"/>
          <c:showLegendKey val="0"/>
          <c:showVal val="1"/>
          <c:showCatName val="0"/>
          <c:showSerName val="0"/>
          <c:showPercent val="0"/>
          <c:showBubbleSize val="0"/>
        </c:dLbls>
        <c:gapWidth val="65"/>
        <c:axId val="374283744"/>
        <c:axId val="374284072"/>
      </c:barChart>
      <c:catAx>
        <c:axId val="37428374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374284072"/>
        <c:crosses val="autoZero"/>
        <c:auto val="1"/>
        <c:lblAlgn val="ctr"/>
        <c:lblOffset val="100"/>
        <c:noMultiLvlLbl val="0"/>
      </c:catAx>
      <c:valAx>
        <c:axId val="37428407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374283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i="0" baseline="0" dirty="0">
                <a:effectLst/>
              </a:rPr>
              <a:t>Comparative Result May-2016 ,May -2017 , May -2018</a:t>
            </a:r>
            <a:endParaRPr lang="en-US"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Sheet1!$C$14</c:f>
              <c:strCache>
                <c:ptCount val="1"/>
                <c:pt idx="0">
                  <c:v>SE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Sheet1!$B$15:$B$17</c:f>
              <c:strCache>
                <c:ptCount val="3"/>
                <c:pt idx="0">
                  <c:v>May  16</c:v>
                </c:pt>
                <c:pt idx="1">
                  <c:v>May  17</c:v>
                </c:pt>
                <c:pt idx="2">
                  <c:v>May  18</c:v>
                </c:pt>
              </c:strCache>
            </c:strRef>
          </c:cat>
          <c:val>
            <c:numRef>
              <c:f>Sheet1!$C$15:$C$17</c:f>
              <c:numCache>
                <c:formatCode>General</c:formatCode>
                <c:ptCount val="3"/>
                <c:pt idx="0">
                  <c:v>88.89</c:v>
                </c:pt>
                <c:pt idx="1">
                  <c:v>90.85</c:v>
                </c:pt>
                <c:pt idx="2">
                  <c:v>87.74</c:v>
                </c:pt>
              </c:numCache>
            </c:numRef>
          </c:val>
          <c:extLst>
            <c:ext xmlns:c16="http://schemas.microsoft.com/office/drawing/2014/chart" uri="{C3380CC4-5D6E-409C-BE32-E72D297353CC}">
              <c16:uniqueId val="{00000000-0020-4D8F-B8EE-00DAF237F43E}"/>
            </c:ext>
          </c:extLst>
        </c:ser>
        <c:ser>
          <c:idx val="1"/>
          <c:order val="1"/>
          <c:tx>
            <c:strRef>
              <c:f>Sheet1!$D$14</c:f>
              <c:strCache>
                <c:ptCount val="1"/>
                <c:pt idx="0">
                  <c:v>TE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Sheet1!$B$15:$B$17</c:f>
              <c:strCache>
                <c:ptCount val="3"/>
                <c:pt idx="0">
                  <c:v>May  16</c:v>
                </c:pt>
                <c:pt idx="1">
                  <c:v>May  17</c:v>
                </c:pt>
                <c:pt idx="2">
                  <c:v>May  18</c:v>
                </c:pt>
              </c:strCache>
            </c:strRef>
          </c:cat>
          <c:val>
            <c:numRef>
              <c:f>Sheet1!$D$15:$D$17</c:f>
              <c:numCache>
                <c:formatCode>General</c:formatCode>
                <c:ptCount val="3"/>
                <c:pt idx="0">
                  <c:v>97.39</c:v>
                </c:pt>
                <c:pt idx="1">
                  <c:v>97.44</c:v>
                </c:pt>
                <c:pt idx="2">
                  <c:v>97.39</c:v>
                </c:pt>
              </c:numCache>
            </c:numRef>
          </c:val>
          <c:extLst>
            <c:ext xmlns:c16="http://schemas.microsoft.com/office/drawing/2014/chart" uri="{C3380CC4-5D6E-409C-BE32-E72D297353CC}">
              <c16:uniqueId val="{00000001-0020-4D8F-B8EE-00DAF237F43E}"/>
            </c:ext>
          </c:extLst>
        </c:ser>
        <c:ser>
          <c:idx val="2"/>
          <c:order val="2"/>
          <c:tx>
            <c:strRef>
              <c:f>Sheet1!$E$14</c:f>
              <c:strCache>
                <c:ptCount val="1"/>
                <c:pt idx="0">
                  <c:v>BE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Sheet1!$B$15:$B$17</c:f>
              <c:strCache>
                <c:ptCount val="3"/>
                <c:pt idx="0">
                  <c:v>May  16</c:v>
                </c:pt>
                <c:pt idx="1">
                  <c:v>May  17</c:v>
                </c:pt>
                <c:pt idx="2">
                  <c:v>May  18</c:v>
                </c:pt>
              </c:strCache>
            </c:strRef>
          </c:cat>
          <c:val>
            <c:numRef>
              <c:f>Sheet1!$E$15:$E$17</c:f>
              <c:numCache>
                <c:formatCode>General</c:formatCode>
                <c:ptCount val="3"/>
                <c:pt idx="0">
                  <c:v>97.31</c:v>
                </c:pt>
                <c:pt idx="1">
                  <c:v>93</c:v>
                </c:pt>
                <c:pt idx="2">
                  <c:v>99.35</c:v>
                </c:pt>
              </c:numCache>
            </c:numRef>
          </c:val>
          <c:extLst>
            <c:ext xmlns:c16="http://schemas.microsoft.com/office/drawing/2014/chart" uri="{C3380CC4-5D6E-409C-BE32-E72D297353CC}">
              <c16:uniqueId val="{00000002-0020-4D8F-B8EE-00DAF237F43E}"/>
            </c:ext>
          </c:extLst>
        </c:ser>
        <c:dLbls>
          <c:showLegendKey val="0"/>
          <c:showVal val="0"/>
          <c:showCatName val="0"/>
          <c:showSerName val="0"/>
          <c:showPercent val="0"/>
          <c:showBubbleSize val="0"/>
        </c:dLbls>
        <c:gapWidth val="219"/>
        <c:overlap val="-27"/>
        <c:axId val="131436944"/>
        <c:axId val="131437336"/>
      </c:barChart>
      <c:catAx>
        <c:axId val="13143694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1437336"/>
        <c:crosses val="autoZero"/>
        <c:auto val="1"/>
        <c:lblAlgn val="ctr"/>
        <c:lblOffset val="100"/>
        <c:noMultiLvlLbl val="0"/>
      </c:catAx>
      <c:valAx>
        <c:axId val="131437336"/>
        <c:scaling>
          <c:orientation val="minMax"/>
          <c:min val="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1436944"/>
        <c:crosses val="autoZero"/>
        <c:crossBetween val="between"/>
      </c:valAx>
      <c:spPr>
        <a:noFill/>
        <a:ln>
          <a:noFill/>
        </a:ln>
        <a:effectLst/>
      </c:spPr>
    </c:plotArea>
    <c:legend>
      <c:legendPos val="b"/>
      <c:layout>
        <c:manualLayout>
          <c:xMode val="edge"/>
          <c:yMode val="edge"/>
          <c:x val="0.45539885035145911"/>
          <c:y val="0.87868612220386444"/>
          <c:w val="0.24146935593213373"/>
          <c:h val="0.12131387779613555"/>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Male Female Ratio  in Academic year:</a:t>
            </a:r>
          </a:p>
          <a:p>
            <a:pPr>
              <a:defRPr/>
            </a:pPr>
            <a:r>
              <a:rPr lang="en-US"/>
              <a:t>2016-17,2017-18,2018-19 </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'[STUDENT RATIO.xlsx]Sheet1'!$A$75</c:f>
              <c:strCache>
                <c:ptCount val="1"/>
                <c:pt idx="0">
                  <c:v>SE</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multiLvlStrRef>
              <c:f>'[STUDENT RATIO.xlsx]Sheet1'!$B$73:$J$74</c:f>
              <c:multiLvlStrCache>
                <c:ptCount val="9"/>
                <c:lvl>
                  <c:pt idx="0">
                    <c:v>Male </c:v>
                  </c:pt>
                  <c:pt idx="1">
                    <c:v>Female</c:v>
                  </c:pt>
                  <c:pt idx="2">
                    <c:v>Total</c:v>
                  </c:pt>
                  <c:pt idx="3">
                    <c:v>Male </c:v>
                  </c:pt>
                  <c:pt idx="4">
                    <c:v>Female</c:v>
                  </c:pt>
                  <c:pt idx="5">
                    <c:v>Total</c:v>
                  </c:pt>
                  <c:pt idx="6">
                    <c:v>Male </c:v>
                  </c:pt>
                  <c:pt idx="7">
                    <c:v>Female</c:v>
                  </c:pt>
                  <c:pt idx="8">
                    <c:v>Total</c:v>
                  </c:pt>
                </c:lvl>
                <c:lvl>
                  <c:pt idx="0">
                    <c:v>2016-17</c:v>
                  </c:pt>
                  <c:pt idx="3">
                    <c:v>2017-18</c:v>
                  </c:pt>
                  <c:pt idx="6">
                    <c:v>2018-19</c:v>
                  </c:pt>
                </c:lvl>
              </c:multiLvlStrCache>
            </c:multiLvlStrRef>
          </c:cat>
          <c:val>
            <c:numRef>
              <c:f>'[STUDENT RATIO.xlsx]Sheet1'!$B$75:$J$75</c:f>
              <c:numCache>
                <c:formatCode>General</c:formatCode>
                <c:ptCount val="9"/>
                <c:pt idx="0">
                  <c:v>112</c:v>
                </c:pt>
                <c:pt idx="1">
                  <c:v>41</c:v>
                </c:pt>
                <c:pt idx="2">
                  <c:v>153</c:v>
                </c:pt>
                <c:pt idx="3">
                  <c:v>116</c:v>
                </c:pt>
                <c:pt idx="4">
                  <c:v>40</c:v>
                </c:pt>
                <c:pt idx="5">
                  <c:v>156</c:v>
                </c:pt>
                <c:pt idx="6">
                  <c:v>109</c:v>
                </c:pt>
                <c:pt idx="7">
                  <c:v>36</c:v>
                </c:pt>
                <c:pt idx="8">
                  <c:v>145</c:v>
                </c:pt>
              </c:numCache>
            </c:numRef>
          </c:val>
          <c:extLst>
            <c:ext xmlns:c16="http://schemas.microsoft.com/office/drawing/2014/chart" uri="{C3380CC4-5D6E-409C-BE32-E72D297353CC}">
              <c16:uniqueId val="{00000000-4573-42D7-87AB-A40DF1398D61}"/>
            </c:ext>
          </c:extLst>
        </c:ser>
        <c:ser>
          <c:idx val="1"/>
          <c:order val="1"/>
          <c:tx>
            <c:strRef>
              <c:f>'[STUDENT RATIO.xlsx]Sheet1'!$A$76</c:f>
              <c:strCache>
                <c:ptCount val="1"/>
                <c:pt idx="0">
                  <c:v>TE</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multiLvlStrRef>
              <c:f>'[STUDENT RATIO.xlsx]Sheet1'!$B$73:$J$74</c:f>
              <c:multiLvlStrCache>
                <c:ptCount val="9"/>
                <c:lvl>
                  <c:pt idx="0">
                    <c:v>Male </c:v>
                  </c:pt>
                  <c:pt idx="1">
                    <c:v>Female</c:v>
                  </c:pt>
                  <c:pt idx="2">
                    <c:v>Total</c:v>
                  </c:pt>
                  <c:pt idx="3">
                    <c:v>Male </c:v>
                  </c:pt>
                  <c:pt idx="4">
                    <c:v>Female</c:v>
                  </c:pt>
                  <c:pt idx="5">
                    <c:v>Total</c:v>
                  </c:pt>
                  <c:pt idx="6">
                    <c:v>Male </c:v>
                  </c:pt>
                  <c:pt idx="7">
                    <c:v>Female</c:v>
                  </c:pt>
                  <c:pt idx="8">
                    <c:v>Total</c:v>
                  </c:pt>
                </c:lvl>
                <c:lvl>
                  <c:pt idx="0">
                    <c:v>2016-17</c:v>
                  </c:pt>
                  <c:pt idx="3">
                    <c:v>2017-18</c:v>
                  </c:pt>
                  <c:pt idx="6">
                    <c:v>2018-19</c:v>
                  </c:pt>
                </c:lvl>
              </c:multiLvlStrCache>
            </c:multiLvlStrRef>
          </c:cat>
          <c:val>
            <c:numRef>
              <c:f>'[STUDENT RATIO.xlsx]Sheet1'!$B$76:$J$76</c:f>
              <c:numCache>
                <c:formatCode>General</c:formatCode>
                <c:ptCount val="9"/>
                <c:pt idx="0">
                  <c:v>113</c:v>
                </c:pt>
                <c:pt idx="1">
                  <c:v>43</c:v>
                </c:pt>
                <c:pt idx="2">
                  <c:v>156</c:v>
                </c:pt>
                <c:pt idx="3">
                  <c:v>115</c:v>
                </c:pt>
                <c:pt idx="4">
                  <c:v>38</c:v>
                </c:pt>
                <c:pt idx="5">
                  <c:v>153</c:v>
                </c:pt>
                <c:pt idx="6">
                  <c:v>111</c:v>
                </c:pt>
                <c:pt idx="7">
                  <c:v>40</c:v>
                </c:pt>
                <c:pt idx="8">
                  <c:v>151</c:v>
                </c:pt>
              </c:numCache>
            </c:numRef>
          </c:val>
          <c:extLst>
            <c:ext xmlns:c16="http://schemas.microsoft.com/office/drawing/2014/chart" uri="{C3380CC4-5D6E-409C-BE32-E72D297353CC}">
              <c16:uniqueId val="{00000001-4573-42D7-87AB-A40DF1398D61}"/>
            </c:ext>
          </c:extLst>
        </c:ser>
        <c:ser>
          <c:idx val="2"/>
          <c:order val="2"/>
          <c:tx>
            <c:strRef>
              <c:f>'[STUDENT RATIO.xlsx]Sheet1'!$A$77</c:f>
              <c:strCache>
                <c:ptCount val="1"/>
                <c:pt idx="0">
                  <c:v>BE</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multiLvlStrRef>
              <c:f>'[STUDENT RATIO.xlsx]Sheet1'!$B$73:$J$74</c:f>
              <c:multiLvlStrCache>
                <c:ptCount val="9"/>
                <c:lvl>
                  <c:pt idx="0">
                    <c:v>Male </c:v>
                  </c:pt>
                  <c:pt idx="1">
                    <c:v>Female</c:v>
                  </c:pt>
                  <c:pt idx="2">
                    <c:v>Total</c:v>
                  </c:pt>
                  <c:pt idx="3">
                    <c:v>Male </c:v>
                  </c:pt>
                  <c:pt idx="4">
                    <c:v>Female</c:v>
                  </c:pt>
                  <c:pt idx="5">
                    <c:v>Total</c:v>
                  </c:pt>
                  <c:pt idx="6">
                    <c:v>Male </c:v>
                  </c:pt>
                  <c:pt idx="7">
                    <c:v>Female</c:v>
                  </c:pt>
                  <c:pt idx="8">
                    <c:v>Total</c:v>
                  </c:pt>
                </c:lvl>
                <c:lvl>
                  <c:pt idx="0">
                    <c:v>2016-17</c:v>
                  </c:pt>
                  <c:pt idx="3">
                    <c:v>2017-18</c:v>
                  </c:pt>
                  <c:pt idx="6">
                    <c:v>2018-19</c:v>
                  </c:pt>
                </c:lvl>
              </c:multiLvlStrCache>
            </c:multiLvlStrRef>
          </c:cat>
          <c:val>
            <c:numRef>
              <c:f>'[STUDENT RATIO.xlsx]Sheet1'!$B$77:$J$77</c:f>
              <c:numCache>
                <c:formatCode>General</c:formatCode>
                <c:ptCount val="9"/>
                <c:pt idx="0">
                  <c:v>102</c:v>
                </c:pt>
                <c:pt idx="1">
                  <c:v>50</c:v>
                </c:pt>
                <c:pt idx="2">
                  <c:v>152</c:v>
                </c:pt>
                <c:pt idx="3">
                  <c:v>113</c:v>
                </c:pt>
                <c:pt idx="4">
                  <c:v>41</c:v>
                </c:pt>
                <c:pt idx="5">
                  <c:v>154</c:v>
                </c:pt>
                <c:pt idx="6">
                  <c:v>116</c:v>
                </c:pt>
                <c:pt idx="7">
                  <c:v>38</c:v>
                </c:pt>
                <c:pt idx="8">
                  <c:v>154</c:v>
                </c:pt>
              </c:numCache>
            </c:numRef>
          </c:val>
          <c:extLst>
            <c:ext xmlns:c16="http://schemas.microsoft.com/office/drawing/2014/chart" uri="{C3380CC4-5D6E-409C-BE32-E72D297353CC}">
              <c16:uniqueId val="{00000002-4573-42D7-87AB-A40DF1398D61}"/>
            </c:ext>
          </c:extLst>
        </c:ser>
        <c:dLbls>
          <c:dLblPos val="inEnd"/>
          <c:showLegendKey val="0"/>
          <c:showVal val="1"/>
          <c:showCatName val="0"/>
          <c:showSerName val="0"/>
          <c:showPercent val="0"/>
          <c:showBubbleSize val="0"/>
        </c:dLbls>
        <c:gapWidth val="65"/>
        <c:axId val="375414424"/>
        <c:axId val="375421872"/>
      </c:barChart>
      <c:catAx>
        <c:axId val="37541442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375421872"/>
        <c:crosses val="autoZero"/>
        <c:auto val="1"/>
        <c:lblAlgn val="ctr"/>
        <c:lblOffset val="100"/>
        <c:noMultiLvlLbl val="0"/>
      </c:catAx>
      <c:valAx>
        <c:axId val="37542187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375414424"/>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IN"/>
              <a:t>Faculty Achivements/ Contributions </a:t>
            </a:r>
          </a:p>
        </c:rich>
      </c:tx>
      <c:overlay val="0"/>
    </c:title>
    <c:autoTitleDeleted val="0"/>
    <c:plotArea>
      <c:layout/>
      <c:barChart>
        <c:barDir val="col"/>
        <c:grouping val="clustered"/>
        <c:varyColors val="0"/>
        <c:ser>
          <c:idx val="0"/>
          <c:order val="0"/>
          <c:tx>
            <c:strRef>
              <c:f>Sheet1!$A$5</c:f>
              <c:strCache>
                <c:ptCount val="1"/>
                <c:pt idx="0">
                  <c:v>2018-19</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Sheet1!$B$4:$N$4</c:f>
              <c:strCache>
                <c:ptCount val="13"/>
                <c:pt idx="0">
                  <c:v>Consultancy</c:v>
                </c:pt>
                <c:pt idx="1">
                  <c:v>Seminar</c:v>
                </c:pt>
                <c:pt idx="2">
                  <c:v>Hackathon </c:v>
                </c:pt>
                <c:pt idx="3">
                  <c:v>Certification</c:v>
                </c:pt>
                <c:pt idx="4">
                  <c:v>Grant </c:v>
                </c:pt>
                <c:pt idx="5">
                  <c:v>Reviewer</c:v>
                </c:pt>
                <c:pt idx="6">
                  <c:v>Mentor For online courses</c:v>
                </c:pt>
                <c:pt idx="7">
                  <c:v>Trainer</c:v>
                </c:pt>
                <c:pt idx="8">
                  <c:v>presentation</c:v>
                </c:pt>
                <c:pt idx="9">
                  <c:v>Publication</c:v>
                </c:pt>
                <c:pt idx="10">
                  <c:v>Examiner</c:v>
                </c:pt>
                <c:pt idx="11">
                  <c:v>Award</c:v>
                </c:pt>
                <c:pt idx="12">
                  <c:v>UoM chaiman</c:v>
                </c:pt>
              </c:strCache>
            </c:strRef>
          </c:cat>
          <c:val>
            <c:numRef>
              <c:f>Sheet1!$B$5:$N$5</c:f>
              <c:numCache>
                <c:formatCode>General</c:formatCode>
                <c:ptCount val="13"/>
                <c:pt idx="0">
                  <c:v>6</c:v>
                </c:pt>
                <c:pt idx="1">
                  <c:v>2</c:v>
                </c:pt>
                <c:pt idx="2">
                  <c:v>3</c:v>
                </c:pt>
                <c:pt idx="3">
                  <c:v>12</c:v>
                </c:pt>
                <c:pt idx="4">
                  <c:v>1</c:v>
                </c:pt>
                <c:pt idx="5">
                  <c:v>2</c:v>
                </c:pt>
                <c:pt idx="6">
                  <c:v>7</c:v>
                </c:pt>
                <c:pt idx="7">
                  <c:v>18</c:v>
                </c:pt>
                <c:pt idx="8">
                  <c:v>6</c:v>
                </c:pt>
                <c:pt idx="9">
                  <c:v>7</c:v>
                </c:pt>
                <c:pt idx="10">
                  <c:v>2</c:v>
                </c:pt>
                <c:pt idx="11">
                  <c:v>0</c:v>
                </c:pt>
                <c:pt idx="12">
                  <c:v>1</c:v>
                </c:pt>
              </c:numCache>
            </c:numRef>
          </c:val>
          <c:extLst>
            <c:ext xmlns:c16="http://schemas.microsoft.com/office/drawing/2014/chart" uri="{C3380CC4-5D6E-409C-BE32-E72D297353CC}">
              <c16:uniqueId val="{00000000-C750-4B70-829F-A32323D8E73D}"/>
            </c:ext>
          </c:extLst>
        </c:ser>
        <c:ser>
          <c:idx val="1"/>
          <c:order val="1"/>
          <c:tx>
            <c:strRef>
              <c:f>Sheet1!$A$6</c:f>
              <c:strCache>
                <c:ptCount val="1"/>
                <c:pt idx="0">
                  <c:v>2017-18</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Sheet1!$B$4:$N$4</c:f>
              <c:strCache>
                <c:ptCount val="13"/>
                <c:pt idx="0">
                  <c:v>Consultancy</c:v>
                </c:pt>
                <c:pt idx="1">
                  <c:v>Seminar</c:v>
                </c:pt>
                <c:pt idx="2">
                  <c:v>Hackathon </c:v>
                </c:pt>
                <c:pt idx="3">
                  <c:v>Certification</c:v>
                </c:pt>
                <c:pt idx="4">
                  <c:v>Grant </c:v>
                </c:pt>
                <c:pt idx="5">
                  <c:v>Reviewer</c:v>
                </c:pt>
                <c:pt idx="6">
                  <c:v>Mentor For online courses</c:v>
                </c:pt>
                <c:pt idx="7">
                  <c:v>Trainer</c:v>
                </c:pt>
                <c:pt idx="8">
                  <c:v>presentation</c:v>
                </c:pt>
                <c:pt idx="9">
                  <c:v>Publication</c:v>
                </c:pt>
                <c:pt idx="10">
                  <c:v>Examiner</c:v>
                </c:pt>
                <c:pt idx="11">
                  <c:v>Award</c:v>
                </c:pt>
                <c:pt idx="12">
                  <c:v>UoM chaiman</c:v>
                </c:pt>
              </c:strCache>
            </c:strRef>
          </c:cat>
          <c:val>
            <c:numRef>
              <c:f>Sheet1!$B$6:$N$6</c:f>
              <c:numCache>
                <c:formatCode>General</c:formatCode>
                <c:ptCount val="13"/>
                <c:pt idx="0">
                  <c:v>3</c:v>
                </c:pt>
                <c:pt idx="1">
                  <c:v>1</c:v>
                </c:pt>
                <c:pt idx="2">
                  <c:v>2</c:v>
                </c:pt>
                <c:pt idx="3">
                  <c:v>11</c:v>
                </c:pt>
                <c:pt idx="4">
                  <c:v>2</c:v>
                </c:pt>
                <c:pt idx="5">
                  <c:v>6</c:v>
                </c:pt>
                <c:pt idx="6">
                  <c:v>6</c:v>
                </c:pt>
                <c:pt idx="7">
                  <c:v>8</c:v>
                </c:pt>
                <c:pt idx="8">
                  <c:v>2</c:v>
                </c:pt>
                <c:pt idx="9">
                  <c:v>4</c:v>
                </c:pt>
                <c:pt idx="10">
                  <c:v>2</c:v>
                </c:pt>
                <c:pt idx="11">
                  <c:v>13</c:v>
                </c:pt>
                <c:pt idx="12">
                  <c:v>1</c:v>
                </c:pt>
              </c:numCache>
            </c:numRef>
          </c:val>
          <c:extLst>
            <c:ext xmlns:c16="http://schemas.microsoft.com/office/drawing/2014/chart" uri="{C3380CC4-5D6E-409C-BE32-E72D297353CC}">
              <c16:uniqueId val="{00000001-C750-4B70-829F-A32323D8E73D}"/>
            </c:ext>
          </c:extLst>
        </c:ser>
        <c:ser>
          <c:idx val="2"/>
          <c:order val="2"/>
          <c:tx>
            <c:strRef>
              <c:f>Sheet1!$A$7</c:f>
              <c:strCache>
                <c:ptCount val="1"/>
                <c:pt idx="0">
                  <c:v>2016-17</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Sheet1!$B$4:$N$4</c:f>
              <c:strCache>
                <c:ptCount val="13"/>
                <c:pt idx="0">
                  <c:v>Consultancy</c:v>
                </c:pt>
                <c:pt idx="1">
                  <c:v>Seminar</c:v>
                </c:pt>
                <c:pt idx="2">
                  <c:v>Hackathon </c:v>
                </c:pt>
                <c:pt idx="3">
                  <c:v>Certification</c:v>
                </c:pt>
                <c:pt idx="4">
                  <c:v>Grant </c:v>
                </c:pt>
                <c:pt idx="5">
                  <c:v>Reviewer</c:v>
                </c:pt>
                <c:pt idx="6">
                  <c:v>Mentor For online courses</c:v>
                </c:pt>
                <c:pt idx="7">
                  <c:v>Trainer</c:v>
                </c:pt>
                <c:pt idx="8">
                  <c:v>presentation</c:v>
                </c:pt>
                <c:pt idx="9">
                  <c:v>Publication</c:v>
                </c:pt>
                <c:pt idx="10">
                  <c:v>Examiner</c:v>
                </c:pt>
                <c:pt idx="11">
                  <c:v>Award</c:v>
                </c:pt>
                <c:pt idx="12">
                  <c:v>UoM chaiman</c:v>
                </c:pt>
              </c:strCache>
            </c:strRef>
          </c:cat>
          <c:val>
            <c:numRef>
              <c:f>Sheet1!$B$7:$N$7</c:f>
              <c:numCache>
                <c:formatCode>General</c:formatCode>
                <c:ptCount val="13"/>
                <c:pt idx="0">
                  <c:v>0</c:v>
                </c:pt>
                <c:pt idx="1">
                  <c:v>0</c:v>
                </c:pt>
                <c:pt idx="3">
                  <c:v>6</c:v>
                </c:pt>
                <c:pt idx="4">
                  <c:v>0</c:v>
                </c:pt>
                <c:pt idx="5">
                  <c:v>2</c:v>
                </c:pt>
                <c:pt idx="7">
                  <c:v>8</c:v>
                </c:pt>
                <c:pt idx="10">
                  <c:v>4</c:v>
                </c:pt>
                <c:pt idx="11">
                  <c:v>6</c:v>
                </c:pt>
                <c:pt idx="12">
                  <c:v>1</c:v>
                </c:pt>
              </c:numCache>
            </c:numRef>
          </c:val>
          <c:extLst>
            <c:ext xmlns:c16="http://schemas.microsoft.com/office/drawing/2014/chart" uri="{C3380CC4-5D6E-409C-BE32-E72D297353CC}">
              <c16:uniqueId val="{00000002-C750-4B70-829F-A32323D8E73D}"/>
            </c:ext>
          </c:extLst>
        </c:ser>
        <c:dLbls>
          <c:showLegendKey val="0"/>
          <c:showVal val="0"/>
          <c:showCatName val="0"/>
          <c:showSerName val="0"/>
          <c:showPercent val="0"/>
          <c:showBubbleSize val="0"/>
        </c:dLbls>
        <c:gapWidth val="150"/>
        <c:axId val="39011456"/>
        <c:axId val="40542208"/>
      </c:barChart>
      <c:catAx>
        <c:axId val="39011456"/>
        <c:scaling>
          <c:orientation val="minMax"/>
        </c:scaling>
        <c:delete val="0"/>
        <c:axPos val="b"/>
        <c:numFmt formatCode="General" sourceLinked="0"/>
        <c:majorTickMark val="out"/>
        <c:minorTickMark val="none"/>
        <c:tickLblPos val="nextTo"/>
        <c:crossAx val="40542208"/>
        <c:crosses val="autoZero"/>
        <c:auto val="1"/>
        <c:lblAlgn val="ctr"/>
        <c:lblOffset val="100"/>
        <c:noMultiLvlLbl val="0"/>
      </c:catAx>
      <c:valAx>
        <c:axId val="40542208"/>
        <c:scaling>
          <c:orientation val="minMax"/>
        </c:scaling>
        <c:delete val="0"/>
        <c:axPos val="l"/>
        <c:majorGridlines/>
        <c:numFmt formatCode="General" sourceLinked="1"/>
        <c:majorTickMark val="out"/>
        <c:minorTickMark val="none"/>
        <c:tickLblPos val="nextTo"/>
        <c:crossAx val="39011456"/>
        <c:crosses val="autoZero"/>
        <c:crossBetween val="between"/>
      </c:valAx>
    </c:plotArea>
    <c:legend>
      <c:legendPos val="r"/>
      <c:overlay val="0"/>
    </c:legend>
    <c:plotVisOnly val="1"/>
    <c:dispBlanksAs val="gap"/>
    <c:showDLblsOverMax val="0"/>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[Book1]Sheet4!PivotTable8</c:name>
    <c:fmtId val="6"/>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b="1" dirty="0"/>
              <a:t>No.</a:t>
            </a:r>
            <a:r>
              <a:rPr lang="en-US" sz="2400" b="1" baseline="0" dirty="0"/>
              <a:t> </a:t>
            </a:r>
            <a:r>
              <a:rPr lang="en-US" sz="2400" b="1" dirty="0"/>
              <a:t>of Subjects versus Name of Faculty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bar"/>
        <c:grouping val="clustered"/>
        <c:varyColors val="0"/>
        <c:ser>
          <c:idx val="0"/>
          <c:order val="0"/>
          <c:tx>
            <c:strRef>
              <c:f>Sheet4!$B$3</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Sheet4!$A$4:$A$7</c:f>
              <c:strCache>
                <c:ptCount val="4"/>
                <c:pt idx="0">
                  <c:v>Dr. Bijith M.</c:v>
                </c:pt>
                <c:pt idx="1">
                  <c:v>Dr. Kamal Shah</c:v>
                </c:pt>
                <c:pt idx="2">
                  <c:v>Dr. Rajesh Bansode</c:v>
                </c:pt>
                <c:pt idx="3">
                  <c:v>Mr. Bhushan Nemade</c:v>
                </c:pt>
              </c:strCache>
            </c:strRef>
          </c:cat>
          <c:val>
            <c:numRef>
              <c:f>Sheet4!$B$4:$B$7</c:f>
              <c:numCache>
                <c:formatCode>General</c:formatCode>
                <c:ptCount val="4"/>
                <c:pt idx="0">
                  <c:v>7</c:v>
                </c:pt>
                <c:pt idx="1">
                  <c:v>2</c:v>
                </c:pt>
                <c:pt idx="2">
                  <c:v>12</c:v>
                </c:pt>
                <c:pt idx="3">
                  <c:v>2</c:v>
                </c:pt>
              </c:numCache>
            </c:numRef>
          </c:val>
          <c:extLst>
            <c:ext xmlns:c16="http://schemas.microsoft.com/office/drawing/2014/chart" uri="{C3380CC4-5D6E-409C-BE32-E72D297353CC}">
              <c16:uniqueId val="{00000000-6742-4E64-82B5-27DE88222D53}"/>
            </c:ext>
          </c:extLst>
        </c:ser>
        <c:dLbls>
          <c:showLegendKey val="0"/>
          <c:showVal val="0"/>
          <c:showCatName val="0"/>
          <c:showSerName val="0"/>
          <c:showPercent val="0"/>
          <c:showBubbleSize val="0"/>
        </c:dLbls>
        <c:gapWidth val="182"/>
        <c:axId val="171571568"/>
        <c:axId val="178097568"/>
      </c:barChart>
      <c:catAx>
        <c:axId val="1715715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78097568"/>
        <c:crosses val="autoZero"/>
        <c:auto val="1"/>
        <c:lblAlgn val="ctr"/>
        <c:lblOffset val="100"/>
        <c:noMultiLvlLbl val="0"/>
      </c:catAx>
      <c:valAx>
        <c:axId val="17809756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71571568"/>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Activities for AY 2016-2019</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2016</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1E27-4EBE-A652-EBA55CAA67D1}"/>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1E27-4EBE-A652-EBA55CAA67D1}"/>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1E27-4EBE-A652-EBA55CAA67D1}"/>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1E27-4EBE-A652-EBA55CAA67D1}"/>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1E27-4EBE-A652-EBA55CAA67D1}"/>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1E27-4EBE-A652-EBA55CAA67D1}"/>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1E27-4EBE-A652-EBA55CAA67D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Technical Seminar</c:v>
                </c:pt>
                <c:pt idx="1">
                  <c:v>Bridge Courses</c:v>
                </c:pt>
                <c:pt idx="2">
                  <c:v>Workshops</c:v>
                </c:pt>
                <c:pt idx="3">
                  <c:v>Miniproject</c:v>
                </c:pt>
                <c:pt idx="4">
                  <c:v>Debate Competition</c:v>
                </c:pt>
                <c:pt idx="5">
                  <c:v>Quiz Competition</c:v>
                </c:pt>
                <c:pt idx="6">
                  <c:v>Industrial Visit</c:v>
                </c:pt>
              </c:strCache>
            </c:strRef>
          </c:cat>
          <c:val>
            <c:numRef>
              <c:f>Sheet1!$B$2:$B$8</c:f>
              <c:numCache>
                <c:formatCode>General</c:formatCode>
                <c:ptCount val="7"/>
                <c:pt idx="0">
                  <c:v>28</c:v>
                </c:pt>
                <c:pt idx="1">
                  <c:v>18</c:v>
                </c:pt>
                <c:pt idx="2">
                  <c:v>7</c:v>
                </c:pt>
                <c:pt idx="3">
                  <c:v>2</c:v>
                </c:pt>
                <c:pt idx="4">
                  <c:v>4</c:v>
                </c:pt>
                <c:pt idx="5">
                  <c:v>2</c:v>
                </c:pt>
                <c:pt idx="6">
                  <c:v>5</c:v>
                </c:pt>
              </c:numCache>
            </c:numRef>
          </c:val>
          <c:extLst>
            <c:ext xmlns:c16="http://schemas.microsoft.com/office/drawing/2014/chart" uri="{C3380CC4-5D6E-409C-BE32-E72D297353CC}">
              <c16:uniqueId val="{0000000E-1E27-4EBE-A652-EBA55CAA67D1}"/>
            </c:ext>
          </c:extLst>
        </c:ser>
        <c:ser>
          <c:idx val="1"/>
          <c:order val="1"/>
          <c:tx>
            <c:strRef>
              <c:f>Sheet1!$C$1</c:f>
              <c:strCache>
                <c:ptCount val="1"/>
                <c:pt idx="0">
                  <c:v>Column1</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10-1E27-4EBE-A652-EBA55CAA67D1}"/>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12-1E27-4EBE-A652-EBA55CAA67D1}"/>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14-1E27-4EBE-A652-EBA55CAA67D1}"/>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16-1E27-4EBE-A652-EBA55CAA67D1}"/>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18-1E27-4EBE-A652-EBA55CAA67D1}"/>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1A-1E27-4EBE-A652-EBA55CAA67D1}"/>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C-1E27-4EBE-A652-EBA55CAA67D1}"/>
              </c:ext>
            </c:extLst>
          </c:dPt>
          <c:cat>
            <c:strRef>
              <c:f>Sheet1!$A$2:$A$8</c:f>
              <c:strCache>
                <c:ptCount val="7"/>
                <c:pt idx="0">
                  <c:v>Technical Seminar</c:v>
                </c:pt>
                <c:pt idx="1">
                  <c:v>Bridge Courses</c:v>
                </c:pt>
                <c:pt idx="2">
                  <c:v>Workshops</c:v>
                </c:pt>
                <c:pt idx="3">
                  <c:v>Miniproject</c:v>
                </c:pt>
                <c:pt idx="4">
                  <c:v>Debate Competition</c:v>
                </c:pt>
                <c:pt idx="5">
                  <c:v>Quiz Competition</c:v>
                </c:pt>
                <c:pt idx="6">
                  <c:v>Industrial Visit</c:v>
                </c:pt>
              </c:strCache>
            </c:strRef>
          </c:cat>
          <c:val>
            <c:numRef>
              <c:f>Sheet1!$C$2:$C$8</c:f>
              <c:numCache>
                <c:formatCode>General</c:formatCode>
                <c:ptCount val="7"/>
              </c:numCache>
            </c:numRef>
          </c:val>
          <c:extLst>
            <c:ext xmlns:c16="http://schemas.microsoft.com/office/drawing/2014/chart" uri="{C3380CC4-5D6E-409C-BE32-E72D297353CC}">
              <c16:uniqueId val="{0000001D-1E27-4EBE-A652-EBA55CAA67D1}"/>
            </c:ext>
          </c:extLst>
        </c:ser>
        <c:ser>
          <c:idx val="2"/>
          <c:order val="2"/>
          <c:tx>
            <c:strRef>
              <c:f>Sheet1!$D$1</c:f>
              <c:strCache>
                <c:ptCount val="1"/>
                <c:pt idx="0">
                  <c:v>Column2</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1F-1E27-4EBE-A652-EBA55CAA67D1}"/>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21-1E27-4EBE-A652-EBA55CAA67D1}"/>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23-1E27-4EBE-A652-EBA55CAA67D1}"/>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25-1E27-4EBE-A652-EBA55CAA67D1}"/>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27-1E27-4EBE-A652-EBA55CAA67D1}"/>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29-1E27-4EBE-A652-EBA55CAA67D1}"/>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2B-1E27-4EBE-A652-EBA55CAA67D1}"/>
              </c:ext>
            </c:extLst>
          </c:dPt>
          <c:cat>
            <c:strRef>
              <c:f>Sheet1!$A$2:$A$8</c:f>
              <c:strCache>
                <c:ptCount val="7"/>
                <c:pt idx="0">
                  <c:v>Technical Seminar</c:v>
                </c:pt>
                <c:pt idx="1">
                  <c:v>Bridge Courses</c:v>
                </c:pt>
                <c:pt idx="2">
                  <c:v>Workshops</c:v>
                </c:pt>
                <c:pt idx="3">
                  <c:v>Miniproject</c:v>
                </c:pt>
                <c:pt idx="4">
                  <c:v>Debate Competition</c:v>
                </c:pt>
                <c:pt idx="5">
                  <c:v>Quiz Competition</c:v>
                </c:pt>
                <c:pt idx="6">
                  <c:v>Industrial Visit</c:v>
                </c:pt>
              </c:strCache>
            </c:strRef>
          </c:cat>
          <c:val>
            <c:numRef>
              <c:f>Sheet1!$D$2:$D$8</c:f>
              <c:numCache>
                <c:formatCode>General</c:formatCode>
                <c:ptCount val="7"/>
              </c:numCache>
            </c:numRef>
          </c:val>
          <c:extLst>
            <c:ext xmlns:c16="http://schemas.microsoft.com/office/drawing/2014/chart" uri="{C3380CC4-5D6E-409C-BE32-E72D297353CC}">
              <c16:uniqueId val="{0000002C-1E27-4EBE-A652-EBA55CAA67D1}"/>
            </c:ext>
          </c:extLst>
        </c:ser>
        <c:ser>
          <c:idx val="3"/>
          <c:order val="3"/>
          <c:tx>
            <c:strRef>
              <c:f>Sheet1!$E$1</c:f>
              <c:strCache>
                <c:ptCount val="1"/>
                <c:pt idx="0">
                  <c:v>Column3</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2E-1E27-4EBE-A652-EBA55CAA67D1}"/>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30-1E27-4EBE-A652-EBA55CAA67D1}"/>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32-1E27-4EBE-A652-EBA55CAA67D1}"/>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34-1E27-4EBE-A652-EBA55CAA67D1}"/>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36-1E27-4EBE-A652-EBA55CAA67D1}"/>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38-1E27-4EBE-A652-EBA55CAA67D1}"/>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3A-1E27-4EBE-A652-EBA55CAA67D1}"/>
              </c:ext>
            </c:extLst>
          </c:dPt>
          <c:cat>
            <c:strRef>
              <c:f>Sheet1!$A$2:$A$8</c:f>
              <c:strCache>
                <c:ptCount val="7"/>
                <c:pt idx="0">
                  <c:v>Technical Seminar</c:v>
                </c:pt>
                <c:pt idx="1">
                  <c:v>Bridge Courses</c:v>
                </c:pt>
                <c:pt idx="2">
                  <c:v>Workshops</c:v>
                </c:pt>
                <c:pt idx="3">
                  <c:v>Miniproject</c:v>
                </c:pt>
                <c:pt idx="4">
                  <c:v>Debate Competition</c:v>
                </c:pt>
                <c:pt idx="5">
                  <c:v>Quiz Competition</c:v>
                </c:pt>
                <c:pt idx="6">
                  <c:v>Industrial Visit</c:v>
                </c:pt>
              </c:strCache>
            </c:strRef>
          </c:cat>
          <c:val>
            <c:numRef>
              <c:f>Sheet1!$E$2:$E$8</c:f>
              <c:numCache>
                <c:formatCode>General</c:formatCode>
                <c:ptCount val="7"/>
              </c:numCache>
            </c:numRef>
          </c:val>
          <c:extLst>
            <c:ext xmlns:c16="http://schemas.microsoft.com/office/drawing/2014/chart" uri="{C3380CC4-5D6E-409C-BE32-E72D297353CC}">
              <c16:uniqueId val="{0000003B-1E27-4EBE-A652-EBA55CAA67D1}"/>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Sheet3!$B$10</c:f>
              <c:strCache>
                <c:ptCount val="1"/>
                <c:pt idx="0">
                  <c:v>Co Curricular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Sheet3!$A$11:$A$13</c:f>
              <c:strCache>
                <c:ptCount val="3"/>
                <c:pt idx="0">
                  <c:v>2016-17</c:v>
                </c:pt>
                <c:pt idx="1">
                  <c:v>2017-18</c:v>
                </c:pt>
                <c:pt idx="2">
                  <c:v>2018-19</c:v>
                </c:pt>
              </c:strCache>
            </c:strRef>
          </c:cat>
          <c:val>
            <c:numRef>
              <c:f>Sheet3!$B$11:$B$13</c:f>
              <c:numCache>
                <c:formatCode>General</c:formatCode>
                <c:ptCount val="3"/>
                <c:pt idx="0">
                  <c:v>21</c:v>
                </c:pt>
                <c:pt idx="1">
                  <c:v>82</c:v>
                </c:pt>
                <c:pt idx="2">
                  <c:v>189</c:v>
                </c:pt>
              </c:numCache>
            </c:numRef>
          </c:val>
          <c:extLst>
            <c:ext xmlns:c16="http://schemas.microsoft.com/office/drawing/2014/chart" uri="{C3380CC4-5D6E-409C-BE32-E72D297353CC}">
              <c16:uniqueId val="{00000000-BE8B-40E9-8AAF-D45055742D6F}"/>
            </c:ext>
          </c:extLst>
        </c:ser>
        <c:ser>
          <c:idx val="1"/>
          <c:order val="1"/>
          <c:tx>
            <c:strRef>
              <c:f>Sheet3!$C$10</c:f>
              <c:strCache>
                <c:ptCount val="1"/>
                <c:pt idx="0">
                  <c:v>Extra curricular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Sheet3!$A$11:$A$13</c:f>
              <c:strCache>
                <c:ptCount val="3"/>
                <c:pt idx="0">
                  <c:v>2016-17</c:v>
                </c:pt>
                <c:pt idx="1">
                  <c:v>2017-18</c:v>
                </c:pt>
                <c:pt idx="2">
                  <c:v>2018-19</c:v>
                </c:pt>
              </c:strCache>
            </c:strRef>
          </c:cat>
          <c:val>
            <c:numRef>
              <c:f>Sheet3!$C$11:$C$13</c:f>
              <c:numCache>
                <c:formatCode>General</c:formatCode>
                <c:ptCount val="3"/>
                <c:pt idx="0">
                  <c:v>6</c:v>
                </c:pt>
                <c:pt idx="1">
                  <c:v>2</c:v>
                </c:pt>
                <c:pt idx="2">
                  <c:v>43</c:v>
                </c:pt>
              </c:numCache>
            </c:numRef>
          </c:val>
          <c:extLst>
            <c:ext xmlns:c16="http://schemas.microsoft.com/office/drawing/2014/chart" uri="{C3380CC4-5D6E-409C-BE32-E72D297353CC}">
              <c16:uniqueId val="{00000001-BE8B-40E9-8AAF-D45055742D6F}"/>
            </c:ext>
          </c:extLst>
        </c:ser>
        <c:dLbls>
          <c:showLegendKey val="0"/>
          <c:showVal val="0"/>
          <c:showCatName val="0"/>
          <c:showSerName val="0"/>
          <c:showPercent val="0"/>
          <c:showBubbleSize val="0"/>
        </c:dLbls>
        <c:gapWidth val="219"/>
        <c:overlap val="-27"/>
        <c:axId val="290260344"/>
        <c:axId val="290260736"/>
      </c:barChart>
      <c:catAx>
        <c:axId val="290260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90260736"/>
        <c:crosses val="autoZero"/>
        <c:auto val="1"/>
        <c:lblAlgn val="ctr"/>
        <c:lblOffset val="100"/>
        <c:noMultiLvlLbl val="0"/>
      </c:catAx>
      <c:valAx>
        <c:axId val="2902607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0260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0"/>
          <c:order val="0"/>
          <c:tx>
            <c:strRef>
              <c:f>Sheet1!$B$1</c:f>
              <c:strCache>
                <c:ptCount val="1"/>
                <c:pt idx="0">
                  <c:v>Count</c:v>
                </c:pt>
              </c:strCache>
            </c:strRef>
          </c:tx>
          <c:spPr>
            <a:solidFill>
              <a:schemeClr val="accent1"/>
            </a:solidFill>
            <a:ln>
              <a:noFill/>
            </a:ln>
            <a:effectLst/>
            <a:sp3d/>
          </c:spPr>
          <c:invertIfNegative val="0"/>
          <c:dLbls>
            <c:dLbl>
              <c:idx val="0"/>
              <c:layout>
                <c:manualLayout>
                  <c:x val="2.5462962962962962E-2"/>
                  <c:y val="-3.57142857142857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B0A-4BE6-B159-99A880869F3F}"/>
                </c:ext>
              </c:extLst>
            </c:dLbl>
            <c:dLbl>
              <c:idx val="1"/>
              <c:layout>
                <c:manualLayout>
                  <c:x val="-8.4875562720133283E-17"/>
                  <c:y val="-4.36507936507936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B0A-4BE6-B159-99A880869F3F}"/>
                </c:ext>
              </c:extLst>
            </c:dLbl>
            <c:dLbl>
              <c:idx val="2"/>
              <c:layout>
                <c:manualLayout>
                  <c:x val="3.1524129148618393E-2"/>
                  <c:y val="-3.2618541839135498E-2"/>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tx1">
                            <a:lumMod val="75000"/>
                            <a:lumOff val="25000"/>
                          </a:schemeClr>
                        </a:solidFill>
                        <a:latin typeface="+mn-lt"/>
                        <a:ea typeface="+mn-ea"/>
                        <a:cs typeface="+mn-cs"/>
                      </a:defRPr>
                    </a:pPr>
                    <a:fld id="{87DC10E5-6773-4A81-B96F-ACC503D6DFA6}" type="VALUE">
                      <a:rPr lang="en-US" sz="2000" b="1"/>
                      <a:pPr>
                        <a:defRPr sz="2000" b="1"/>
                      </a:pPr>
                      <a:t>[VALUE]</a:t>
                    </a:fld>
                    <a:r>
                      <a:rPr lang="en-US" sz="2000" b="1"/>
                      <a:t> *</a:t>
                    </a:r>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7.9152606818700968E-2"/>
                      <c:h val="0.14519940731408223"/>
                    </c:manualLayout>
                  </c15:layout>
                  <c15:dlblFieldTable/>
                  <c15:showDataLabelsRange val="0"/>
                </c:ext>
                <c:ext xmlns:c16="http://schemas.microsoft.com/office/drawing/2014/chart" uri="{C3380CC4-5D6E-409C-BE32-E72D297353CC}">
                  <c16:uniqueId val="{00000002-8B0A-4BE6-B159-99A880869F3F}"/>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2016-17</c:v>
                </c:pt>
                <c:pt idx="1">
                  <c:v>2017-18</c:v>
                </c:pt>
                <c:pt idx="2">
                  <c:v>2018-19</c:v>
                </c:pt>
              </c:strCache>
            </c:strRef>
          </c:cat>
          <c:val>
            <c:numRef>
              <c:f>Sheet1!$B$2:$B$4</c:f>
              <c:numCache>
                <c:formatCode>General</c:formatCode>
                <c:ptCount val="3"/>
                <c:pt idx="0">
                  <c:v>3</c:v>
                </c:pt>
                <c:pt idx="1">
                  <c:v>77</c:v>
                </c:pt>
                <c:pt idx="2">
                  <c:v>43</c:v>
                </c:pt>
              </c:numCache>
            </c:numRef>
          </c:val>
          <c:extLst>
            <c:ext xmlns:c16="http://schemas.microsoft.com/office/drawing/2014/chart" uri="{C3380CC4-5D6E-409C-BE32-E72D297353CC}">
              <c16:uniqueId val="{00000003-8B0A-4BE6-B159-99A880869F3F}"/>
            </c:ext>
          </c:extLst>
        </c:ser>
        <c:dLbls>
          <c:showLegendKey val="0"/>
          <c:showVal val="0"/>
          <c:showCatName val="0"/>
          <c:showSerName val="0"/>
          <c:showPercent val="0"/>
          <c:showBubbleSize val="0"/>
        </c:dLbls>
        <c:gapWidth val="150"/>
        <c:shape val="box"/>
        <c:axId val="806587184"/>
        <c:axId val="806586792"/>
        <c:axId val="808092384"/>
      </c:bar3DChart>
      <c:catAx>
        <c:axId val="80658718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806586792"/>
        <c:crosses val="autoZero"/>
        <c:auto val="1"/>
        <c:lblAlgn val="ctr"/>
        <c:lblOffset val="100"/>
        <c:noMultiLvlLbl val="0"/>
      </c:catAx>
      <c:valAx>
        <c:axId val="8065867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6587184"/>
        <c:crosses val="autoZero"/>
        <c:crossBetween val="between"/>
      </c:valAx>
      <c:serAx>
        <c:axId val="808092384"/>
        <c:scaling>
          <c:orientation val="minMax"/>
        </c:scaling>
        <c:delete val="1"/>
        <c:axPos val="b"/>
        <c:majorTickMark val="none"/>
        <c:minorTickMark val="none"/>
        <c:tickLblPos val="nextTo"/>
        <c:crossAx val="806586792"/>
        <c:crosses val="autoZero"/>
      </c:serAx>
      <c:spPr>
        <a:noFill/>
        <a:ln>
          <a:noFill/>
        </a:ln>
        <a:effectLst/>
      </c:spPr>
    </c:plotArea>
    <c:legend>
      <c:legendPos val="b"/>
      <c:layout>
        <c:manualLayout>
          <c:xMode val="edge"/>
          <c:yMode val="edge"/>
          <c:x val="0.60703604429370184"/>
          <c:y val="0.91462595584048179"/>
          <c:w val="0.15620671807727785"/>
          <c:h val="8.5374044159518173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t>Faculty</a:t>
            </a:r>
            <a:r>
              <a:rPr lang="en-US" sz="2400" baseline="0" dirty="0"/>
              <a:t> Qualification</a:t>
            </a:r>
            <a:endParaRPr lang="en-US" sz="2400" dirty="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'Faculty Qualification'!$J$3</c:f>
              <c:strCache>
                <c:ptCount val="1"/>
                <c:pt idx="0">
                  <c:v>Ph.D</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'Faculty Qualification'!$K$2:$M$2</c:f>
              <c:strCache>
                <c:ptCount val="3"/>
                <c:pt idx="0">
                  <c:v>2016-17</c:v>
                </c:pt>
                <c:pt idx="1">
                  <c:v>2017-18</c:v>
                </c:pt>
                <c:pt idx="2">
                  <c:v> 2018-19</c:v>
                </c:pt>
              </c:strCache>
            </c:strRef>
          </c:cat>
          <c:val>
            <c:numRef>
              <c:f>'Faculty Qualification'!$K$3:$M$3</c:f>
              <c:numCache>
                <c:formatCode>General</c:formatCode>
                <c:ptCount val="3"/>
                <c:pt idx="0">
                  <c:v>4</c:v>
                </c:pt>
                <c:pt idx="1">
                  <c:v>5</c:v>
                </c:pt>
                <c:pt idx="2">
                  <c:v>6</c:v>
                </c:pt>
              </c:numCache>
            </c:numRef>
          </c:val>
          <c:extLst>
            <c:ext xmlns:c16="http://schemas.microsoft.com/office/drawing/2014/chart" uri="{C3380CC4-5D6E-409C-BE32-E72D297353CC}">
              <c16:uniqueId val="{00000000-B95C-4FD9-9822-EAF9FDB33E10}"/>
            </c:ext>
          </c:extLst>
        </c:ser>
        <c:ser>
          <c:idx val="1"/>
          <c:order val="1"/>
          <c:tx>
            <c:strRef>
              <c:f>'Faculty Qualification'!$J$4</c:f>
              <c:strCache>
                <c:ptCount val="1"/>
                <c:pt idx="0">
                  <c:v>Ph.D (P)</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'Faculty Qualification'!$K$2:$M$2</c:f>
              <c:strCache>
                <c:ptCount val="3"/>
                <c:pt idx="0">
                  <c:v>2016-17</c:v>
                </c:pt>
                <c:pt idx="1">
                  <c:v>2017-18</c:v>
                </c:pt>
                <c:pt idx="2">
                  <c:v> 2018-19</c:v>
                </c:pt>
              </c:strCache>
            </c:strRef>
          </c:cat>
          <c:val>
            <c:numRef>
              <c:f>'Faculty Qualification'!$K$4:$M$4</c:f>
              <c:numCache>
                <c:formatCode>General</c:formatCode>
                <c:ptCount val="3"/>
                <c:pt idx="0">
                  <c:v>7</c:v>
                </c:pt>
                <c:pt idx="1">
                  <c:v>10</c:v>
                </c:pt>
                <c:pt idx="2">
                  <c:v>6</c:v>
                </c:pt>
              </c:numCache>
            </c:numRef>
          </c:val>
          <c:extLst>
            <c:ext xmlns:c16="http://schemas.microsoft.com/office/drawing/2014/chart" uri="{C3380CC4-5D6E-409C-BE32-E72D297353CC}">
              <c16:uniqueId val="{00000001-B95C-4FD9-9822-EAF9FDB33E10}"/>
            </c:ext>
          </c:extLst>
        </c:ser>
        <c:ser>
          <c:idx val="2"/>
          <c:order val="2"/>
          <c:tx>
            <c:strRef>
              <c:f>'Faculty Qualification'!$J$5</c:f>
              <c:strCache>
                <c:ptCount val="1"/>
                <c:pt idx="0">
                  <c:v>P.G.</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'Faculty Qualification'!$K$2:$M$2</c:f>
              <c:strCache>
                <c:ptCount val="3"/>
                <c:pt idx="0">
                  <c:v>2016-17</c:v>
                </c:pt>
                <c:pt idx="1">
                  <c:v>2017-18</c:v>
                </c:pt>
                <c:pt idx="2">
                  <c:v> 2018-19</c:v>
                </c:pt>
              </c:strCache>
            </c:strRef>
          </c:cat>
          <c:val>
            <c:numRef>
              <c:f>'Faculty Qualification'!$K$5:$M$5</c:f>
              <c:numCache>
                <c:formatCode>General</c:formatCode>
                <c:ptCount val="3"/>
                <c:pt idx="0">
                  <c:v>17</c:v>
                </c:pt>
                <c:pt idx="1">
                  <c:v>15</c:v>
                </c:pt>
                <c:pt idx="2">
                  <c:v>16</c:v>
                </c:pt>
              </c:numCache>
            </c:numRef>
          </c:val>
          <c:extLst>
            <c:ext xmlns:c16="http://schemas.microsoft.com/office/drawing/2014/chart" uri="{C3380CC4-5D6E-409C-BE32-E72D297353CC}">
              <c16:uniqueId val="{00000002-B95C-4FD9-9822-EAF9FDB33E10}"/>
            </c:ext>
          </c:extLst>
        </c:ser>
        <c:dLbls>
          <c:showLegendKey val="0"/>
          <c:showVal val="0"/>
          <c:showCatName val="0"/>
          <c:showSerName val="0"/>
          <c:showPercent val="0"/>
          <c:showBubbleSize val="0"/>
        </c:dLbls>
        <c:gapWidth val="219"/>
        <c:overlap val="-27"/>
        <c:axId val="226900672"/>
        <c:axId val="226901064"/>
      </c:barChart>
      <c:catAx>
        <c:axId val="226900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26901064"/>
        <c:crosses val="autoZero"/>
        <c:auto val="1"/>
        <c:lblAlgn val="ctr"/>
        <c:lblOffset val="100"/>
        <c:noMultiLvlLbl val="0"/>
      </c:catAx>
      <c:valAx>
        <c:axId val="2269010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6900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Grants Received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'[Consultancy data-NBA 19.xlsx]Sheet2'!$B$8</c:f>
              <c:strCache>
                <c:ptCount val="1"/>
                <c:pt idx="0">
                  <c:v>2018-19</c:v>
                </c:pt>
              </c:strCache>
            </c:strRef>
          </c:tx>
          <c:spPr>
            <a:solidFill>
              <a:schemeClr val="accent1"/>
            </a:solidFill>
            <a:ln>
              <a:noFill/>
            </a:ln>
            <a:effectLst/>
            <a:sp3d/>
          </c:spPr>
          <c:invertIfNegative val="0"/>
          <c:cat>
            <c:strRef>
              <c:f>'[Consultancy data-NBA 19.xlsx]Sheet2'!$C$7:$G$7</c:f>
              <c:strCache>
                <c:ptCount val="5"/>
                <c:pt idx="0">
                  <c:v>IEDC</c:v>
                </c:pt>
                <c:pt idx="1">
                  <c:v> MRG</c:v>
                </c:pt>
                <c:pt idx="2">
                  <c:v> Industrial Consultancy</c:v>
                </c:pt>
                <c:pt idx="3">
                  <c:v>Total Sanctioned Amount</c:v>
                </c:pt>
                <c:pt idx="4">
                  <c:v>Actual Received Amount</c:v>
                </c:pt>
              </c:strCache>
            </c:strRef>
          </c:cat>
          <c:val>
            <c:numRef>
              <c:f>'[Consultancy data-NBA 19.xlsx]Sheet2'!$C$8:$G$8</c:f>
              <c:numCache>
                <c:formatCode>General</c:formatCode>
                <c:ptCount val="5"/>
                <c:pt idx="0">
                  <c:v>100000</c:v>
                </c:pt>
                <c:pt idx="2">
                  <c:v>850000</c:v>
                </c:pt>
                <c:pt idx="3" formatCode="#,##0">
                  <c:v>950000</c:v>
                </c:pt>
                <c:pt idx="4">
                  <c:v>300000</c:v>
                </c:pt>
              </c:numCache>
            </c:numRef>
          </c:val>
          <c:extLst>
            <c:ext xmlns:c16="http://schemas.microsoft.com/office/drawing/2014/chart" uri="{C3380CC4-5D6E-409C-BE32-E72D297353CC}">
              <c16:uniqueId val="{00000000-C3E8-430B-B6BA-1C0459272AE4}"/>
            </c:ext>
          </c:extLst>
        </c:ser>
        <c:ser>
          <c:idx val="1"/>
          <c:order val="1"/>
          <c:tx>
            <c:strRef>
              <c:f>'[Consultancy data-NBA 19.xlsx]Sheet2'!$B$9</c:f>
              <c:strCache>
                <c:ptCount val="1"/>
                <c:pt idx="0">
                  <c:v>2017-18</c:v>
                </c:pt>
              </c:strCache>
            </c:strRef>
          </c:tx>
          <c:spPr>
            <a:solidFill>
              <a:schemeClr val="accent2"/>
            </a:solidFill>
            <a:ln>
              <a:noFill/>
            </a:ln>
            <a:effectLst/>
            <a:sp3d/>
          </c:spPr>
          <c:invertIfNegative val="0"/>
          <c:cat>
            <c:strRef>
              <c:f>'[Consultancy data-NBA 19.xlsx]Sheet2'!$C$7:$G$7</c:f>
              <c:strCache>
                <c:ptCount val="5"/>
                <c:pt idx="0">
                  <c:v>IEDC</c:v>
                </c:pt>
                <c:pt idx="1">
                  <c:v> MRG</c:v>
                </c:pt>
                <c:pt idx="2">
                  <c:v> Industrial Consultancy</c:v>
                </c:pt>
                <c:pt idx="3">
                  <c:v>Total Sanctioned Amount</c:v>
                </c:pt>
                <c:pt idx="4">
                  <c:v>Actual Received Amount</c:v>
                </c:pt>
              </c:strCache>
            </c:strRef>
          </c:cat>
          <c:val>
            <c:numRef>
              <c:f>'[Consultancy data-NBA 19.xlsx]Sheet2'!$C$9:$G$9</c:f>
              <c:numCache>
                <c:formatCode>#,##0</c:formatCode>
                <c:ptCount val="5"/>
                <c:pt idx="0" formatCode="General">
                  <c:v>100000</c:v>
                </c:pt>
                <c:pt idx="1">
                  <c:v>90000</c:v>
                </c:pt>
                <c:pt idx="2" formatCode="General">
                  <c:v>1150000</c:v>
                </c:pt>
                <c:pt idx="3" formatCode="General">
                  <c:v>1340000</c:v>
                </c:pt>
                <c:pt idx="4" formatCode="General">
                  <c:v>575000</c:v>
                </c:pt>
              </c:numCache>
            </c:numRef>
          </c:val>
          <c:extLst>
            <c:ext xmlns:c16="http://schemas.microsoft.com/office/drawing/2014/chart" uri="{C3380CC4-5D6E-409C-BE32-E72D297353CC}">
              <c16:uniqueId val="{00000001-C3E8-430B-B6BA-1C0459272AE4}"/>
            </c:ext>
          </c:extLst>
        </c:ser>
        <c:ser>
          <c:idx val="2"/>
          <c:order val="2"/>
          <c:tx>
            <c:strRef>
              <c:f>'[Consultancy data-NBA 19.xlsx]Sheet2'!$B$10</c:f>
              <c:strCache>
                <c:ptCount val="1"/>
                <c:pt idx="0">
                  <c:v>2016-17</c:v>
                </c:pt>
              </c:strCache>
            </c:strRef>
          </c:tx>
          <c:spPr>
            <a:solidFill>
              <a:schemeClr val="accent3"/>
            </a:solidFill>
            <a:ln>
              <a:noFill/>
            </a:ln>
            <a:effectLst/>
            <a:sp3d/>
          </c:spPr>
          <c:invertIfNegative val="0"/>
          <c:cat>
            <c:strRef>
              <c:f>'[Consultancy data-NBA 19.xlsx]Sheet2'!$C$7:$G$7</c:f>
              <c:strCache>
                <c:ptCount val="5"/>
                <c:pt idx="0">
                  <c:v>IEDC</c:v>
                </c:pt>
                <c:pt idx="1">
                  <c:v> MRG</c:v>
                </c:pt>
                <c:pt idx="2">
                  <c:v> Industrial Consultancy</c:v>
                </c:pt>
                <c:pt idx="3">
                  <c:v>Total Sanctioned Amount</c:v>
                </c:pt>
                <c:pt idx="4">
                  <c:v>Actual Received Amount</c:v>
                </c:pt>
              </c:strCache>
            </c:strRef>
          </c:cat>
          <c:val>
            <c:numRef>
              <c:f>'[Consultancy data-NBA 19.xlsx]Sheet2'!$C$10:$G$10</c:f>
              <c:numCache>
                <c:formatCode>General</c:formatCode>
                <c:ptCount val="5"/>
                <c:pt idx="0">
                  <c:v>200000</c:v>
                </c:pt>
                <c:pt idx="1">
                  <c:v>153000</c:v>
                </c:pt>
                <c:pt idx="2">
                  <c:v>179400</c:v>
                </c:pt>
                <c:pt idx="3">
                  <c:v>532400</c:v>
                </c:pt>
                <c:pt idx="4">
                  <c:v>532400</c:v>
                </c:pt>
              </c:numCache>
            </c:numRef>
          </c:val>
          <c:extLst>
            <c:ext xmlns:c16="http://schemas.microsoft.com/office/drawing/2014/chart" uri="{C3380CC4-5D6E-409C-BE32-E72D297353CC}">
              <c16:uniqueId val="{00000002-C3E8-430B-B6BA-1C0459272AE4}"/>
            </c:ext>
          </c:extLst>
        </c:ser>
        <c:ser>
          <c:idx val="3"/>
          <c:order val="3"/>
          <c:tx>
            <c:strRef>
              <c:f>'[Consultancy data-NBA 19.xlsx]Sheet2'!$B$11</c:f>
              <c:strCache>
                <c:ptCount val="1"/>
                <c:pt idx="0">
                  <c:v>2015-16</c:v>
                </c:pt>
              </c:strCache>
            </c:strRef>
          </c:tx>
          <c:spPr>
            <a:solidFill>
              <a:schemeClr val="accent4"/>
            </a:solidFill>
            <a:ln>
              <a:noFill/>
            </a:ln>
            <a:effectLst/>
            <a:sp3d/>
          </c:spPr>
          <c:invertIfNegative val="0"/>
          <c:cat>
            <c:strRef>
              <c:f>'[Consultancy data-NBA 19.xlsx]Sheet2'!$C$7:$G$7</c:f>
              <c:strCache>
                <c:ptCount val="5"/>
                <c:pt idx="0">
                  <c:v>IEDC</c:v>
                </c:pt>
                <c:pt idx="1">
                  <c:v> MRG</c:v>
                </c:pt>
                <c:pt idx="2">
                  <c:v> Industrial Consultancy</c:v>
                </c:pt>
                <c:pt idx="3">
                  <c:v>Total Sanctioned Amount</c:v>
                </c:pt>
                <c:pt idx="4">
                  <c:v>Actual Received Amount</c:v>
                </c:pt>
              </c:strCache>
            </c:strRef>
          </c:cat>
          <c:val>
            <c:numRef>
              <c:f>'[Consultancy data-NBA 19.xlsx]Sheet2'!$C$11:$G$11</c:f>
              <c:numCache>
                <c:formatCode>General</c:formatCode>
                <c:ptCount val="5"/>
              </c:numCache>
            </c:numRef>
          </c:val>
          <c:extLst>
            <c:ext xmlns:c16="http://schemas.microsoft.com/office/drawing/2014/chart" uri="{C3380CC4-5D6E-409C-BE32-E72D297353CC}">
              <c16:uniqueId val="{00000003-C3E8-430B-B6BA-1C0459272AE4}"/>
            </c:ext>
          </c:extLst>
        </c:ser>
        <c:dLbls>
          <c:showLegendKey val="0"/>
          <c:showVal val="0"/>
          <c:showCatName val="0"/>
          <c:showSerName val="0"/>
          <c:showPercent val="0"/>
          <c:showBubbleSize val="0"/>
        </c:dLbls>
        <c:gapWidth val="150"/>
        <c:shape val="box"/>
        <c:axId val="376911144"/>
        <c:axId val="376916632"/>
        <c:axId val="0"/>
      </c:bar3DChart>
      <c:catAx>
        <c:axId val="37691114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Academic 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6916632"/>
        <c:crosses val="autoZero"/>
        <c:auto val="1"/>
        <c:lblAlgn val="ctr"/>
        <c:lblOffset val="100"/>
        <c:noMultiLvlLbl val="0"/>
      </c:catAx>
      <c:valAx>
        <c:axId val="3769166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Amount recieved</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6911144"/>
        <c:crosses val="autoZero"/>
        <c:crossBetween val="between"/>
      </c:valAx>
      <c:spPr>
        <a:noFill/>
        <a:ln>
          <a:noFill/>
        </a:ln>
        <a:effectLst/>
      </c:spPr>
    </c:plotArea>
    <c:legend>
      <c:legendPos val="b"/>
      <c:layout>
        <c:manualLayout>
          <c:xMode val="edge"/>
          <c:yMode val="edge"/>
          <c:x val="0.23522049990824059"/>
          <c:y val="0.92364718050806272"/>
          <c:w val="0.52955881405895611"/>
          <c:h val="7.6352819491937285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Total Publications</c:v>
                </c:pt>
              </c:strCache>
            </c:strRef>
          </c:tx>
          <c:invertIfNegative val="0"/>
          <c:cat>
            <c:strRef>
              <c:f>'Sheet1'!$A$2:$A$6</c:f>
              <c:strCache>
                <c:ptCount val="5"/>
                <c:pt idx="0">
                  <c:v>2015-16</c:v>
                </c:pt>
                <c:pt idx="1">
                  <c:v>2016-17</c:v>
                </c:pt>
                <c:pt idx="2">
                  <c:v>2017-18</c:v>
                </c:pt>
                <c:pt idx="3">
                  <c:v>2018-19</c:v>
                </c:pt>
                <c:pt idx="4">
                  <c:v>Total Publications</c:v>
                </c:pt>
              </c:strCache>
            </c:strRef>
          </c:cat>
          <c:val>
            <c:numRef>
              <c:f>'Sheet1'!$B$2:$B$6</c:f>
              <c:numCache>
                <c:formatCode>General</c:formatCode>
                <c:ptCount val="5"/>
                <c:pt idx="0">
                  <c:v>56</c:v>
                </c:pt>
                <c:pt idx="1">
                  <c:v>66</c:v>
                </c:pt>
                <c:pt idx="2">
                  <c:v>62</c:v>
                </c:pt>
                <c:pt idx="3">
                  <c:v>62</c:v>
                </c:pt>
                <c:pt idx="4">
                  <c:v>246</c:v>
                </c:pt>
              </c:numCache>
            </c:numRef>
          </c:val>
          <c:extLst>
            <c:ext xmlns:c16="http://schemas.microsoft.com/office/drawing/2014/chart" uri="{C3380CC4-5D6E-409C-BE32-E72D297353CC}">
              <c16:uniqueId val="{00000000-68EE-4B17-8713-D71126706771}"/>
            </c:ext>
          </c:extLst>
        </c:ser>
        <c:ser>
          <c:idx val="1"/>
          <c:order val="1"/>
          <c:tx>
            <c:strRef>
              <c:f>'Sheet1'!$C$1</c:f>
              <c:strCache>
                <c:ptCount val="1"/>
                <c:pt idx="0">
                  <c:v>Column2</c:v>
                </c:pt>
              </c:strCache>
            </c:strRef>
          </c:tx>
          <c:invertIfNegative val="0"/>
          <c:cat>
            <c:strRef>
              <c:f>'Sheet1'!$A$2:$A$6</c:f>
              <c:strCache>
                <c:ptCount val="5"/>
                <c:pt idx="0">
                  <c:v>2015-16</c:v>
                </c:pt>
                <c:pt idx="1">
                  <c:v>2016-17</c:v>
                </c:pt>
                <c:pt idx="2">
                  <c:v>2017-18</c:v>
                </c:pt>
                <c:pt idx="3">
                  <c:v>2018-19</c:v>
                </c:pt>
                <c:pt idx="4">
                  <c:v>Total Publications</c:v>
                </c:pt>
              </c:strCache>
            </c:strRef>
          </c:cat>
          <c:val>
            <c:numRef>
              <c:f>'Sheet1'!$C$2:$C$6</c:f>
              <c:numCache>
                <c:formatCode>General</c:formatCode>
                <c:ptCount val="5"/>
              </c:numCache>
            </c:numRef>
          </c:val>
          <c:extLst>
            <c:ext xmlns:c16="http://schemas.microsoft.com/office/drawing/2014/chart" uri="{C3380CC4-5D6E-409C-BE32-E72D297353CC}">
              <c16:uniqueId val="{00000001-68EE-4B17-8713-D71126706771}"/>
            </c:ext>
          </c:extLst>
        </c:ser>
        <c:ser>
          <c:idx val="2"/>
          <c:order val="2"/>
          <c:tx>
            <c:strRef>
              <c:f>'Sheet1'!$D$1</c:f>
              <c:strCache>
                <c:ptCount val="1"/>
                <c:pt idx="0">
                  <c:v>Column1</c:v>
                </c:pt>
              </c:strCache>
            </c:strRef>
          </c:tx>
          <c:invertIfNegative val="0"/>
          <c:cat>
            <c:strRef>
              <c:f>'Sheet1'!$A$2:$A$6</c:f>
              <c:strCache>
                <c:ptCount val="5"/>
                <c:pt idx="0">
                  <c:v>2015-16</c:v>
                </c:pt>
                <c:pt idx="1">
                  <c:v>2016-17</c:v>
                </c:pt>
                <c:pt idx="2">
                  <c:v>2017-18</c:v>
                </c:pt>
                <c:pt idx="3">
                  <c:v>2018-19</c:v>
                </c:pt>
                <c:pt idx="4">
                  <c:v>Total Publications</c:v>
                </c:pt>
              </c:strCache>
            </c:strRef>
          </c:cat>
          <c:val>
            <c:numRef>
              <c:f>'Sheet1'!$D$2:$D$6</c:f>
              <c:numCache>
                <c:formatCode>General</c:formatCode>
                <c:ptCount val="5"/>
              </c:numCache>
            </c:numRef>
          </c:val>
          <c:extLst>
            <c:ext xmlns:c16="http://schemas.microsoft.com/office/drawing/2014/chart" uri="{C3380CC4-5D6E-409C-BE32-E72D297353CC}">
              <c16:uniqueId val="{00000002-68EE-4B17-8713-D71126706771}"/>
            </c:ext>
          </c:extLst>
        </c:ser>
        <c:dLbls>
          <c:showLegendKey val="0"/>
          <c:showVal val="0"/>
          <c:showCatName val="0"/>
          <c:showSerName val="0"/>
          <c:showPercent val="0"/>
          <c:showBubbleSize val="0"/>
        </c:dLbls>
        <c:gapWidth val="150"/>
        <c:axId val="76873088"/>
        <c:axId val="77093120"/>
      </c:barChart>
      <c:catAx>
        <c:axId val="76873088"/>
        <c:scaling>
          <c:orientation val="minMax"/>
        </c:scaling>
        <c:delete val="0"/>
        <c:axPos val="b"/>
        <c:numFmt formatCode="General" sourceLinked="0"/>
        <c:majorTickMark val="out"/>
        <c:minorTickMark val="none"/>
        <c:tickLblPos val="nextTo"/>
        <c:crossAx val="77093120"/>
        <c:crosses val="autoZero"/>
        <c:auto val="1"/>
        <c:lblAlgn val="ctr"/>
        <c:lblOffset val="100"/>
        <c:noMultiLvlLbl val="0"/>
      </c:catAx>
      <c:valAx>
        <c:axId val="77093120"/>
        <c:scaling>
          <c:orientation val="minMax"/>
        </c:scaling>
        <c:delete val="0"/>
        <c:axPos val="l"/>
        <c:majorGridlines/>
        <c:numFmt formatCode="General" sourceLinked="1"/>
        <c:majorTickMark val="out"/>
        <c:minorTickMark val="none"/>
        <c:tickLblPos val="nextTo"/>
        <c:crossAx val="76873088"/>
        <c:crosses val="autoZero"/>
        <c:crossBetween val="between"/>
      </c:valAx>
    </c:plotArea>
    <c:legend>
      <c:legendPos val="r"/>
      <c:legendEntry>
        <c:idx val="1"/>
        <c:delete val="1"/>
      </c:legendEntry>
      <c:legendEntry>
        <c:idx val="2"/>
        <c:delete val="1"/>
      </c:legendEntry>
      <c:overlay val="0"/>
    </c:legend>
    <c:plotVisOnly val="1"/>
    <c:dispBlanksAs val="gap"/>
    <c:showDLblsOverMax val="0"/>
  </c:chart>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Finantial</a:t>
            </a:r>
            <a:r>
              <a:rPr lang="en-US" baseline="0"/>
              <a:t> Assistance </a:t>
            </a:r>
            <a:endParaRPr lang="en-US"/>
          </a:p>
        </c:rich>
      </c:tx>
      <c:layout>
        <c:manualLayout>
          <c:xMode val="edge"/>
          <c:yMode val="edge"/>
          <c:x val="0.72523600174978142"/>
          <c:y val="7.407407407407407E-2"/>
        </c:manualLayout>
      </c:layout>
      <c:overlay val="1"/>
    </c:title>
    <c:autoTitleDeleted val="0"/>
    <c:view3D>
      <c:rotX val="15"/>
      <c:rotY val="20"/>
      <c:rAngAx val="0"/>
    </c:view3D>
    <c:floor>
      <c:thickness val="0"/>
    </c:floor>
    <c:sideWall>
      <c:thickness val="0"/>
    </c:sideWall>
    <c:backWall>
      <c:thickness val="0"/>
    </c:backWall>
    <c:plotArea>
      <c:layout/>
      <c:bar3DChart>
        <c:barDir val="col"/>
        <c:grouping val="clustered"/>
        <c:varyColors val="0"/>
        <c:ser>
          <c:idx val="0"/>
          <c:order val="0"/>
          <c:tx>
            <c:strRef>
              <c:f>Sheet2!$E$7</c:f>
              <c:strCache>
                <c:ptCount val="1"/>
                <c:pt idx="0">
                  <c:v>No of Students </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Sheet2!$D$8:$D$10</c:f>
              <c:strCache>
                <c:ptCount val="3"/>
                <c:pt idx="0">
                  <c:v>2016-17</c:v>
                </c:pt>
                <c:pt idx="1">
                  <c:v>2017-18</c:v>
                </c:pt>
                <c:pt idx="2">
                  <c:v>2018-19</c:v>
                </c:pt>
              </c:strCache>
            </c:strRef>
          </c:cat>
          <c:val>
            <c:numRef>
              <c:f>Sheet2!$E$8:$E$10</c:f>
              <c:numCache>
                <c:formatCode>General</c:formatCode>
                <c:ptCount val="3"/>
                <c:pt idx="0">
                  <c:v>1</c:v>
                </c:pt>
                <c:pt idx="1">
                  <c:v>3</c:v>
                </c:pt>
                <c:pt idx="2">
                  <c:v>1</c:v>
                </c:pt>
              </c:numCache>
            </c:numRef>
          </c:val>
          <c:extLst>
            <c:ext xmlns:c16="http://schemas.microsoft.com/office/drawing/2014/chart" uri="{C3380CC4-5D6E-409C-BE32-E72D297353CC}">
              <c16:uniqueId val="{00000000-C3F6-46FF-AA41-8F8C96A6C139}"/>
            </c:ext>
          </c:extLst>
        </c:ser>
        <c:ser>
          <c:idx val="1"/>
          <c:order val="1"/>
          <c:tx>
            <c:strRef>
              <c:f>Sheet2!$F$7</c:f>
              <c:strCache>
                <c:ptCount val="1"/>
                <c:pt idx="0">
                  <c:v>Amount in Rupees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Sheet2!$D$8:$D$10</c:f>
              <c:strCache>
                <c:ptCount val="3"/>
                <c:pt idx="0">
                  <c:v>2016-17</c:v>
                </c:pt>
                <c:pt idx="1">
                  <c:v>2017-18</c:v>
                </c:pt>
                <c:pt idx="2">
                  <c:v>2018-19</c:v>
                </c:pt>
              </c:strCache>
            </c:strRef>
          </c:cat>
          <c:val>
            <c:numRef>
              <c:f>Sheet2!$F$8:$F$10</c:f>
              <c:numCache>
                <c:formatCode>General</c:formatCode>
                <c:ptCount val="3"/>
                <c:pt idx="0">
                  <c:v>126176</c:v>
                </c:pt>
                <c:pt idx="1">
                  <c:v>311482</c:v>
                </c:pt>
                <c:pt idx="2">
                  <c:v>50000</c:v>
                </c:pt>
              </c:numCache>
            </c:numRef>
          </c:val>
          <c:extLst>
            <c:ext xmlns:c16="http://schemas.microsoft.com/office/drawing/2014/chart" uri="{C3380CC4-5D6E-409C-BE32-E72D297353CC}">
              <c16:uniqueId val="{00000001-C3F6-46FF-AA41-8F8C96A6C139}"/>
            </c:ext>
          </c:extLst>
        </c:ser>
        <c:dLbls>
          <c:showLegendKey val="0"/>
          <c:showVal val="0"/>
          <c:showCatName val="0"/>
          <c:showSerName val="0"/>
          <c:showPercent val="0"/>
          <c:showBubbleSize val="0"/>
        </c:dLbls>
        <c:gapWidth val="150"/>
        <c:shape val="box"/>
        <c:axId val="156381568"/>
        <c:axId val="156384256"/>
        <c:axId val="0"/>
      </c:bar3DChart>
      <c:catAx>
        <c:axId val="156381568"/>
        <c:scaling>
          <c:orientation val="minMax"/>
        </c:scaling>
        <c:delete val="0"/>
        <c:axPos val="b"/>
        <c:numFmt formatCode="General" sourceLinked="0"/>
        <c:majorTickMark val="out"/>
        <c:minorTickMark val="none"/>
        <c:tickLblPos val="nextTo"/>
        <c:crossAx val="156384256"/>
        <c:crosses val="autoZero"/>
        <c:auto val="1"/>
        <c:lblAlgn val="ctr"/>
        <c:lblOffset val="100"/>
        <c:noMultiLvlLbl val="0"/>
      </c:catAx>
      <c:valAx>
        <c:axId val="156384256"/>
        <c:scaling>
          <c:orientation val="minMax"/>
        </c:scaling>
        <c:delete val="0"/>
        <c:axPos val="l"/>
        <c:majorGridlines/>
        <c:numFmt formatCode="General" sourceLinked="1"/>
        <c:majorTickMark val="out"/>
        <c:minorTickMark val="none"/>
        <c:tickLblPos val="nextTo"/>
        <c:crossAx val="156381568"/>
        <c:crosses val="autoZero"/>
        <c:crossBetween val="between"/>
      </c:valAx>
    </c:plotArea>
    <c:legend>
      <c:legendPos val="r"/>
      <c:overlay val="0"/>
    </c:legend>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23A43F-FCE3-49CA-83BB-EF276572470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7D359710-FECA-412A-ABB0-AA7DFDE662A9}">
      <dgm:prSet/>
      <dgm:spPr/>
      <dgm:t>
        <a:bodyPr/>
        <a:lstStyle/>
        <a:p>
          <a:pPr rtl="0"/>
          <a:r>
            <a:rPr lang="en-US" b="1" dirty="0"/>
            <a:t>Institute Vision:</a:t>
          </a:r>
        </a:p>
        <a:p>
          <a:pPr rtl="0"/>
          <a:r>
            <a:rPr lang="en-US" b="0" i="1" dirty="0"/>
            <a:t>Thakur College of Engineering and Technology will excel in Technical Education to become an internationally renowned premier Institute of Engineering and Technology.</a:t>
          </a:r>
          <a:endParaRPr lang="en-US" dirty="0"/>
        </a:p>
      </dgm:t>
    </dgm:pt>
    <dgm:pt modelId="{7D8872FA-ED55-4CB3-9457-F6F598A3188B}" type="parTrans" cxnId="{E08EE48C-7778-4C18-AA44-9A03913FE8C3}">
      <dgm:prSet/>
      <dgm:spPr/>
      <dgm:t>
        <a:bodyPr/>
        <a:lstStyle/>
        <a:p>
          <a:endParaRPr lang="en-US"/>
        </a:p>
      </dgm:t>
    </dgm:pt>
    <dgm:pt modelId="{2ABD797C-17B4-422C-8591-0BAFF50360FE}" type="sibTrans" cxnId="{E08EE48C-7778-4C18-AA44-9A03913FE8C3}">
      <dgm:prSet/>
      <dgm:spPr/>
      <dgm:t>
        <a:bodyPr/>
        <a:lstStyle/>
        <a:p>
          <a:endParaRPr lang="en-US"/>
        </a:p>
      </dgm:t>
    </dgm:pt>
    <dgm:pt modelId="{D997A7B4-F3EB-412B-883C-2A8B7330EF23}">
      <dgm:prSet custT="1"/>
      <dgm:spPr/>
      <dgm:t>
        <a:bodyPr/>
        <a:lstStyle/>
        <a:p>
          <a:pPr rtl="0"/>
          <a:r>
            <a:rPr lang="en-US" sz="1800" b="1" dirty="0"/>
            <a:t>Department Mission</a:t>
          </a:r>
          <a:r>
            <a:rPr lang="en-US" sz="1600" b="1" dirty="0"/>
            <a:t>:</a:t>
          </a:r>
        </a:p>
        <a:p>
          <a:pPr rtl="0"/>
          <a:r>
            <a:rPr lang="en-US" sz="1600" b="1" i="1" dirty="0"/>
            <a:t>The IT Department is committed to </a:t>
          </a:r>
          <a:r>
            <a:rPr lang="en-US" sz="1600" b="1" i="1" dirty="0">
              <a:solidFill>
                <a:srgbClr val="FFFF00"/>
              </a:solidFill>
            </a:rPr>
            <a:t>enrich students</a:t>
          </a:r>
          <a:r>
            <a:rPr lang="en-US" sz="1600" b="1" i="1" dirty="0">
              <a:solidFill>
                <a:srgbClr val="FF0000"/>
              </a:solidFill>
            </a:rPr>
            <a:t> </a:t>
          </a:r>
          <a:r>
            <a:rPr lang="en-US" sz="1600" b="1" i="1" dirty="0">
              <a:solidFill>
                <a:schemeClr val="bg1"/>
              </a:solidFill>
            </a:rPr>
            <a:t>b</a:t>
          </a:r>
          <a:r>
            <a:rPr lang="en-US" sz="1600" b="1" i="1" dirty="0"/>
            <a:t>y rigorously implementing </a:t>
          </a:r>
          <a:r>
            <a:rPr lang="en-US" sz="1600" b="1" i="1" dirty="0">
              <a:solidFill>
                <a:srgbClr val="FFFF00"/>
              </a:solidFill>
            </a:rPr>
            <a:t>quality education</a:t>
          </a:r>
          <a:r>
            <a:rPr lang="en-US" sz="1600" b="1" i="1" dirty="0">
              <a:solidFill>
                <a:srgbClr val="FF0000"/>
              </a:solidFill>
            </a:rPr>
            <a:t> </a:t>
          </a:r>
          <a:r>
            <a:rPr lang="en-US" sz="1600" b="1" i="1" dirty="0"/>
            <a:t>with a focus to make them </a:t>
          </a:r>
          <a:r>
            <a:rPr lang="en-US" sz="1600" b="1" i="1" dirty="0">
              <a:solidFill>
                <a:srgbClr val="FFFF00"/>
              </a:solidFill>
            </a:rPr>
            <a:t>industry ready</a:t>
          </a:r>
          <a:r>
            <a:rPr lang="en-US" sz="1600" b="1" i="1" dirty="0"/>
            <a:t>, while imbibing in them </a:t>
          </a:r>
          <a:r>
            <a:rPr lang="en-US" sz="1600" b="1" i="1" dirty="0">
              <a:solidFill>
                <a:srgbClr val="FFFF00"/>
              </a:solidFill>
            </a:rPr>
            <a:t>professional ethics</a:t>
          </a:r>
          <a:r>
            <a:rPr lang="en-US" sz="1600" b="1" i="1" dirty="0">
              <a:solidFill>
                <a:srgbClr val="FF0000"/>
              </a:solidFill>
            </a:rPr>
            <a:t> </a:t>
          </a:r>
          <a:r>
            <a:rPr lang="en-US" sz="1600" b="1" i="1" dirty="0"/>
            <a:t>and social values to become </a:t>
          </a:r>
          <a:r>
            <a:rPr lang="en-US" sz="1600" b="1" i="1" dirty="0">
              <a:solidFill>
                <a:srgbClr val="FFFF00"/>
              </a:solidFill>
            </a:rPr>
            <a:t>responsible citizens</a:t>
          </a:r>
          <a:r>
            <a:rPr lang="en-US" sz="1600" b="1" i="1" dirty="0"/>
            <a:t>.</a:t>
          </a:r>
          <a:endParaRPr lang="en-US" sz="1600" dirty="0"/>
        </a:p>
      </dgm:t>
    </dgm:pt>
    <dgm:pt modelId="{56687B24-DABF-4E21-A113-A489B8A4B7B8}" type="parTrans" cxnId="{120DE1AD-B2B4-49EC-8EED-5C93526B184C}">
      <dgm:prSet/>
      <dgm:spPr/>
      <dgm:t>
        <a:bodyPr/>
        <a:lstStyle/>
        <a:p>
          <a:endParaRPr lang="en-US"/>
        </a:p>
      </dgm:t>
    </dgm:pt>
    <dgm:pt modelId="{28ED9783-535C-4E25-974B-E0F1959B62A8}" type="sibTrans" cxnId="{120DE1AD-B2B4-49EC-8EED-5C93526B184C}">
      <dgm:prSet/>
      <dgm:spPr/>
      <dgm:t>
        <a:bodyPr/>
        <a:lstStyle/>
        <a:p>
          <a:endParaRPr lang="en-US"/>
        </a:p>
      </dgm:t>
    </dgm:pt>
    <dgm:pt modelId="{E816E43C-299E-4EAB-9160-14F9A8C80016}">
      <dgm:prSet custT="1"/>
      <dgm:spPr/>
      <dgm:t>
        <a:bodyPr/>
        <a:lstStyle/>
        <a:p>
          <a:pPr rtl="0"/>
          <a:r>
            <a:rPr lang="en-US" sz="1800" b="1" dirty="0"/>
            <a:t>Department Vision:</a:t>
          </a:r>
        </a:p>
        <a:p>
          <a:r>
            <a:rPr lang="en-US" sz="1600" b="1" i="1" dirty="0"/>
            <a:t>The Department of IT will strive to be at the </a:t>
          </a:r>
          <a:r>
            <a:rPr lang="en-US" sz="1600" b="1" i="1" dirty="0">
              <a:solidFill>
                <a:srgbClr val="FFFF00"/>
              </a:solidFill>
            </a:rPr>
            <a:t>top position </a:t>
          </a:r>
          <a:r>
            <a:rPr lang="en-US" sz="1600" b="1" i="1" dirty="0"/>
            <a:t>among the renowned providers of IT education.</a:t>
          </a:r>
          <a:endParaRPr lang="en-US" sz="1600" dirty="0"/>
        </a:p>
      </dgm:t>
    </dgm:pt>
    <dgm:pt modelId="{65E11FE1-C63A-455B-8A79-D9BDFBD7ABC3}" type="sibTrans" cxnId="{B49E2111-E896-46EA-8867-6BB63C4B4606}">
      <dgm:prSet/>
      <dgm:spPr/>
      <dgm:t>
        <a:bodyPr/>
        <a:lstStyle/>
        <a:p>
          <a:endParaRPr lang="en-US"/>
        </a:p>
      </dgm:t>
    </dgm:pt>
    <dgm:pt modelId="{A5B9E810-5FD7-43FC-9170-7F945A2FA7FE}" type="parTrans" cxnId="{B49E2111-E896-46EA-8867-6BB63C4B4606}">
      <dgm:prSet/>
      <dgm:spPr/>
      <dgm:t>
        <a:bodyPr/>
        <a:lstStyle/>
        <a:p>
          <a:endParaRPr lang="en-US"/>
        </a:p>
      </dgm:t>
    </dgm:pt>
    <dgm:pt modelId="{7E58EBA9-984F-41D8-B668-F7C15C98712A}" type="pres">
      <dgm:prSet presAssocID="{F723A43F-FCE3-49CA-83BB-EF2765724706}" presName="Name0" presStyleCnt="0">
        <dgm:presLayoutVars>
          <dgm:dir/>
          <dgm:animLvl val="lvl"/>
          <dgm:resizeHandles val="exact"/>
        </dgm:presLayoutVars>
      </dgm:prSet>
      <dgm:spPr/>
    </dgm:pt>
    <dgm:pt modelId="{28859F1E-C134-4580-B122-26D9EB7E1604}" type="pres">
      <dgm:prSet presAssocID="{7D359710-FECA-412A-ABB0-AA7DFDE662A9}" presName="linNode" presStyleCnt="0"/>
      <dgm:spPr/>
    </dgm:pt>
    <dgm:pt modelId="{51D29116-403F-473E-8E0D-07B9B9D53F68}" type="pres">
      <dgm:prSet presAssocID="{7D359710-FECA-412A-ABB0-AA7DFDE662A9}" presName="parentText" presStyleLbl="node1" presStyleIdx="0" presStyleCnt="3" custScaleX="100080" custScaleY="86363" custLinFactNeighborX="-30348" custLinFactNeighborY="-11604">
        <dgm:presLayoutVars>
          <dgm:chMax val="1"/>
          <dgm:bulletEnabled val="1"/>
        </dgm:presLayoutVars>
      </dgm:prSet>
      <dgm:spPr/>
    </dgm:pt>
    <dgm:pt modelId="{C00685A1-4A0A-4C37-80E5-BA94DC95AF19}" type="pres">
      <dgm:prSet presAssocID="{2ABD797C-17B4-422C-8591-0BAFF50360FE}" presName="sp" presStyleCnt="0"/>
      <dgm:spPr/>
    </dgm:pt>
    <dgm:pt modelId="{92B151CC-B50B-49E3-883A-8D6BE2A590B7}" type="pres">
      <dgm:prSet presAssocID="{E816E43C-299E-4EAB-9160-14F9A8C80016}" presName="linNode" presStyleCnt="0"/>
      <dgm:spPr/>
    </dgm:pt>
    <dgm:pt modelId="{F6DD7B90-713F-4F7B-9234-F7DC9025F3E8}" type="pres">
      <dgm:prSet presAssocID="{E816E43C-299E-4EAB-9160-14F9A8C80016}" presName="parentText" presStyleLbl="node1" presStyleIdx="1" presStyleCnt="3" custScaleX="212932" custScaleY="59073" custLinFactNeighborX="916" custLinFactNeighborY="4070">
        <dgm:presLayoutVars>
          <dgm:chMax val="1"/>
          <dgm:bulletEnabled val="1"/>
        </dgm:presLayoutVars>
      </dgm:prSet>
      <dgm:spPr/>
    </dgm:pt>
    <dgm:pt modelId="{778E2185-1D11-4F07-BA02-8873861E288A}" type="pres">
      <dgm:prSet presAssocID="{65E11FE1-C63A-455B-8A79-D9BDFBD7ABC3}" presName="sp" presStyleCnt="0"/>
      <dgm:spPr/>
    </dgm:pt>
    <dgm:pt modelId="{C364EB65-41D2-4572-B1B0-B6C101929C2C}" type="pres">
      <dgm:prSet presAssocID="{D997A7B4-F3EB-412B-883C-2A8B7330EF23}" presName="linNode" presStyleCnt="0"/>
      <dgm:spPr/>
    </dgm:pt>
    <dgm:pt modelId="{3FBE298B-8AC5-46B6-AC42-0216DF96F853}" type="pres">
      <dgm:prSet presAssocID="{D997A7B4-F3EB-412B-883C-2A8B7330EF23}" presName="parentText" presStyleLbl="node1" presStyleIdx="2" presStyleCnt="3" custScaleX="201417" custScaleY="64735" custLinFactNeighborX="5758" custLinFactNeighborY="5084">
        <dgm:presLayoutVars>
          <dgm:chMax val="1"/>
          <dgm:bulletEnabled val="1"/>
        </dgm:presLayoutVars>
      </dgm:prSet>
      <dgm:spPr/>
    </dgm:pt>
  </dgm:ptLst>
  <dgm:cxnLst>
    <dgm:cxn modelId="{B49E2111-E896-46EA-8867-6BB63C4B4606}" srcId="{F723A43F-FCE3-49CA-83BB-EF2765724706}" destId="{E816E43C-299E-4EAB-9160-14F9A8C80016}" srcOrd="1" destOrd="0" parTransId="{A5B9E810-5FD7-43FC-9170-7F945A2FA7FE}" sibTransId="{65E11FE1-C63A-455B-8A79-D9BDFBD7ABC3}"/>
    <dgm:cxn modelId="{D423F962-CB5F-48B7-9217-E7784459C5DE}" type="presOf" srcId="{E816E43C-299E-4EAB-9160-14F9A8C80016}" destId="{F6DD7B90-713F-4F7B-9234-F7DC9025F3E8}" srcOrd="0" destOrd="0" presId="urn:microsoft.com/office/officeart/2005/8/layout/vList5"/>
    <dgm:cxn modelId="{C4B5AE65-ADC3-442C-BD62-755C53F70867}" type="presOf" srcId="{D997A7B4-F3EB-412B-883C-2A8B7330EF23}" destId="{3FBE298B-8AC5-46B6-AC42-0216DF96F853}" srcOrd="0" destOrd="0" presId="urn:microsoft.com/office/officeart/2005/8/layout/vList5"/>
    <dgm:cxn modelId="{E08EE48C-7778-4C18-AA44-9A03913FE8C3}" srcId="{F723A43F-FCE3-49CA-83BB-EF2765724706}" destId="{7D359710-FECA-412A-ABB0-AA7DFDE662A9}" srcOrd="0" destOrd="0" parTransId="{7D8872FA-ED55-4CB3-9457-F6F598A3188B}" sibTransId="{2ABD797C-17B4-422C-8591-0BAFF50360FE}"/>
    <dgm:cxn modelId="{120DE1AD-B2B4-49EC-8EED-5C93526B184C}" srcId="{F723A43F-FCE3-49CA-83BB-EF2765724706}" destId="{D997A7B4-F3EB-412B-883C-2A8B7330EF23}" srcOrd="2" destOrd="0" parTransId="{56687B24-DABF-4E21-A113-A489B8A4B7B8}" sibTransId="{28ED9783-535C-4E25-974B-E0F1959B62A8}"/>
    <dgm:cxn modelId="{91C2D5E7-23E3-4B97-BDC5-E1160A826F50}" type="presOf" srcId="{F723A43F-FCE3-49CA-83BB-EF2765724706}" destId="{7E58EBA9-984F-41D8-B668-F7C15C98712A}" srcOrd="0" destOrd="0" presId="urn:microsoft.com/office/officeart/2005/8/layout/vList5"/>
    <dgm:cxn modelId="{2305B3F4-B3CE-4DDE-9942-4EEEE1070C24}" type="presOf" srcId="{7D359710-FECA-412A-ABB0-AA7DFDE662A9}" destId="{51D29116-403F-473E-8E0D-07B9B9D53F68}" srcOrd="0" destOrd="0" presId="urn:microsoft.com/office/officeart/2005/8/layout/vList5"/>
    <dgm:cxn modelId="{73287EB7-7241-45E8-AD11-BD2A35F2843D}" type="presParOf" srcId="{7E58EBA9-984F-41D8-B668-F7C15C98712A}" destId="{28859F1E-C134-4580-B122-26D9EB7E1604}" srcOrd="0" destOrd="0" presId="urn:microsoft.com/office/officeart/2005/8/layout/vList5"/>
    <dgm:cxn modelId="{558C4A25-7CED-48C7-B068-BB2C0F7AF16A}" type="presParOf" srcId="{28859F1E-C134-4580-B122-26D9EB7E1604}" destId="{51D29116-403F-473E-8E0D-07B9B9D53F68}" srcOrd="0" destOrd="0" presId="urn:microsoft.com/office/officeart/2005/8/layout/vList5"/>
    <dgm:cxn modelId="{97DB6E84-2878-4F17-B375-7B71C25C4FB4}" type="presParOf" srcId="{7E58EBA9-984F-41D8-B668-F7C15C98712A}" destId="{C00685A1-4A0A-4C37-80E5-BA94DC95AF19}" srcOrd="1" destOrd="0" presId="urn:microsoft.com/office/officeart/2005/8/layout/vList5"/>
    <dgm:cxn modelId="{8E145119-6BCD-4A1D-B069-004DCB25E4A7}" type="presParOf" srcId="{7E58EBA9-984F-41D8-B668-F7C15C98712A}" destId="{92B151CC-B50B-49E3-883A-8D6BE2A590B7}" srcOrd="2" destOrd="0" presId="urn:microsoft.com/office/officeart/2005/8/layout/vList5"/>
    <dgm:cxn modelId="{BF1C7F7A-4147-4092-9FA0-BF1B1D4E88DC}" type="presParOf" srcId="{92B151CC-B50B-49E3-883A-8D6BE2A590B7}" destId="{F6DD7B90-713F-4F7B-9234-F7DC9025F3E8}" srcOrd="0" destOrd="0" presId="urn:microsoft.com/office/officeart/2005/8/layout/vList5"/>
    <dgm:cxn modelId="{7E647F6F-644B-44B7-8C8D-6368C8A7A1CD}" type="presParOf" srcId="{7E58EBA9-984F-41D8-B668-F7C15C98712A}" destId="{778E2185-1D11-4F07-BA02-8873861E288A}" srcOrd="3" destOrd="0" presId="urn:microsoft.com/office/officeart/2005/8/layout/vList5"/>
    <dgm:cxn modelId="{E819DEFB-C2FE-4599-AD9E-202C7B008E8E}" type="presParOf" srcId="{7E58EBA9-984F-41D8-B668-F7C15C98712A}" destId="{C364EB65-41D2-4572-B1B0-B6C101929C2C}" srcOrd="4" destOrd="0" presId="urn:microsoft.com/office/officeart/2005/8/layout/vList5"/>
    <dgm:cxn modelId="{2D2B2BC4-65E0-4823-AA78-F758FFDE3AC7}" type="presParOf" srcId="{C364EB65-41D2-4572-B1B0-B6C101929C2C}" destId="{3FBE298B-8AC5-46B6-AC42-0216DF96F853}"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F91A99F-E706-4950-ADEE-5FC807C19283}" type="doc">
      <dgm:prSet loTypeId="urn:microsoft.com/office/officeart/2005/8/layout/list1" loCatId="list" qsTypeId="urn:microsoft.com/office/officeart/2005/8/quickstyle/3d1" qsCatId="3D" csTypeId="urn:microsoft.com/office/officeart/2005/8/colors/accent6_2" csCatId="accent6" phldr="1"/>
      <dgm:spPr/>
      <dgm:t>
        <a:bodyPr/>
        <a:lstStyle/>
        <a:p>
          <a:endParaRPr lang="en-IN"/>
        </a:p>
      </dgm:t>
    </dgm:pt>
    <dgm:pt modelId="{7AF44984-8865-4345-B442-1A3775941075}">
      <dgm:prSet custT="1"/>
      <dgm:spPr/>
      <dgm:t>
        <a:bodyPr/>
        <a:lstStyle/>
        <a:p>
          <a:r>
            <a:rPr lang="en-US" sz="1600" b="1" u="none" dirty="0"/>
            <a:t>Faculty achievements</a:t>
          </a:r>
          <a:endParaRPr lang="en-IN" sz="1600" u="none" dirty="0"/>
        </a:p>
      </dgm:t>
    </dgm:pt>
    <dgm:pt modelId="{BA99F00F-1578-48DC-A611-20BD12A43E50}" type="parTrans" cxnId="{D10C04F4-6003-4ED1-B2E7-765AF31B7BFD}">
      <dgm:prSet/>
      <dgm:spPr/>
      <dgm:t>
        <a:bodyPr/>
        <a:lstStyle/>
        <a:p>
          <a:endParaRPr lang="en-IN"/>
        </a:p>
      </dgm:t>
    </dgm:pt>
    <dgm:pt modelId="{C30D5D38-E21E-4000-8EC4-C15E4605D765}" type="sibTrans" cxnId="{D10C04F4-6003-4ED1-B2E7-765AF31B7BFD}">
      <dgm:prSet/>
      <dgm:spPr/>
      <dgm:t>
        <a:bodyPr/>
        <a:lstStyle/>
        <a:p>
          <a:endParaRPr lang="en-IN"/>
        </a:p>
      </dgm:t>
    </dgm:pt>
    <dgm:pt modelId="{F04A4F34-8387-428C-A975-9C5C6C19E7E6}">
      <dgm:prSet/>
      <dgm:spPr/>
      <dgm:t>
        <a:bodyPr/>
        <a:lstStyle/>
        <a:p>
          <a:r>
            <a:rPr lang="en-US" b="1" dirty="0" err="1"/>
            <a:t>BoS</a:t>
          </a:r>
          <a:r>
            <a:rPr lang="en-US" b="1" dirty="0"/>
            <a:t> chairman</a:t>
          </a:r>
          <a:r>
            <a:rPr lang="en-US" dirty="0"/>
            <a:t>, Academic Council Member and RRC Member, </a:t>
          </a:r>
          <a:r>
            <a:rPr lang="en-US" b="1" dirty="0"/>
            <a:t>RPS member at</a:t>
          </a:r>
          <a:r>
            <a:rPr lang="en-US" dirty="0"/>
            <a:t> NIT Surat, JNTU </a:t>
          </a:r>
          <a:r>
            <a:rPr lang="en-US" dirty="0" err="1"/>
            <a:t>Anantpur</a:t>
          </a:r>
          <a:r>
            <a:rPr lang="en-US" dirty="0"/>
            <a:t>, GTU Ahmedabad, </a:t>
          </a:r>
          <a:endParaRPr lang="en-US" b="1" u="sng" dirty="0">
            <a:latin typeface="+mn-lt"/>
            <a:cs typeface="+mn-cs"/>
          </a:endParaRPr>
        </a:p>
      </dgm:t>
    </dgm:pt>
    <dgm:pt modelId="{614E4CDC-D1CF-4B18-A7B5-3FE896BA1BF0}" type="parTrans" cxnId="{46BA3973-6928-47DF-ACED-2CDA6F9CA52C}">
      <dgm:prSet/>
      <dgm:spPr/>
      <dgm:t>
        <a:bodyPr/>
        <a:lstStyle/>
        <a:p>
          <a:endParaRPr lang="en-IN"/>
        </a:p>
      </dgm:t>
    </dgm:pt>
    <dgm:pt modelId="{2CC396D5-A39F-44A7-A720-C5751C632F4C}" type="sibTrans" cxnId="{46BA3973-6928-47DF-ACED-2CDA6F9CA52C}">
      <dgm:prSet/>
      <dgm:spPr/>
      <dgm:t>
        <a:bodyPr/>
        <a:lstStyle/>
        <a:p>
          <a:endParaRPr lang="en-IN"/>
        </a:p>
      </dgm:t>
    </dgm:pt>
    <dgm:pt modelId="{DD0CE3B6-5214-4A44-B326-4D0E5B12F114}">
      <dgm:prSet/>
      <dgm:spPr/>
      <dgm:t>
        <a:bodyPr/>
        <a:lstStyle/>
        <a:p>
          <a:r>
            <a:rPr lang="en-US"/>
            <a:t>Ranked high in </a:t>
          </a:r>
          <a:r>
            <a:rPr lang="en-US" b="1"/>
            <a:t>3i survey </a:t>
          </a:r>
          <a:r>
            <a:rPr lang="en-US"/>
            <a:t>conducted by AICTE-CII in AY 2013-2014, currently with platinum category </a:t>
          </a:r>
          <a:endParaRPr lang="en-US" dirty="0"/>
        </a:p>
      </dgm:t>
    </dgm:pt>
    <dgm:pt modelId="{FC9DF5F6-703A-4012-A569-2CE174E0BB21}" type="parTrans" cxnId="{ED486169-4FEB-4A21-93A7-C73A8CA20CA7}">
      <dgm:prSet/>
      <dgm:spPr/>
      <dgm:t>
        <a:bodyPr/>
        <a:lstStyle/>
        <a:p>
          <a:endParaRPr lang="en-IN"/>
        </a:p>
      </dgm:t>
    </dgm:pt>
    <dgm:pt modelId="{C7985EF8-4F19-46CF-A358-AA077571923D}" type="sibTrans" cxnId="{ED486169-4FEB-4A21-93A7-C73A8CA20CA7}">
      <dgm:prSet/>
      <dgm:spPr/>
      <dgm:t>
        <a:bodyPr/>
        <a:lstStyle/>
        <a:p>
          <a:endParaRPr lang="en-IN"/>
        </a:p>
      </dgm:t>
    </dgm:pt>
    <dgm:pt modelId="{1BEE3E76-9674-4785-AEA2-57C38B39BEF1}">
      <dgm:prSet/>
      <dgm:spPr/>
      <dgm:t>
        <a:bodyPr/>
        <a:lstStyle/>
        <a:p>
          <a:r>
            <a:rPr lang="en-US"/>
            <a:t>Conducted conferences with affiliation of ACM, Elseiver, IEEE &amp; Springer</a:t>
          </a:r>
          <a:endParaRPr lang="en-US" dirty="0"/>
        </a:p>
      </dgm:t>
    </dgm:pt>
    <dgm:pt modelId="{62837177-D671-4994-B419-559F651045FF}" type="parTrans" cxnId="{64F0369C-2377-4830-8E1C-8AF59FED8919}">
      <dgm:prSet/>
      <dgm:spPr/>
      <dgm:t>
        <a:bodyPr/>
        <a:lstStyle/>
        <a:p>
          <a:endParaRPr lang="en-IN"/>
        </a:p>
      </dgm:t>
    </dgm:pt>
    <dgm:pt modelId="{03DB0B21-E26E-4CF3-BF1F-D3974200779A}" type="sibTrans" cxnId="{64F0369C-2377-4830-8E1C-8AF59FED8919}">
      <dgm:prSet/>
      <dgm:spPr/>
      <dgm:t>
        <a:bodyPr/>
        <a:lstStyle/>
        <a:p>
          <a:endParaRPr lang="en-IN"/>
        </a:p>
      </dgm:t>
    </dgm:pt>
    <dgm:pt modelId="{1640EA42-D64A-41B4-AEBE-13673F155452}">
      <dgm:prSet/>
      <dgm:spPr/>
      <dgm:t>
        <a:bodyPr/>
        <a:lstStyle/>
        <a:p>
          <a:r>
            <a:rPr lang="en-US" b="1" dirty="0">
              <a:latin typeface="+mn-lt"/>
              <a:cs typeface="+mn-cs"/>
            </a:rPr>
            <a:t>Twice Accredited </a:t>
          </a:r>
          <a:r>
            <a:rPr lang="en-US" dirty="0">
              <a:latin typeface="+mn-lt"/>
              <a:cs typeface="+mn-cs"/>
            </a:rPr>
            <a:t>by NBA for 3 years &amp; </a:t>
          </a:r>
          <a:r>
            <a:rPr lang="en-US" dirty="0"/>
            <a:t>A</a:t>
          </a:r>
          <a:r>
            <a:rPr lang="en-US" dirty="0">
              <a:latin typeface="+mn-lt"/>
              <a:cs typeface="+mn-cs"/>
            </a:rPr>
            <a:t>ccredited by NAAC with A grade</a:t>
          </a:r>
        </a:p>
      </dgm:t>
    </dgm:pt>
    <dgm:pt modelId="{DFA62E0B-CB7E-4152-833C-287CE2E07016}" type="parTrans" cxnId="{EC793B06-7B06-43FA-884F-D404EEC2B636}">
      <dgm:prSet/>
      <dgm:spPr/>
      <dgm:t>
        <a:bodyPr/>
        <a:lstStyle/>
        <a:p>
          <a:endParaRPr lang="en-IN"/>
        </a:p>
      </dgm:t>
    </dgm:pt>
    <dgm:pt modelId="{CFBE95F2-FB45-43CA-93BC-0BF87CD978CF}" type="sibTrans" cxnId="{EC793B06-7B06-43FA-884F-D404EEC2B636}">
      <dgm:prSet/>
      <dgm:spPr/>
      <dgm:t>
        <a:bodyPr/>
        <a:lstStyle/>
        <a:p>
          <a:endParaRPr lang="en-IN"/>
        </a:p>
      </dgm:t>
    </dgm:pt>
    <dgm:pt modelId="{9EDC11FC-ABC2-4492-945C-4C3E078D9F87}">
      <dgm:prSet/>
      <dgm:spPr/>
      <dgm:t>
        <a:bodyPr/>
        <a:lstStyle/>
        <a:p>
          <a:r>
            <a:rPr lang="en-US" b="1" dirty="0"/>
            <a:t>3 awards </a:t>
          </a:r>
          <a:r>
            <a:rPr lang="en-US" dirty="0"/>
            <a:t>received by faculty members</a:t>
          </a:r>
        </a:p>
      </dgm:t>
    </dgm:pt>
    <dgm:pt modelId="{32614EB9-1D85-4C43-A29B-C7763284BD80}" type="parTrans" cxnId="{BDB24EAD-C42A-4A95-864F-D641BBD4CC8E}">
      <dgm:prSet/>
      <dgm:spPr/>
      <dgm:t>
        <a:bodyPr/>
        <a:lstStyle/>
        <a:p>
          <a:endParaRPr lang="en-IN"/>
        </a:p>
      </dgm:t>
    </dgm:pt>
    <dgm:pt modelId="{7878BC0D-9FE1-4635-87C4-D090BF67BA9C}" type="sibTrans" cxnId="{BDB24EAD-C42A-4A95-864F-D641BBD4CC8E}">
      <dgm:prSet/>
      <dgm:spPr/>
      <dgm:t>
        <a:bodyPr/>
        <a:lstStyle/>
        <a:p>
          <a:endParaRPr lang="en-IN"/>
        </a:p>
      </dgm:t>
    </dgm:pt>
    <dgm:pt modelId="{1E84B5DE-F52A-4846-A29C-22451C0CF542}">
      <dgm:prSet/>
      <dgm:spPr/>
      <dgm:t>
        <a:bodyPr/>
        <a:lstStyle/>
        <a:p>
          <a:r>
            <a:rPr lang="en-US" b="1" dirty="0"/>
            <a:t>Smart India Hackathon 2017 winners </a:t>
          </a:r>
          <a:r>
            <a:rPr lang="en-US" dirty="0"/>
            <a:t>(ISRO,MHRD), 2 teams been at zonal level in 2018, 2019 winners of International Hackathon on “Blockchain &amp; IoT”</a:t>
          </a:r>
        </a:p>
      </dgm:t>
    </dgm:pt>
    <dgm:pt modelId="{7866A812-2A69-47E6-9381-4DEEE2864F19}" type="parTrans" cxnId="{CB8331A8-4E64-474F-AA25-FB66C99C891D}">
      <dgm:prSet/>
      <dgm:spPr/>
      <dgm:t>
        <a:bodyPr/>
        <a:lstStyle/>
        <a:p>
          <a:endParaRPr lang="en-IN"/>
        </a:p>
      </dgm:t>
    </dgm:pt>
    <dgm:pt modelId="{55EF5754-37AD-4303-9104-35336CDEE6E2}" type="sibTrans" cxnId="{CB8331A8-4E64-474F-AA25-FB66C99C891D}">
      <dgm:prSet/>
      <dgm:spPr/>
      <dgm:t>
        <a:bodyPr/>
        <a:lstStyle/>
        <a:p>
          <a:endParaRPr lang="en-IN"/>
        </a:p>
      </dgm:t>
    </dgm:pt>
    <dgm:pt modelId="{B2D127C7-8A38-40FF-97A3-FDF691E74E2E}" type="pres">
      <dgm:prSet presAssocID="{7F91A99F-E706-4950-ADEE-5FC807C19283}" presName="linear" presStyleCnt="0">
        <dgm:presLayoutVars>
          <dgm:dir/>
          <dgm:animLvl val="lvl"/>
          <dgm:resizeHandles val="exact"/>
        </dgm:presLayoutVars>
      </dgm:prSet>
      <dgm:spPr/>
    </dgm:pt>
    <dgm:pt modelId="{4684363C-9A92-424E-A580-21F4203FA841}" type="pres">
      <dgm:prSet presAssocID="{7AF44984-8865-4345-B442-1A3775941075}" presName="parentLin" presStyleCnt="0"/>
      <dgm:spPr/>
    </dgm:pt>
    <dgm:pt modelId="{65684D6B-50CC-49EA-9585-E9C836FA1A11}" type="pres">
      <dgm:prSet presAssocID="{7AF44984-8865-4345-B442-1A3775941075}" presName="parentLeftMargin" presStyleLbl="node1" presStyleIdx="0" presStyleCnt="1"/>
      <dgm:spPr/>
    </dgm:pt>
    <dgm:pt modelId="{6B1579D6-0EB2-4AA4-8F0B-75E61BC5BC5D}" type="pres">
      <dgm:prSet presAssocID="{7AF44984-8865-4345-B442-1A3775941075}" presName="parentText" presStyleLbl="node1" presStyleIdx="0" presStyleCnt="1">
        <dgm:presLayoutVars>
          <dgm:chMax val="0"/>
          <dgm:bulletEnabled val="1"/>
        </dgm:presLayoutVars>
      </dgm:prSet>
      <dgm:spPr/>
    </dgm:pt>
    <dgm:pt modelId="{E8EDF1D5-ACC4-4FB0-A709-915A5CC769E3}" type="pres">
      <dgm:prSet presAssocID="{7AF44984-8865-4345-B442-1A3775941075}" presName="negativeSpace" presStyleCnt="0"/>
      <dgm:spPr/>
    </dgm:pt>
    <dgm:pt modelId="{3DF7991B-4C61-4742-9A96-AB541E1D20B0}" type="pres">
      <dgm:prSet presAssocID="{7AF44984-8865-4345-B442-1A3775941075}" presName="childText" presStyleLbl="conFgAcc1" presStyleIdx="0" presStyleCnt="1">
        <dgm:presLayoutVars>
          <dgm:bulletEnabled val="1"/>
        </dgm:presLayoutVars>
      </dgm:prSet>
      <dgm:spPr/>
    </dgm:pt>
  </dgm:ptLst>
  <dgm:cxnLst>
    <dgm:cxn modelId="{EC793B06-7B06-43FA-884F-D404EEC2B636}" srcId="{7AF44984-8865-4345-B442-1A3775941075}" destId="{1640EA42-D64A-41B4-AEBE-13673F155452}" srcOrd="3" destOrd="0" parTransId="{DFA62E0B-CB7E-4152-833C-287CE2E07016}" sibTransId="{CFBE95F2-FB45-43CA-93BC-0BF87CD978CF}"/>
    <dgm:cxn modelId="{30AB7129-3448-40B8-997E-D5E347AB2E8D}" type="presOf" srcId="{7F91A99F-E706-4950-ADEE-5FC807C19283}" destId="{B2D127C7-8A38-40FF-97A3-FDF691E74E2E}" srcOrd="0" destOrd="0" presId="urn:microsoft.com/office/officeart/2005/8/layout/list1"/>
    <dgm:cxn modelId="{D93EEF30-CF67-45D1-99FA-B32243291C37}" type="presOf" srcId="{1E84B5DE-F52A-4846-A29C-22451C0CF542}" destId="{3DF7991B-4C61-4742-9A96-AB541E1D20B0}" srcOrd="0" destOrd="5" presId="urn:microsoft.com/office/officeart/2005/8/layout/list1"/>
    <dgm:cxn modelId="{88F0B53F-C2A7-4F8F-9B69-FE186AB243AC}" type="presOf" srcId="{F04A4F34-8387-428C-A975-9C5C6C19E7E6}" destId="{3DF7991B-4C61-4742-9A96-AB541E1D20B0}" srcOrd="0" destOrd="0" presId="urn:microsoft.com/office/officeart/2005/8/layout/list1"/>
    <dgm:cxn modelId="{E36FC55E-7B51-42D7-AE40-BECC4792BB63}" type="presOf" srcId="{7AF44984-8865-4345-B442-1A3775941075}" destId="{6B1579D6-0EB2-4AA4-8F0B-75E61BC5BC5D}" srcOrd="1" destOrd="0" presId="urn:microsoft.com/office/officeart/2005/8/layout/list1"/>
    <dgm:cxn modelId="{ED486169-4FEB-4A21-93A7-C73A8CA20CA7}" srcId="{7AF44984-8865-4345-B442-1A3775941075}" destId="{DD0CE3B6-5214-4A44-B326-4D0E5B12F114}" srcOrd="1" destOrd="0" parTransId="{FC9DF5F6-703A-4012-A569-2CE174E0BB21}" sibTransId="{C7985EF8-4F19-46CF-A358-AA077571923D}"/>
    <dgm:cxn modelId="{371D2B51-EB53-4807-B9F2-BA33BA63B985}" type="presOf" srcId="{1640EA42-D64A-41B4-AEBE-13673F155452}" destId="{3DF7991B-4C61-4742-9A96-AB541E1D20B0}" srcOrd="0" destOrd="3" presId="urn:microsoft.com/office/officeart/2005/8/layout/list1"/>
    <dgm:cxn modelId="{46BA3973-6928-47DF-ACED-2CDA6F9CA52C}" srcId="{7AF44984-8865-4345-B442-1A3775941075}" destId="{F04A4F34-8387-428C-A975-9C5C6C19E7E6}" srcOrd="0" destOrd="0" parTransId="{614E4CDC-D1CF-4B18-A7B5-3FE896BA1BF0}" sibTransId="{2CC396D5-A39F-44A7-A720-C5751C632F4C}"/>
    <dgm:cxn modelId="{664C798A-CB49-4EC4-814E-5C2076148746}" type="presOf" srcId="{7AF44984-8865-4345-B442-1A3775941075}" destId="{65684D6B-50CC-49EA-9585-E9C836FA1A11}" srcOrd="0" destOrd="0" presId="urn:microsoft.com/office/officeart/2005/8/layout/list1"/>
    <dgm:cxn modelId="{7A3CBF95-A2E8-43BF-AAAF-19BFBCB93829}" type="presOf" srcId="{DD0CE3B6-5214-4A44-B326-4D0E5B12F114}" destId="{3DF7991B-4C61-4742-9A96-AB541E1D20B0}" srcOrd="0" destOrd="1" presId="urn:microsoft.com/office/officeart/2005/8/layout/list1"/>
    <dgm:cxn modelId="{64F0369C-2377-4830-8E1C-8AF59FED8919}" srcId="{7AF44984-8865-4345-B442-1A3775941075}" destId="{1BEE3E76-9674-4785-AEA2-57C38B39BEF1}" srcOrd="2" destOrd="0" parTransId="{62837177-D671-4994-B419-559F651045FF}" sibTransId="{03DB0B21-E26E-4CF3-BF1F-D3974200779A}"/>
    <dgm:cxn modelId="{CB8331A8-4E64-474F-AA25-FB66C99C891D}" srcId="{7AF44984-8865-4345-B442-1A3775941075}" destId="{1E84B5DE-F52A-4846-A29C-22451C0CF542}" srcOrd="5" destOrd="0" parTransId="{7866A812-2A69-47E6-9381-4DEEE2864F19}" sibTransId="{55EF5754-37AD-4303-9104-35336CDEE6E2}"/>
    <dgm:cxn modelId="{BDB24EAD-C42A-4A95-864F-D641BBD4CC8E}" srcId="{7AF44984-8865-4345-B442-1A3775941075}" destId="{9EDC11FC-ABC2-4492-945C-4C3E078D9F87}" srcOrd="4" destOrd="0" parTransId="{32614EB9-1D85-4C43-A29B-C7763284BD80}" sibTransId="{7878BC0D-9FE1-4635-87C4-D090BF67BA9C}"/>
    <dgm:cxn modelId="{89A974CB-FC5F-4F71-BB2D-B4C92351939C}" type="presOf" srcId="{9EDC11FC-ABC2-4492-945C-4C3E078D9F87}" destId="{3DF7991B-4C61-4742-9A96-AB541E1D20B0}" srcOrd="0" destOrd="4" presId="urn:microsoft.com/office/officeart/2005/8/layout/list1"/>
    <dgm:cxn modelId="{E6B37ED7-9898-4C62-9E4B-CBCA9E3D44F2}" type="presOf" srcId="{1BEE3E76-9674-4785-AEA2-57C38B39BEF1}" destId="{3DF7991B-4C61-4742-9A96-AB541E1D20B0}" srcOrd="0" destOrd="2" presId="urn:microsoft.com/office/officeart/2005/8/layout/list1"/>
    <dgm:cxn modelId="{D10C04F4-6003-4ED1-B2E7-765AF31B7BFD}" srcId="{7F91A99F-E706-4950-ADEE-5FC807C19283}" destId="{7AF44984-8865-4345-B442-1A3775941075}" srcOrd="0" destOrd="0" parTransId="{BA99F00F-1578-48DC-A611-20BD12A43E50}" sibTransId="{C30D5D38-E21E-4000-8EC4-C15E4605D765}"/>
    <dgm:cxn modelId="{AB8E70E4-4E6B-47C0-AD54-22561A5C111F}" type="presParOf" srcId="{B2D127C7-8A38-40FF-97A3-FDF691E74E2E}" destId="{4684363C-9A92-424E-A580-21F4203FA841}" srcOrd="0" destOrd="0" presId="urn:microsoft.com/office/officeart/2005/8/layout/list1"/>
    <dgm:cxn modelId="{0918B6AE-1D38-442F-B1ED-01E95C461CBF}" type="presParOf" srcId="{4684363C-9A92-424E-A580-21F4203FA841}" destId="{65684D6B-50CC-49EA-9585-E9C836FA1A11}" srcOrd="0" destOrd="0" presId="urn:microsoft.com/office/officeart/2005/8/layout/list1"/>
    <dgm:cxn modelId="{EDE1C7FD-7041-434F-A84F-CD626A626318}" type="presParOf" srcId="{4684363C-9A92-424E-A580-21F4203FA841}" destId="{6B1579D6-0EB2-4AA4-8F0B-75E61BC5BC5D}" srcOrd="1" destOrd="0" presId="urn:microsoft.com/office/officeart/2005/8/layout/list1"/>
    <dgm:cxn modelId="{EC127542-16A8-4443-AB0C-E0551600BA03}" type="presParOf" srcId="{B2D127C7-8A38-40FF-97A3-FDF691E74E2E}" destId="{E8EDF1D5-ACC4-4FB0-A709-915A5CC769E3}" srcOrd="1" destOrd="0" presId="urn:microsoft.com/office/officeart/2005/8/layout/list1"/>
    <dgm:cxn modelId="{7FAF0FE0-9920-4D3D-A899-4C60BC82781A}" type="presParOf" srcId="{B2D127C7-8A38-40FF-97A3-FDF691E74E2E}" destId="{3DF7991B-4C61-4742-9A96-AB541E1D20B0}" srcOrd="2" destOrd="0" presId="urn:microsoft.com/office/officeart/2005/8/layout/list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F91A99F-E706-4950-ADEE-5FC807C19283}"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n-IN"/>
        </a:p>
      </dgm:t>
    </dgm:pt>
    <dgm:pt modelId="{7AF44984-8865-4345-B442-1A3775941075}">
      <dgm:prSet custT="1"/>
      <dgm:spPr/>
      <dgm:t>
        <a:bodyPr/>
        <a:lstStyle/>
        <a:p>
          <a:r>
            <a:rPr lang="en-US" sz="1600" b="1" u="none" dirty="0"/>
            <a:t>Student  participation / achievements</a:t>
          </a:r>
          <a:endParaRPr lang="en-IN" sz="1600" u="none" dirty="0"/>
        </a:p>
      </dgm:t>
    </dgm:pt>
    <dgm:pt modelId="{BA99F00F-1578-48DC-A611-20BD12A43E50}" type="parTrans" cxnId="{D10C04F4-6003-4ED1-B2E7-765AF31B7BFD}">
      <dgm:prSet/>
      <dgm:spPr/>
      <dgm:t>
        <a:bodyPr/>
        <a:lstStyle/>
        <a:p>
          <a:endParaRPr lang="en-IN"/>
        </a:p>
      </dgm:t>
    </dgm:pt>
    <dgm:pt modelId="{C30D5D38-E21E-4000-8EC4-C15E4605D765}" type="sibTrans" cxnId="{D10C04F4-6003-4ED1-B2E7-765AF31B7BFD}">
      <dgm:prSet/>
      <dgm:spPr/>
      <dgm:t>
        <a:bodyPr/>
        <a:lstStyle/>
        <a:p>
          <a:endParaRPr lang="en-IN"/>
        </a:p>
      </dgm:t>
    </dgm:pt>
    <dgm:pt modelId="{862D7B5D-3CD8-4A0D-8C3A-02D5C585C927}">
      <dgm:prSet/>
      <dgm:spPr/>
      <dgm:t>
        <a:bodyPr/>
        <a:lstStyle/>
        <a:p>
          <a:r>
            <a:rPr lang="en-US" b="1" dirty="0"/>
            <a:t>Placement of 1000+ (266+ last 3 </a:t>
          </a:r>
          <a:r>
            <a:rPr lang="en-US" b="1" dirty="0" err="1"/>
            <a:t>yrs</a:t>
          </a:r>
          <a:r>
            <a:rPr lang="en-US" b="1" dirty="0"/>
            <a:t>) students</a:t>
          </a:r>
          <a:r>
            <a:rPr lang="en-US" dirty="0"/>
            <a:t> since first batch, </a:t>
          </a:r>
          <a:r>
            <a:rPr lang="en-US" b="1" dirty="0"/>
            <a:t>105</a:t>
          </a:r>
          <a:r>
            <a:rPr lang="en-US" dirty="0"/>
            <a:t> students opted for higher studies, 2 students started their startup (</a:t>
          </a:r>
          <a:r>
            <a:rPr lang="en-US" b="1" dirty="0"/>
            <a:t>EDC) includes 21 Entrepreneurs.</a:t>
          </a:r>
          <a:endParaRPr lang="en-US" dirty="0"/>
        </a:p>
      </dgm:t>
    </dgm:pt>
    <dgm:pt modelId="{25FE34F6-55B4-4B80-8BFE-B64775F45B4D}" type="parTrans" cxnId="{C06DC12C-D7CC-4687-BA41-A6A6AFD8CF96}">
      <dgm:prSet/>
      <dgm:spPr/>
      <dgm:t>
        <a:bodyPr/>
        <a:lstStyle/>
        <a:p>
          <a:endParaRPr lang="en-IN"/>
        </a:p>
      </dgm:t>
    </dgm:pt>
    <dgm:pt modelId="{86A1EDF5-CEDF-4A38-8CE3-E6481C9B88B8}" type="sibTrans" cxnId="{C06DC12C-D7CC-4687-BA41-A6A6AFD8CF96}">
      <dgm:prSet/>
      <dgm:spPr/>
      <dgm:t>
        <a:bodyPr/>
        <a:lstStyle/>
        <a:p>
          <a:endParaRPr lang="en-IN"/>
        </a:p>
      </dgm:t>
    </dgm:pt>
    <dgm:pt modelId="{7F0A6514-2EED-4292-8A7F-2D44741D139D}">
      <dgm:prSet/>
      <dgm:spPr/>
      <dgm:t>
        <a:bodyPr/>
        <a:lstStyle/>
        <a:p>
          <a:r>
            <a:rPr lang="en-US" b="1">
              <a:latin typeface="+mn-lt"/>
              <a:cs typeface="+mn-cs"/>
            </a:rPr>
            <a:t>Automation of Teacher Guardian </a:t>
          </a:r>
          <a:r>
            <a:rPr lang="en-US">
              <a:latin typeface="+mn-lt"/>
              <a:cs typeface="+mn-cs"/>
            </a:rPr>
            <a:t>–Student Mentoring   Scheme, Project out-reach to society (TVM)</a:t>
          </a:r>
          <a:endParaRPr lang="en-US" dirty="0">
            <a:latin typeface="+mn-lt"/>
            <a:cs typeface="+mn-cs"/>
          </a:endParaRPr>
        </a:p>
      </dgm:t>
    </dgm:pt>
    <dgm:pt modelId="{0EC21D87-D9D8-42E2-BB97-097C5B031D5E}" type="parTrans" cxnId="{648487B3-084D-45EB-B962-FEC5CBD8D43B}">
      <dgm:prSet/>
      <dgm:spPr/>
      <dgm:t>
        <a:bodyPr/>
        <a:lstStyle/>
        <a:p>
          <a:endParaRPr lang="en-IN"/>
        </a:p>
      </dgm:t>
    </dgm:pt>
    <dgm:pt modelId="{0FAE720A-ABE7-44D2-BC4A-D8C09C6EB99B}" type="sibTrans" cxnId="{648487B3-084D-45EB-B962-FEC5CBD8D43B}">
      <dgm:prSet/>
      <dgm:spPr/>
      <dgm:t>
        <a:bodyPr/>
        <a:lstStyle/>
        <a:p>
          <a:endParaRPr lang="en-IN"/>
        </a:p>
      </dgm:t>
    </dgm:pt>
    <dgm:pt modelId="{8A56C208-A5A3-40BF-AD4B-C154158DD078}">
      <dgm:prSet/>
      <dgm:spPr/>
      <dgm:t>
        <a:bodyPr/>
        <a:lstStyle/>
        <a:p>
          <a:r>
            <a:rPr lang="en-US" b="1">
              <a:latin typeface="+mn-lt"/>
              <a:cs typeface="+mn-cs"/>
            </a:rPr>
            <a:t>HOC cell </a:t>
          </a:r>
          <a:r>
            <a:rPr lang="en-US">
              <a:latin typeface="+mn-lt"/>
              <a:cs typeface="+mn-cs"/>
            </a:rPr>
            <a:t>– </a:t>
          </a:r>
          <a:r>
            <a:rPr lang="en-US" b="1">
              <a:latin typeface="+mn-lt"/>
              <a:cs typeface="+mn-cs"/>
            </a:rPr>
            <a:t>CDAC</a:t>
          </a:r>
          <a:r>
            <a:rPr lang="en-US">
              <a:latin typeface="+mn-lt"/>
              <a:cs typeface="+mn-cs"/>
            </a:rPr>
            <a:t>, </a:t>
          </a:r>
          <a:r>
            <a:rPr lang="en-US" b="1">
              <a:latin typeface="+mn-lt"/>
              <a:cs typeface="+mn-cs"/>
            </a:rPr>
            <a:t>NPTEL Courses</a:t>
          </a:r>
          <a:r>
            <a:rPr lang="en-US">
              <a:latin typeface="+mn-lt"/>
              <a:cs typeface="+mn-cs"/>
            </a:rPr>
            <a:t>, </a:t>
          </a:r>
          <a:r>
            <a:rPr lang="en-US" b="1">
              <a:latin typeface="+mn-lt"/>
              <a:cs typeface="+mn-cs"/>
            </a:rPr>
            <a:t>Oracle , FOSS Certification </a:t>
          </a:r>
          <a:r>
            <a:rPr lang="en-US">
              <a:latin typeface="+mn-lt"/>
              <a:cs typeface="+mn-cs"/>
            </a:rPr>
            <a:t>delivered by faculties, 20% students opting for higher education</a:t>
          </a:r>
          <a:endParaRPr lang="en-US" dirty="0">
            <a:latin typeface="+mn-lt"/>
            <a:cs typeface="+mn-cs"/>
          </a:endParaRPr>
        </a:p>
      </dgm:t>
    </dgm:pt>
    <dgm:pt modelId="{579A2B3A-24E4-4BA3-92DB-1BC4197E77B0}" type="parTrans" cxnId="{C5355C5E-8658-48A9-B0E6-7C5ED8DBA646}">
      <dgm:prSet/>
      <dgm:spPr/>
      <dgm:t>
        <a:bodyPr/>
        <a:lstStyle/>
        <a:p>
          <a:endParaRPr lang="en-IN"/>
        </a:p>
      </dgm:t>
    </dgm:pt>
    <dgm:pt modelId="{15EA9D3F-2D0F-418A-95A2-1A610C7A4D52}" type="sibTrans" cxnId="{C5355C5E-8658-48A9-B0E6-7C5ED8DBA646}">
      <dgm:prSet/>
      <dgm:spPr/>
      <dgm:t>
        <a:bodyPr/>
        <a:lstStyle/>
        <a:p>
          <a:endParaRPr lang="en-IN"/>
        </a:p>
      </dgm:t>
    </dgm:pt>
    <dgm:pt modelId="{41D1958A-CE0B-4F1B-9380-ADA444071613}">
      <dgm:prSet/>
      <dgm:spPr/>
      <dgm:t>
        <a:bodyPr/>
        <a:lstStyle/>
        <a:p>
          <a:r>
            <a:rPr lang="en-US" dirty="0"/>
            <a:t>Conducted International Hackathon on “Blockchain &amp; IoT” won by students &amp; faculty members</a:t>
          </a:r>
          <a:endParaRPr lang="en-US" b="1" dirty="0">
            <a:latin typeface="+mn-lt"/>
            <a:cs typeface="+mn-cs"/>
          </a:endParaRPr>
        </a:p>
      </dgm:t>
    </dgm:pt>
    <dgm:pt modelId="{0E5A491C-234A-4881-A2AE-C6BFC5E90695}" type="parTrans" cxnId="{9DFC259E-412F-4A53-844E-003AB101B927}">
      <dgm:prSet/>
      <dgm:spPr/>
      <dgm:t>
        <a:bodyPr/>
        <a:lstStyle/>
        <a:p>
          <a:endParaRPr lang="en-IN"/>
        </a:p>
      </dgm:t>
    </dgm:pt>
    <dgm:pt modelId="{7767F48F-3382-4892-AC7F-483BEE19341A}" type="sibTrans" cxnId="{9DFC259E-412F-4A53-844E-003AB101B927}">
      <dgm:prSet/>
      <dgm:spPr/>
      <dgm:t>
        <a:bodyPr/>
        <a:lstStyle/>
        <a:p>
          <a:endParaRPr lang="en-IN"/>
        </a:p>
      </dgm:t>
    </dgm:pt>
    <dgm:pt modelId="{B2D127C7-8A38-40FF-97A3-FDF691E74E2E}" type="pres">
      <dgm:prSet presAssocID="{7F91A99F-E706-4950-ADEE-5FC807C19283}" presName="linear" presStyleCnt="0">
        <dgm:presLayoutVars>
          <dgm:dir/>
          <dgm:animLvl val="lvl"/>
          <dgm:resizeHandles val="exact"/>
        </dgm:presLayoutVars>
      </dgm:prSet>
      <dgm:spPr/>
    </dgm:pt>
    <dgm:pt modelId="{4684363C-9A92-424E-A580-21F4203FA841}" type="pres">
      <dgm:prSet presAssocID="{7AF44984-8865-4345-B442-1A3775941075}" presName="parentLin" presStyleCnt="0"/>
      <dgm:spPr/>
    </dgm:pt>
    <dgm:pt modelId="{65684D6B-50CC-49EA-9585-E9C836FA1A11}" type="pres">
      <dgm:prSet presAssocID="{7AF44984-8865-4345-B442-1A3775941075}" presName="parentLeftMargin" presStyleLbl="node1" presStyleIdx="0" presStyleCnt="1"/>
      <dgm:spPr/>
    </dgm:pt>
    <dgm:pt modelId="{6B1579D6-0EB2-4AA4-8F0B-75E61BC5BC5D}" type="pres">
      <dgm:prSet presAssocID="{7AF44984-8865-4345-B442-1A3775941075}" presName="parentText" presStyleLbl="node1" presStyleIdx="0" presStyleCnt="1">
        <dgm:presLayoutVars>
          <dgm:chMax val="0"/>
          <dgm:bulletEnabled val="1"/>
        </dgm:presLayoutVars>
      </dgm:prSet>
      <dgm:spPr/>
    </dgm:pt>
    <dgm:pt modelId="{E8EDF1D5-ACC4-4FB0-A709-915A5CC769E3}" type="pres">
      <dgm:prSet presAssocID="{7AF44984-8865-4345-B442-1A3775941075}" presName="negativeSpace" presStyleCnt="0"/>
      <dgm:spPr/>
    </dgm:pt>
    <dgm:pt modelId="{3DF7991B-4C61-4742-9A96-AB541E1D20B0}" type="pres">
      <dgm:prSet presAssocID="{7AF44984-8865-4345-B442-1A3775941075}" presName="childText" presStyleLbl="conFgAcc1" presStyleIdx="0" presStyleCnt="1">
        <dgm:presLayoutVars>
          <dgm:bulletEnabled val="1"/>
        </dgm:presLayoutVars>
      </dgm:prSet>
      <dgm:spPr/>
    </dgm:pt>
  </dgm:ptLst>
  <dgm:cxnLst>
    <dgm:cxn modelId="{73EC6022-7336-47E3-B1DC-C8387A746FE6}" type="presOf" srcId="{862D7B5D-3CD8-4A0D-8C3A-02D5C585C927}" destId="{3DF7991B-4C61-4742-9A96-AB541E1D20B0}" srcOrd="0" destOrd="0" presId="urn:microsoft.com/office/officeart/2005/8/layout/list1"/>
    <dgm:cxn modelId="{30AB7129-3448-40B8-997E-D5E347AB2E8D}" type="presOf" srcId="{7F91A99F-E706-4950-ADEE-5FC807C19283}" destId="{B2D127C7-8A38-40FF-97A3-FDF691E74E2E}" srcOrd="0" destOrd="0" presId="urn:microsoft.com/office/officeart/2005/8/layout/list1"/>
    <dgm:cxn modelId="{C06DC12C-D7CC-4687-BA41-A6A6AFD8CF96}" srcId="{7AF44984-8865-4345-B442-1A3775941075}" destId="{862D7B5D-3CD8-4A0D-8C3A-02D5C585C927}" srcOrd="0" destOrd="0" parTransId="{25FE34F6-55B4-4B80-8BFE-B64775F45B4D}" sibTransId="{86A1EDF5-CEDF-4A38-8CE3-E6481C9B88B8}"/>
    <dgm:cxn modelId="{C5355C5E-8658-48A9-B0E6-7C5ED8DBA646}" srcId="{7AF44984-8865-4345-B442-1A3775941075}" destId="{8A56C208-A5A3-40BF-AD4B-C154158DD078}" srcOrd="2" destOrd="0" parTransId="{579A2B3A-24E4-4BA3-92DB-1BC4197E77B0}" sibTransId="{15EA9D3F-2D0F-418A-95A2-1A610C7A4D52}"/>
    <dgm:cxn modelId="{E36FC55E-7B51-42D7-AE40-BECC4792BB63}" type="presOf" srcId="{7AF44984-8865-4345-B442-1A3775941075}" destId="{6B1579D6-0EB2-4AA4-8F0B-75E61BC5BC5D}" srcOrd="1" destOrd="0" presId="urn:microsoft.com/office/officeart/2005/8/layout/list1"/>
    <dgm:cxn modelId="{D3E4DB71-25A3-4773-8005-FD63644F8AB0}" type="presOf" srcId="{41D1958A-CE0B-4F1B-9380-ADA444071613}" destId="{3DF7991B-4C61-4742-9A96-AB541E1D20B0}" srcOrd="0" destOrd="3" presId="urn:microsoft.com/office/officeart/2005/8/layout/list1"/>
    <dgm:cxn modelId="{664C798A-CB49-4EC4-814E-5C2076148746}" type="presOf" srcId="{7AF44984-8865-4345-B442-1A3775941075}" destId="{65684D6B-50CC-49EA-9585-E9C836FA1A11}" srcOrd="0" destOrd="0" presId="urn:microsoft.com/office/officeart/2005/8/layout/list1"/>
    <dgm:cxn modelId="{9DFC259E-412F-4A53-844E-003AB101B927}" srcId="{7AF44984-8865-4345-B442-1A3775941075}" destId="{41D1958A-CE0B-4F1B-9380-ADA444071613}" srcOrd="3" destOrd="0" parTransId="{0E5A491C-234A-4881-A2AE-C6BFC5E90695}" sibTransId="{7767F48F-3382-4892-AC7F-483BEE19341A}"/>
    <dgm:cxn modelId="{E70851B1-DFB1-4B99-9A9B-01FA6445F00D}" type="presOf" srcId="{7F0A6514-2EED-4292-8A7F-2D44741D139D}" destId="{3DF7991B-4C61-4742-9A96-AB541E1D20B0}" srcOrd="0" destOrd="1" presId="urn:microsoft.com/office/officeart/2005/8/layout/list1"/>
    <dgm:cxn modelId="{648487B3-084D-45EB-B962-FEC5CBD8D43B}" srcId="{7AF44984-8865-4345-B442-1A3775941075}" destId="{7F0A6514-2EED-4292-8A7F-2D44741D139D}" srcOrd="1" destOrd="0" parTransId="{0EC21D87-D9D8-42E2-BB97-097C5B031D5E}" sibTransId="{0FAE720A-ABE7-44D2-BC4A-D8C09C6EB99B}"/>
    <dgm:cxn modelId="{732B98DE-9B94-4017-BFE3-ED9540952129}" type="presOf" srcId="{8A56C208-A5A3-40BF-AD4B-C154158DD078}" destId="{3DF7991B-4C61-4742-9A96-AB541E1D20B0}" srcOrd="0" destOrd="2" presId="urn:microsoft.com/office/officeart/2005/8/layout/list1"/>
    <dgm:cxn modelId="{D10C04F4-6003-4ED1-B2E7-765AF31B7BFD}" srcId="{7F91A99F-E706-4950-ADEE-5FC807C19283}" destId="{7AF44984-8865-4345-B442-1A3775941075}" srcOrd="0" destOrd="0" parTransId="{BA99F00F-1578-48DC-A611-20BD12A43E50}" sibTransId="{C30D5D38-E21E-4000-8EC4-C15E4605D765}"/>
    <dgm:cxn modelId="{AB8E70E4-4E6B-47C0-AD54-22561A5C111F}" type="presParOf" srcId="{B2D127C7-8A38-40FF-97A3-FDF691E74E2E}" destId="{4684363C-9A92-424E-A580-21F4203FA841}" srcOrd="0" destOrd="0" presId="urn:microsoft.com/office/officeart/2005/8/layout/list1"/>
    <dgm:cxn modelId="{0918B6AE-1D38-442F-B1ED-01E95C461CBF}" type="presParOf" srcId="{4684363C-9A92-424E-A580-21F4203FA841}" destId="{65684D6B-50CC-49EA-9585-E9C836FA1A11}" srcOrd="0" destOrd="0" presId="urn:microsoft.com/office/officeart/2005/8/layout/list1"/>
    <dgm:cxn modelId="{EDE1C7FD-7041-434F-A84F-CD626A626318}" type="presParOf" srcId="{4684363C-9A92-424E-A580-21F4203FA841}" destId="{6B1579D6-0EB2-4AA4-8F0B-75E61BC5BC5D}" srcOrd="1" destOrd="0" presId="urn:microsoft.com/office/officeart/2005/8/layout/list1"/>
    <dgm:cxn modelId="{EC127542-16A8-4443-AB0C-E0551600BA03}" type="presParOf" srcId="{B2D127C7-8A38-40FF-97A3-FDF691E74E2E}" destId="{E8EDF1D5-ACC4-4FB0-A709-915A5CC769E3}" srcOrd="1" destOrd="0" presId="urn:microsoft.com/office/officeart/2005/8/layout/list1"/>
    <dgm:cxn modelId="{7FAF0FE0-9920-4D3D-A899-4C60BC82781A}" type="presParOf" srcId="{B2D127C7-8A38-40FF-97A3-FDF691E74E2E}" destId="{3DF7991B-4C61-4742-9A96-AB541E1D20B0}" srcOrd="2" destOrd="0" presId="urn:microsoft.com/office/officeart/2005/8/layout/list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68B3B84-2618-40D7-8E86-E710BBEC28C7}"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9B9F71D0-22B5-494B-8718-AF9EC5C2B17E}">
      <dgm:prSet phldrT="[Text]" custT="1"/>
      <dgm:spPr/>
      <dgm:t>
        <a:bodyPr/>
        <a:lstStyle/>
        <a:p>
          <a:r>
            <a:rPr lang="en-US" sz="2000" b="1" dirty="0"/>
            <a:t>Year:2016-17</a:t>
          </a:r>
        </a:p>
        <a:p>
          <a:r>
            <a:rPr lang="en-US" sz="2000" dirty="0"/>
            <a:t>Brochure</a:t>
          </a:r>
        </a:p>
        <a:p>
          <a:r>
            <a:rPr lang="en-US" sz="2000" dirty="0"/>
            <a:t>Semester orientation program</a:t>
          </a:r>
        </a:p>
        <a:p>
          <a:r>
            <a:rPr lang="en-US" sz="2000" dirty="0"/>
            <a:t>Advisory, PAC, Parent meeting</a:t>
          </a:r>
        </a:p>
        <a:p>
          <a:r>
            <a:rPr lang="en-US" sz="2000" dirty="0"/>
            <a:t>Website</a:t>
          </a:r>
        </a:p>
      </dgm:t>
    </dgm:pt>
    <dgm:pt modelId="{6D3A45E3-BA91-47BE-B98F-451E141ECDE8}" type="parTrans" cxnId="{A86C1CAC-150A-4E8F-83FE-FA097A0F5021}">
      <dgm:prSet/>
      <dgm:spPr/>
      <dgm:t>
        <a:bodyPr/>
        <a:lstStyle/>
        <a:p>
          <a:endParaRPr lang="en-US"/>
        </a:p>
      </dgm:t>
    </dgm:pt>
    <dgm:pt modelId="{40B91F43-5F44-4E52-A6FB-F51F9F4BD2C7}" type="sibTrans" cxnId="{A86C1CAC-150A-4E8F-83FE-FA097A0F5021}">
      <dgm:prSet/>
      <dgm:spPr/>
      <dgm:t>
        <a:bodyPr/>
        <a:lstStyle/>
        <a:p>
          <a:endParaRPr lang="en-US"/>
        </a:p>
      </dgm:t>
    </dgm:pt>
    <dgm:pt modelId="{C232AB71-0D7C-46E0-8C43-FCB8264E1667}">
      <dgm:prSet phldrT="[Text]" custT="1"/>
      <dgm:spPr/>
      <dgm:t>
        <a:bodyPr/>
        <a:lstStyle/>
        <a:p>
          <a:r>
            <a:rPr lang="en-US" sz="2000" b="1" kern="1200" dirty="0">
              <a:solidFill>
                <a:prstClr val="black">
                  <a:hueOff val="0"/>
                  <a:satOff val="0"/>
                  <a:lumOff val="0"/>
                  <a:alphaOff val="0"/>
                </a:prstClr>
              </a:solidFill>
              <a:latin typeface="Calibri"/>
              <a:ea typeface="+mn-ea"/>
              <a:cs typeface="+mn-cs"/>
            </a:rPr>
            <a:t>Year:2017-18</a:t>
          </a:r>
        </a:p>
        <a:p>
          <a:r>
            <a:rPr lang="en-US" sz="2000" kern="1200" dirty="0">
              <a:solidFill>
                <a:prstClr val="black">
                  <a:hueOff val="0"/>
                  <a:satOff val="0"/>
                  <a:lumOff val="0"/>
                  <a:alphaOff val="0"/>
                </a:prstClr>
              </a:solidFill>
              <a:latin typeface="Calibri"/>
              <a:ea typeface="+mn-ea"/>
              <a:cs typeface="+mn-cs"/>
            </a:rPr>
            <a:t>Classrooms display</a:t>
          </a:r>
        </a:p>
        <a:p>
          <a:r>
            <a:rPr lang="en-US" sz="2000" kern="1200" dirty="0">
              <a:solidFill>
                <a:prstClr val="black">
                  <a:hueOff val="0"/>
                  <a:satOff val="0"/>
                  <a:lumOff val="0"/>
                  <a:alphaOff val="0"/>
                </a:prstClr>
              </a:solidFill>
              <a:latin typeface="Calibri"/>
              <a:ea typeface="+mn-ea"/>
              <a:cs typeface="+mn-cs"/>
            </a:rPr>
            <a:t>Student lab. Journals</a:t>
          </a:r>
        </a:p>
        <a:p>
          <a:r>
            <a:rPr lang="en-US" sz="2000" kern="1200" dirty="0">
              <a:solidFill>
                <a:prstClr val="black">
                  <a:hueOff val="0"/>
                  <a:satOff val="0"/>
                  <a:lumOff val="0"/>
                  <a:alphaOff val="0"/>
                </a:prstClr>
              </a:solidFill>
              <a:latin typeface="Calibri"/>
              <a:ea typeface="+mn-ea"/>
              <a:cs typeface="+mn-cs"/>
            </a:rPr>
            <a:t>Faculty Diary</a:t>
          </a:r>
        </a:p>
        <a:p>
          <a:endParaRPr lang="en-US" sz="2400" kern="1200" dirty="0">
            <a:solidFill>
              <a:prstClr val="black">
                <a:hueOff val="0"/>
                <a:satOff val="0"/>
                <a:lumOff val="0"/>
                <a:alphaOff val="0"/>
              </a:prstClr>
            </a:solidFill>
            <a:latin typeface="Calibri"/>
            <a:ea typeface="+mn-ea"/>
            <a:cs typeface="+mn-cs"/>
          </a:endParaRPr>
        </a:p>
      </dgm:t>
    </dgm:pt>
    <dgm:pt modelId="{BAE27801-8EC3-491B-A878-BE805D49A281}" type="parTrans" cxnId="{AC64B933-3824-42FE-B086-C649A2414CDE}">
      <dgm:prSet/>
      <dgm:spPr/>
      <dgm:t>
        <a:bodyPr/>
        <a:lstStyle/>
        <a:p>
          <a:endParaRPr lang="en-US"/>
        </a:p>
      </dgm:t>
    </dgm:pt>
    <dgm:pt modelId="{43B0E817-FFF8-4A62-8A30-8F40A1F8F3E8}" type="sibTrans" cxnId="{AC64B933-3824-42FE-B086-C649A2414CDE}">
      <dgm:prSet/>
      <dgm:spPr/>
      <dgm:t>
        <a:bodyPr/>
        <a:lstStyle/>
        <a:p>
          <a:endParaRPr lang="en-US"/>
        </a:p>
      </dgm:t>
    </dgm:pt>
    <dgm:pt modelId="{4B6511D4-FAFA-4D9E-B7FC-95C800406DEF}">
      <dgm:prSet phldrT="[Text]" custT="1"/>
      <dgm:spPr/>
      <dgm:t>
        <a:bodyPr/>
        <a:lstStyle/>
        <a:p>
          <a:r>
            <a:rPr lang="en-US" sz="2000" b="1" dirty="0">
              <a:solidFill>
                <a:prstClr val="black">
                  <a:hueOff val="0"/>
                  <a:satOff val="0"/>
                  <a:lumOff val="0"/>
                  <a:alphaOff val="0"/>
                </a:prstClr>
              </a:solidFill>
              <a:latin typeface="Calibri"/>
              <a:ea typeface="+mn-ea"/>
              <a:cs typeface="+mn-cs"/>
            </a:rPr>
            <a:t>Year:2018-19</a:t>
          </a:r>
        </a:p>
        <a:p>
          <a:r>
            <a:rPr lang="en-US" sz="2000" dirty="0">
              <a:solidFill>
                <a:prstClr val="black">
                  <a:hueOff val="0"/>
                  <a:satOff val="0"/>
                  <a:lumOff val="0"/>
                  <a:alphaOff val="0"/>
                </a:prstClr>
              </a:solidFill>
              <a:latin typeface="Calibri"/>
              <a:ea typeface="+mn-ea"/>
              <a:cs typeface="+mn-cs"/>
            </a:rPr>
            <a:t>Faculty Diary</a:t>
          </a:r>
        </a:p>
        <a:p>
          <a:r>
            <a:rPr lang="en-US" sz="2000" dirty="0">
              <a:solidFill>
                <a:prstClr val="black">
                  <a:hueOff val="0"/>
                  <a:satOff val="0"/>
                  <a:lumOff val="0"/>
                  <a:alphaOff val="0"/>
                </a:prstClr>
              </a:solidFill>
              <a:latin typeface="Calibri"/>
              <a:ea typeface="+mn-ea"/>
              <a:cs typeface="+mn-cs"/>
            </a:rPr>
            <a:t>Website</a:t>
          </a:r>
        </a:p>
        <a:p>
          <a:r>
            <a:rPr lang="en-US" sz="2000" dirty="0">
              <a:solidFill>
                <a:prstClr val="black">
                  <a:hueOff val="0"/>
                  <a:satOff val="0"/>
                  <a:lumOff val="0"/>
                  <a:alphaOff val="0"/>
                </a:prstClr>
              </a:solidFill>
              <a:latin typeface="Calibri"/>
              <a:ea typeface="+mn-ea"/>
              <a:cs typeface="+mn-cs"/>
            </a:rPr>
            <a:t>Students expt. write-ups</a:t>
          </a:r>
        </a:p>
        <a:p>
          <a:r>
            <a:rPr lang="en-US" sz="2000" dirty="0">
              <a:solidFill>
                <a:prstClr val="black">
                  <a:hueOff val="0"/>
                  <a:satOff val="0"/>
                  <a:lumOff val="0"/>
                  <a:alphaOff val="0"/>
                </a:prstClr>
              </a:solidFill>
              <a:latin typeface="Calibri"/>
              <a:ea typeface="+mn-ea"/>
              <a:cs typeface="+mn-cs"/>
            </a:rPr>
            <a:t>Technical magazine (E-zine)</a:t>
          </a:r>
        </a:p>
        <a:p>
          <a:endParaRPr lang="en-US" sz="2000" dirty="0">
            <a:solidFill>
              <a:prstClr val="black">
                <a:hueOff val="0"/>
                <a:satOff val="0"/>
                <a:lumOff val="0"/>
                <a:alphaOff val="0"/>
              </a:prstClr>
            </a:solidFill>
            <a:latin typeface="Calibri"/>
            <a:ea typeface="+mn-ea"/>
            <a:cs typeface="+mn-cs"/>
          </a:endParaRPr>
        </a:p>
        <a:p>
          <a:endParaRPr lang="en-US" sz="2000" dirty="0">
            <a:solidFill>
              <a:prstClr val="black">
                <a:hueOff val="0"/>
                <a:satOff val="0"/>
                <a:lumOff val="0"/>
                <a:alphaOff val="0"/>
              </a:prstClr>
            </a:solidFill>
            <a:latin typeface="Calibri"/>
            <a:ea typeface="+mn-ea"/>
            <a:cs typeface="+mn-cs"/>
          </a:endParaRPr>
        </a:p>
        <a:p>
          <a:endParaRPr lang="en-US" sz="2000" dirty="0">
            <a:solidFill>
              <a:prstClr val="black">
                <a:hueOff val="0"/>
                <a:satOff val="0"/>
                <a:lumOff val="0"/>
                <a:alphaOff val="0"/>
              </a:prstClr>
            </a:solidFill>
            <a:latin typeface="Calibri"/>
            <a:ea typeface="+mn-ea"/>
            <a:cs typeface="+mn-cs"/>
          </a:endParaRPr>
        </a:p>
        <a:p>
          <a:endParaRPr lang="en-US" sz="2000" dirty="0">
            <a:solidFill>
              <a:prstClr val="black">
                <a:hueOff val="0"/>
                <a:satOff val="0"/>
                <a:lumOff val="0"/>
                <a:alphaOff val="0"/>
              </a:prstClr>
            </a:solidFill>
            <a:latin typeface="Calibri"/>
            <a:ea typeface="+mn-ea"/>
            <a:cs typeface="+mn-cs"/>
          </a:endParaRPr>
        </a:p>
        <a:p>
          <a:endParaRPr lang="en-US" sz="2000" dirty="0"/>
        </a:p>
      </dgm:t>
    </dgm:pt>
    <dgm:pt modelId="{2EBE2FF7-8279-43B4-9506-BD6A70B7BD86}" type="parTrans" cxnId="{DCA6B96F-5342-49F5-9531-A27907F78B50}">
      <dgm:prSet/>
      <dgm:spPr/>
      <dgm:t>
        <a:bodyPr/>
        <a:lstStyle/>
        <a:p>
          <a:endParaRPr lang="en-US"/>
        </a:p>
      </dgm:t>
    </dgm:pt>
    <dgm:pt modelId="{EE30EF48-587B-4DCC-9F63-2CB76AF8AA47}" type="sibTrans" cxnId="{DCA6B96F-5342-49F5-9531-A27907F78B50}">
      <dgm:prSet/>
      <dgm:spPr/>
      <dgm:t>
        <a:bodyPr/>
        <a:lstStyle/>
        <a:p>
          <a:endParaRPr lang="en-US"/>
        </a:p>
      </dgm:t>
    </dgm:pt>
    <dgm:pt modelId="{BB69BE3F-6057-4B98-A812-3C9FC659A4B0}" type="pres">
      <dgm:prSet presAssocID="{668B3B84-2618-40D7-8E86-E710BBEC28C7}" presName="rootnode" presStyleCnt="0">
        <dgm:presLayoutVars>
          <dgm:chMax/>
          <dgm:chPref/>
          <dgm:dir/>
          <dgm:animLvl val="lvl"/>
        </dgm:presLayoutVars>
      </dgm:prSet>
      <dgm:spPr/>
    </dgm:pt>
    <dgm:pt modelId="{BD31F4A1-590E-4BD6-AD89-F82FBE8CD10F}" type="pres">
      <dgm:prSet presAssocID="{9B9F71D0-22B5-494B-8718-AF9EC5C2B17E}" presName="composite" presStyleCnt="0"/>
      <dgm:spPr/>
    </dgm:pt>
    <dgm:pt modelId="{F637A072-6A20-4813-8E37-182F83D2E0A1}" type="pres">
      <dgm:prSet presAssocID="{9B9F71D0-22B5-494B-8718-AF9EC5C2B17E}" presName="LShape" presStyleLbl="alignNode1" presStyleIdx="0" presStyleCnt="5"/>
      <dgm:spPr>
        <a:solidFill>
          <a:srgbClr val="00B050"/>
        </a:solidFill>
      </dgm:spPr>
    </dgm:pt>
    <dgm:pt modelId="{09138552-A359-4002-B5B6-D5F2BE0FF89D}" type="pres">
      <dgm:prSet presAssocID="{9B9F71D0-22B5-494B-8718-AF9EC5C2B17E}" presName="ParentText" presStyleLbl="revTx" presStyleIdx="0" presStyleCnt="3">
        <dgm:presLayoutVars>
          <dgm:chMax val="0"/>
          <dgm:chPref val="0"/>
          <dgm:bulletEnabled val="1"/>
        </dgm:presLayoutVars>
      </dgm:prSet>
      <dgm:spPr/>
    </dgm:pt>
    <dgm:pt modelId="{8699F06E-402A-46FF-ADB7-BB44A2C60F24}" type="pres">
      <dgm:prSet presAssocID="{9B9F71D0-22B5-494B-8718-AF9EC5C2B17E}" presName="Triangle" presStyleLbl="alignNode1" presStyleIdx="1" presStyleCnt="5"/>
      <dgm:spPr/>
    </dgm:pt>
    <dgm:pt modelId="{3F239B2C-68C7-43DF-A757-ABEC2DD539D4}" type="pres">
      <dgm:prSet presAssocID="{40B91F43-5F44-4E52-A6FB-F51F9F4BD2C7}" presName="sibTrans" presStyleCnt="0"/>
      <dgm:spPr/>
    </dgm:pt>
    <dgm:pt modelId="{E64ECAEA-2B60-4038-AF8E-535E87F5B70B}" type="pres">
      <dgm:prSet presAssocID="{40B91F43-5F44-4E52-A6FB-F51F9F4BD2C7}" presName="space" presStyleCnt="0"/>
      <dgm:spPr/>
    </dgm:pt>
    <dgm:pt modelId="{8F29BCCB-3468-4421-A373-C4012B5FD616}" type="pres">
      <dgm:prSet presAssocID="{C232AB71-0D7C-46E0-8C43-FCB8264E1667}" presName="composite" presStyleCnt="0"/>
      <dgm:spPr/>
    </dgm:pt>
    <dgm:pt modelId="{D20C5DB4-6A32-49CD-997C-22BEB752A896}" type="pres">
      <dgm:prSet presAssocID="{C232AB71-0D7C-46E0-8C43-FCB8264E1667}" presName="LShape" presStyleLbl="alignNode1" presStyleIdx="2" presStyleCnt="5"/>
      <dgm:spPr>
        <a:solidFill>
          <a:srgbClr val="FFC000"/>
        </a:solidFill>
      </dgm:spPr>
    </dgm:pt>
    <dgm:pt modelId="{0ADBA733-2852-4F66-806C-399922DC60DA}" type="pres">
      <dgm:prSet presAssocID="{C232AB71-0D7C-46E0-8C43-FCB8264E1667}" presName="ParentText" presStyleLbl="revTx" presStyleIdx="1" presStyleCnt="3">
        <dgm:presLayoutVars>
          <dgm:chMax val="0"/>
          <dgm:chPref val="0"/>
          <dgm:bulletEnabled val="1"/>
        </dgm:presLayoutVars>
      </dgm:prSet>
      <dgm:spPr/>
    </dgm:pt>
    <dgm:pt modelId="{79C87ADE-6E3F-4000-A339-35B2E16AA866}" type="pres">
      <dgm:prSet presAssocID="{C232AB71-0D7C-46E0-8C43-FCB8264E1667}" presName="Triangle" presStyleLbl="alignNode1" presStyleIdx="3" presStyleCnt="5"/>
      <dgm:spPr/>
    </dgm:pt>
    <dgm:pt modelId="{3ADEA582-EFBE-4BE3-A237-1E4FF9D0345B}" type="pres">
      <dgm:prSet presAssocID="{43B0E817-FFF8-4A62-8A30-8F40A1F8F3E8}" presName="sibTrans" presStyleCnt="0"/>
      <dgm:spPr/>
    </dgm:pt>
    <dgm:pt modelId="{56800427-CB46-46C9-98B9-AB89EF2625D2}" type="pres">
      <dgm:prSet presAssocID="{43B0E817-FFF8-4A62-8A30-8F40A1F8F3E8}" presName="space" presStyleCnt="0"/>
      <dgm:spPr/>
    </dgm:pt>
    <dgm:pt modelId="{BF23288A-5D5B-4351-AEED-7DBEA438FD73}" type="pres">
      <dgm:prSet presAssocID="{4B6511D4-FAFA-4D9E-B7FC-95C800406DEF}" presName="composite" presStyleCnt="0"/>
      <dgm:spPr/>
    </dgm:pt>
    <dgm:pt modelId="{781D5E5D-1893-4B8A-8064-793FFD8E16C6}" type="pres">
      <dgm:prSet presAssocID="{4B6511D4-FAFA-4D9E-B7FC-95C800406DEF}" presName="LShape" presStyleLbl="alignNode1" presStyleIdx="4" presStyleCnt="5"/>
      <dgm:spPr>
        <a:solidFill>
          <a:srgbClr val="92D050"/>
        </a:solidFill>
      </dgm:spPr>
    </dgm:pt>
    <dgm:pt modelId="{3828BE06-A263-4E3D-9D99-8698E600CC15}" type="pres">
      <dgm:prSet presAssocID="{4B6511D4-FAFA-4D9E-B7FC-95C800406DEF}" presName="ParentText" presStyleLbl="revTx" presStyleIdx="2" presStyleCnt="3">
        <dgm:presLayoutVars>
          <dgm:chMax val="0"/>
          <dgm:chPref val="0"/>
          <dgm:bulletEnabled val="1"/>
        </dgm:presLayoutVars>
      </dgm:prSet>
      <dgm:spPr/>
    </dgm:pt>
  </dgm:ptLst>
  <dgm:cxnLst>
    <dgm:cxn modelId="{AC64B933-3824-42FE-B086-C649A2414CDE}" srcId="{668B3B84-2618-40D7-8E86-E710BBEC28C7}" destId="{C232AB71-0D7C-46E0-8C43-FCB8264E1667}" srcOrd="1" destOrd="0" parTransId="{BAE27801-8EC3-491B-A878-BE805D49A281}" sibTransId="{43B0E817-FFF8-4A62-8A30-8F40A1F8F3E8}"/>
    <dgm:cxn modelId="{264F863B-1EDC-4295-B7DE-72275D6A52B2}" type="presOf" srcId="{C232AB71-0D7C-46E0-8C43-FCB8264E1667}" destId="{0ADBA733-2852-4F66-806C-399922DC60DA}" srcOrd="0" destOrd="0" presId="urn:microsoft.com/office/officeart/2009/3/layout/StepUpProcess"/>
    <dgm:cxn modelId="{DCA6B96F-5342-49F5-9531-A27907F78B50}" srcId="{668B3B84-2618-40D7-8E86-E710BBEC28C7}" destId="{4B6511D4-FAFA-4D9E-B7FC-95C800406DEF}" srcOrd="2" destOrd="0" parTransId="{2EBE2FF7-8279-43B4-9506-BD6A70B7BD86}" sibTransId="{EE30EF48-587B-4DCC-9F63-2CB76AF8AA47}"/>
    <dgm:cxn modelId="{09C9FD93-35E8-4DD0-8075-C845B7A58CF2}" type="presOf" srcId="{9B9F71D0-22B5-494B-8718-AF9EC5C2B17E}" destId="{09138552-A359-4002-B5B6-D5F2BE0FF89D}" srcOrd="0" destOrd="0" presId="urn:microsoft.com/office/officeart/2009/3/layout/StepUpProcess"/>
    <dgm:cxn modelId="{EBF0ED97-2C2B-471A-8394-78F122CD0D01}" type="presOf" srcId="{668B3B84-2618-40D7-8E86-E710BBEC28C7}" destId="{BB69BE3F-6057-4B98-A812-3C9FC659A4B0}" srcOrd="0" destOrd="0" presId="urn:microsoft.com/office/officeart/2009/3/layout/StepUpProcess"/>
    <dgm:cxn modelId="{A86C1CAC-150A-4E8F-83FE-FA097A0F5021}" srcId="{668B3B84-2618-40D7-8E86-E710BBEC28C7}" destId="{9B9F71D0-22B5-494B-8718-AF9EC5C2B17E}" srcOrd="0" destOrd="0" parTransId="{6D3A45E3-BA91-47BE-B98F-451E141ECDE8}" sibTransId="{40B91F43-5F44-4E52-A6FB-F51F9F4BD2C7}"/>
    <dgm:cxn modelId="{813E56EA-922D-4161-93C5-7215C83C5024}" type="presOf" srcId="{4B6511D4-FAFA-4D9E-B7FC-95C800406DEF}" destId="{3828BE06-A263-4E3D-9D99-8698E600CC15}" srcOrd="0" destOrd="0" presId="urn:microsoft.com/office/officeart/2009/3/layout/StepUpProcess"/>
    <dgm:cxn modelId="{C14B621A-FDB5-4ADE-8C45-DA1191E53311}" type="presParOf" srcId="{BB69BE3F-6057-4B98-A812-3C9FC659A4B0}" destId="{BD31F4A1-590E-4BD6-AD89-F82FBE8CD10F}" srcOrd="0" destOrd="0" presId="urn:microsoft.com/office/officeart/2009/3/layout/StepUpProcess"/>
    <dgm:cxn modelId="{27C8AF06-2631-4A77-9AA6-9715BF529CAF}" type="presParOf" srcId="{BD31F4A1-590E-4BD6-AD89-F82FBE8CD10F}" destId="{F637A072-6A20-4813-8E37-182F83D2E0A1}" srcOrd="0" destOrd="0" presId="urn:microsoft.com/office/officeart/2009/3/layout/StepUpProcess"/>
    <dgm:cxn modelId="{8B7BF7FC-071B-41B6-A985-6FE8B01391C7}" type="presParOf" srcId="{BD31F4A1-590E-4BD6-AD89-F82FBE8CD10F}" destId="{09138552-A359-4002-B5B6-D5F2BE0FF89D}" srcOrd="1" destOrd="0" presId="urn:microsoft.com/office/officeart/2009/3/layout/StepUpProcess"/>
    <dgm:cxn modelId="{A3A2659E-A88B-4BA0-91C6-C60F5474738F}" type="presParOf" srcId="{BD31F4A1-590E-4BD6-AD89-F82FBE8CD10F}" destId="{8699F06E-402A-46FF-ADB7-BB44A2C60F24}" srcOrd="2" destOrd="0" presId="urn:microsoft.com/office/officeart/2009/3/layout/StepUpProcess"/>
    <dgm:cxn modelId="{BFCB85DD-D815-4E9B-AA3B-2AA9EF854072}" type="presParOf" srcId="{BB69BE3F-6057-4B98-A812-3C9FC659A4B0}" destId="{3F239B2C-68C7-43DF-A757-ABEC2DD539D4}" srcOrd="1" destOrd="0" presId="urn:microsoft.com/office/officeart/2009/3/layout/StepUpProcess"/>
    <dgm:cxn modelId="{826E4A2F-9466-4D7C-AB4C-FA3FD1D26DF3}" type="presParOf" srcId="{3F239B2C-68C7-43DF-A757-ABEC2DD539D4}" destId="{E64ECAEA-2B60-4038-AF8E-535E87F5B70B}" srcOrd="0" destOrd="0" presId="urn:microsoft.com/office/officeart/2009/3/layout/StepUpProcess"/>
    <dgm:cxn modelId="{EF58C52D-9C17-461F-BD57-81E9931FA39F}" type="presParOf" srcId="{BB69BE3F-6057-4B98-A812-3C9FC659A4B0}" destId="{8F29BCCB-3468-4421-A373-C4012B5FD616}" srcOrd="2" destOrd="0" presId="urn:microsoft.com/office/officeart/2009/3/layout/StepUpProcess"/>
    <dgm:cxn modelId="{1D919D48-97E6-46B3-8BE4-A0BDC6C0810A}" type="presParOf" srcId="{8F29BCCB-3468-4421-A373-C4012B5FD616}" destId="{D20C5DB4-6A32-49CD-997C-22BEB752A896}" srcOrd="0" destOrd="0" presId="urn:microsoft.com/office/officeart/2009/3/layout/StepUpProcess"/>
    <dgm:cxn modelId="{31FB0918-09BE-4269-8BEA-21FF8E1D28B9}" type="presParOf" srcId="{8F29BCCB-3468-4421-A373-C4012B5FD616}" destId="{0ADBA733-2852-4F66-806C-399922DC60DA}" srcOrd="1" destOrd="0" presId="urn:microsoft.com/office/officeart/2009/3/layout/StepUpProcess"/>
    <dgm:cxn modelId="{44B0E890-4B1B-4F23-A9EC-02EC302C8BFB}" type="presParOf" srcId="{8F29BCCB-3468-4421-A373-C4012B5FD616}" destId="{79C87ADE-6E3F-4000-A339-35B2E16AA866}" srcOrd="2" destOrd="0" presId="urn:microsoft.com/office/officeart/2009/3/layout/StepUpProcess"/>
    <dgm:cxn modelId="{210A396A-B270-4F27-A473-75FF66AC730E}" type="presParOf" srcId="{BB69BE3F-6057-4B98-A812-3C9FC659A4B0}" destId="{3ADEA582-EFBE-4BE3-A237-1E4FF9D0345B}" srcOrd="3" destOrd="0" presId="urn:microsoft.com/office/officeart/2009/3/layout/StepUpProcess"/>
    <dgm:cxn modelId="{F25B7CC3-7693-4E12-B78E-FF8A2B097891}" type="presParOf" srcId="{3ADEA582-EFBE-4BE3-A237-1E4FF9D0345B}" destId="{56800427-CB46-46C9-98B9-AB89EF2625D2}" srcOrd="0" destOrd="0" presId="urn:microsoft.com/office/officeart/2009/3/layout/StepUpProcess"/>
    <dgm:cxn modelId="{9E97F025-7B38-430E-9A31-9C1A301C3A92}" type="presParOf" srcId="{BB69BE3F-6057-4B98-A812-3C9FC659A4B0}" destId="{BF23288A-5D5B-4351-AEED-7DBEA438FD73}" srcOrd="4" destOrd="0" presId="urn:microsoft.com/office/officeart/2009/3/layout/StepUpProcess"/>
    <dgm:cxn modelId="{A4CBBEDD-B411-4325-AB7A-D242F0A06AC8}" type="presParOf" srcId="{BF23288A-5D5B-4351-AEED-7DBEA438FD73}" destId="{781D5E5D-1893-4B8A-8064-793FFD8E16C6}" srcOrd="0" destOrd="0" presId="urn:microsoft.com/office/officeart/2009/3/layout/StepUpProcess"/>
    <dgm:cxn modelId="{0D2DACD9-0BEA-4876-B28C-D0BF776C9E6F}" type="presParOf" srcId="{BF23288A-5D5B-4351-AEED-7DBEA438FD73}" destId="{3828BE06-A263-4E3D-9D99-8698E600CC15}"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68B3B84-2618-40D7-8E86-E710BBEC28C7}"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9B9F71D0-22B5-494B-8718-AF9EC5C2B17E}">
      <dgm:prSet phldrT="[Text]" custT="1"/>
      <dgm:spPr/>
      <dgm:t>
        <a:bodyPr/>
        <a:lstStyle/>
        <a:p>
          <a:r>
            <a:rPr lang="en-US" sz="2400" b="1" dirty="0"/>
            <a:t>Year:2016-17</a:t>
          </a:r>
        </a:p>
        <a:p>
          <a:r>
            <a:rPr lang="en-US" sz="2400" dirty="0"/>
            <a:t>Direct tool: SEE, IAT</a:t>
          </a:r>
        </a:p>
        <a:p>
          <a:r>
            <a:rPr lang="en-US" sz="2400" dirty="0"/>
            <a:t>Indirect tool: Course survey, Exit survey</a:t>
          </a:r>
          <a:endParaRPr lang="en-US" sz="3200" dirty="0"/>
        </a:p>
      </dgm:t>
    </dgm:pt>
    <dgm:pt modelId="{6D3A45E3-BA91-47BE-B98F-451E141ECDE8}" type="parTrans" cxnId="{A86C1CAC-150A-4E8F-83FE-FA097A0F5021}">
      <dgm:prSet/>
      <dgm:spPr/>
      <dgm:t>
        <a:bodyPr/>
        <a:lstStyle/>
        <a:p>
          <a:endParaRPr lang="en-US"/>
        </a:p>
      </dgm:t>
    </dgm:pt>
    <dgm:pt modelId="{40B91F43-5F44-4E52-A6FB-F51F9F4BD2C7}" type="sibTrans" cxnId="{A86C1CAC-150A-4E8F-83FE-FA097A0F5021}">
      <dgm:prSet/>
      <dgm:spPr/>
      <dgm:t>
        <a:bodyPr/>
        <a:lstStyle/>
        <a:p>
          <a:endParaRPr lang="en-US"/>
        </a:p>
      </dgm:t>
    </dgm:pt>
    <dgm:pt modelId="{C232AB71-0D7C-46E0-8C43-FCB8264E1667}">
      <dgm:prSet phldrT="[Text]" custT="1"/>
      <dgm:spPr/>
      <dgm:t>
        <a:bodyPr/>
        <a:lstStyle/>
        <a:p>
          <a:r>
            <a:rPr lang="en-US" sz="2400" b="1" kern="1200" dirty="0">
              <a:solidFill>
                <a:prstClr val="black">
                  <a:hueOff val="0"/>
                  <a:satOff val="0"/>
                  <a:lumOff val="0"/>
                  <a:alphaOff val="0"/>
                </a:prstClr>
              </a:solidFill>
              <a:latin typeface="Calibri"/>
              <a:ea typeface="+mn-ea"/>
              <a:cs typeface="+mn-cs"/>
            </a:rPr>
            <a:t>Year:2017-18</a:t>
          </a:r>
        </a:p>
        <a:p>
          <a:r>
            <a:rPr lang="en-US" sz="2400" kern="1200" dirty="0"/>
            <a:t>Direct tool: SEE, IAT, </a:t>
          </a:r>
          <a:r>
            <a:rPr lang="en-US" sz="2400" kern="1200" dirty="0">
              <a:solidFill>
                <a:schemeClr val="accent6">
                  <a:lumMod val="75000"/>
                </a:schemeClr>
              </a:solidFill>
            </a:rPr>
            <a:t>Practical's, Assignments</a:t>
          </a:r>
        </a:p>
        <a:p>
          <a:r>
            <a:rPr lang="en-US" sz="2400" kern="1200" dirty="0"/>
            <a:t>Indirect tool: Course survey, Exit survey, </a:t>
          </a:r>
          <a:r>
            <a:rPr lang="en-US" sz="2400" kern="1200" dirty="0">
              <a:solidFill>
                <a:schemeClr val="accent6">
                  <a:lumMod val="75000"/>
                </a:schemeClr>
              </a:solidFill>
            </a:rPr>
            <a:t>Co/Extra curricular activities</a:t>
          </a:r>
          <a:endParaRPr lang="en-US" sz="2400" kern="1200" dirty="0">
            <a:solidFill>
              <a:schemeClr val="accent6">
                <a:lumMod val="75000"/>
              </a:schemeClr>
            </a:solidFill>
            <a:latin typeface="Calibri"/>
            <a:ea typeface="+mn-ea"/>
            <a:cs typeface="+mn-cs"/>
          </a:endParaRPr>
        </a:p>
      </dgm:t>
    </dgm:pt>
    <dgm:pt modelId="{BAE27801-8EC3-491B-A878-BE805D49A281}" type="parTrans" cxnId="{AC64B933-3824-42FE-B086-C649A2414CDE}">
      <dgm:prSet/>
      <dgm:spPr/>
      <dgm:t>
        <a:bodyPr/>
        <a:lstStyle/>
        <a:p>
          <a:endParaRPr lang="en-US"/>
        </a:p>
      </dgm:t>
    </dgm:pt>
    <dgm:pt modelId="{43B0E817-FFF8-4A62-8A30-8F40A1F8F3E8}" type="sibTrans" cxnId="{AC64B933-3824-42FE-B086-C649A2414CDE}">
      <dgm:prSet/>
      <dgm:spPr/>
      <dgm:t>
        <a:bodyPr/>
        <a:lstStyle/>
        <a:p>
          <a:endParaRPr lang="en-US"/>
        </a:p>
      </dgm:t>
    </dgm:pt>
    <dgm:pt modelId="{4B6511D4-FAFA-4D9E-B7FC-95C800406DEF}">
      <dgm:prSet phldrT="[Text]" custT="1"/>
      <dgm:spPr/>
      <dgm:t>
        <a:bodyPr/>
        <a:lstStyle/>
        <a:p>
          <a:r>
            <a:rPr lang="en-US" sz="2400" b="1" dirty="0">
              <a:solidFill>
                <a:prstClr val="black">
                  <a:hueOff val="0"/>
                  <a:satOff val="0"/>
                  <a:lumOff val="0"/>
                  <a:alphaOff val="0"/>
                </a:prstClr>
              </a:solidFill>
              <a:latin typeface="Calibri"/>
              <a:ea typeface="+mn-ea"/>
              <a:cs typeface="+mn-cs"/>
            </a:rPr>
            <a:t>Year:2018-19</a:t>
          </a:r>
        </a:p>
        <a:p>
          <a:r>
            <a:rPr lang="en-US" sz="2400" dirty="0"/>
            <a:t>Direct tool: SEE, IAT, Practical's, Assignments</a:t>
          </a:r>
        </a:p>
        <a:p>
          <a:r>
            <a:rPr lang="en-US" sz="2400" dirty="0"/>
            <a:t>Indirect tool: Course survey, Exit survey, Co/Extra curricular activities</a:t>
          </a:r>
          <a:endParaRPr lang="en-US" sz="2400" b="1" dirty="0"/>
        </a:p>
      </dgm:t>
    </dgm:pt>
    <dgm:pt modelId="{2EBE2FF7-8279-43B4-9506-BD6A70B7BD86}" type="parTrans" cxnId="{DCA6B96F-5342-49F5-9531-A27907F78B50}">
      <dgm:prSet/>
      <dgm:spPr/>
      <dgm:t>
        <a:bodyPr/>
        <a:lstStyle/>
        <a:p>
          <a:endParaRPr lang="en-US"/>
        </a:p>
      </dgm:t>
    </dgm:pt>
    <dgm:pt modelId="{EE30EF48-587B-4DCC-9F63-2CB76AF8AA47}" type="sibTrans" cxnId="{DCA6B96F-5342-49F5-9531-A27907F78B50}">
      <dgm:prSet/>
      <dgm:spPr/>
      <dgm:t>
        <a:bodyPr/>
        <a:lstStyle/>
        <a:p>
          <a:endParaRPr lang="en-US"/>
        </a:p>
      </dgm:t>
    </dgm:pt>
    <dgm:pt modelId="{BB69BE3F-6057-4B98-A812-3C9FC659A4B0}" type="pres">
      <dgm:prSet presAssocID="{668B3B84-2618-40D7-8E86-E710BBEC28C7}" presName="rootnode" presStyleCnt="0">
        <dgm:presLayoutVars>
          <dgm:chMax/>
          <dgm:chPref/>
          <dgm:dir/>
          <dgm:animLvl val="lvl"/>
        </dgm:presLayoutVars>
      </dgm:prSet>
      <dgm:spPr/>
    </dgm:pt>
    <dgm:pt modelId="{BD31F4A1-590E-4BD6-AD89-F82FBE8CD10F}" type="pres">
      <dgm:prSet presAssocID="{9B9F71D0-22B5-494B-8718-AF9EC5C2B17E}" presName="composite" presStyleCnt="0"/>
      <dgm:spPr/>
    </dgm:pt>
    <dgm:pt modelId="{F637A072-6A20-4813-8E37-182F83D2E0A1}" type="pres">
      <dgm:prSet presAssocID="{9B9F71D0-22B5-494B-8718-AF9EC5C2B17E}" presName="LShape" presStyleLbl="alignNode1" presStyleIdx="0" presStyleCnt="5"/>
      <dgm:spPr>
        <a:solidFill>
          <a:srgbClr val="00B050"/>
        </a:solidFill>
      </dgm:spPr>
    </dgm:pt>
    <dgm:pt modelId="{09138552-A359-4002-B5B6-D5F2BE0FF89D}" type="pres">
      <dgm:prSet presAssocID="{9B9F71D0-22B5-494B-8718-AF9EC5C2B17E}" presName="ParentText" presStyleLbl="revTx" presStyleIdx="0" presStyleCnt="3">
        <dgm:presLayoutVars>
          <dgm:chMax val="0"/>
          <dgm:chPref val="0"/>
          <dgm:bulletEnabled val="1"/>
        </dgm:presLayoutVars>
      </dgm:prSet>
      <dgm:spPr/>
    </dgm:pt>
    <dgm:pt modelId="{8699F06E-402A-46FF-ADB7-BB44A2C60F24}" type="pres">
      <dgm:prSet presAssocID="{9B9F71D0-22B5-494B-8718-AF9EC5C2B17E}" presName="Triangle" presStyleLbl="alignNode1" presStyleIdx="1" presStyleCnt="5"/>
      <dgm:spPr/>
    </dgm:pt>
    <dgm:pt modelId="{3F239B2C-68C7-43DF-A757-ABEC2DD539D4}" type="pres">
      <dgm:prSet presAssocID="{40B91F43-5F44-4E52-A6FB-F51F9F4BD2C7}" presName="sibTrans" presStyleCnt="0"/>
      <dgm:spPr/>
    </dgm:pt>
    <dgm:pt modelId="{E64ECAEA-2B60-4038-AF8E-535E87F5B70B}" type="pres">
      <dgm:prSet presAssocID="{40B91F43-5F44-4E52-A6FB-F51F9F4BD2C7}" presName="space" presStyleCnt="0"/>
      <dgm:spPr/>
    </dgm:pt>
    <dgm:pt modelId="{8F29BCCB-3468-4421-A373-C4012B5FD616}" type="pres">
      <dgm:prSet presAssocID="{C232AB71-0D7C-46E0-8C43-FCB8264E1667}" presName="composite" presStyleCnt="0"/>
      <dgm:spPr/>
    </dgm:pt>
    <dgm:pt modelId="{D20C5DB4-6A32-49CD-997C-22BEB752A896}" type="pres">
      <dgm:prSet presAssocID="{C232AB71-0D7C-46E0-8C43-FCB8264E1667}" presName="LShape" presStyleLbl="alignNode1" presStyleIdx="2" presStyleCnt="5"/>
      <dgm:spPr>
        <a:solidFill>
          <a:srgbClr val="FFC000"/>
        </a:solidFill>
      </dgm:spPr>
    </dgm:pt>
    <dgm:pt modelId="{0ADBA733-2852-4F66-806C-399922DC60DA}" type="pres">
      <dgm:prSet presAssocID="{C232AB71-0D7C-46E0-8C43-FCB8264E1667}" presName="ParentText" presStyleLbl="revTx" presStyleIdx="1" presStyleCnt="3">
        <dgm:presLayoutVars>
          <dgm:chMax val="0"/>
          <dgm:chPref val="0"/>
          <dgm:bulletEnabled val="1"/>
        </dgm:presLayoutVars>
      </dgm:prSet>
      <dgm:spPr/>
    </dgm:pt>
    <dgm:pt modelId="{79C87ADE-6E3F-4000-A339-35B2E16AA866}" type="pres">
      <dgm:prSet presAssocID="{C232AB71-0D7C-46E0-8C43-FCB8264E1667}" presName="Triangle" presStyleLbl="alignNode1" presStyleIdx="3" presStyleCnt="5"/>
      <dgm:spPr/>
    </dgm:pt>
    <dgm:pt modelId="{3ADEA582-EFBE-4BE3-A237-1E4FF9D0345B}" type="pres">
      <dgm:prSet presAssocID="{43B0E817-FFF8-4A62-8A30-8F40A1F8F3E8}" presName="sibTrans" presStyleCnt="0"/>
      <dgm:spPr/>
    </dgm:pt>
    <dgm:pt modelId="{56800427-CB46-46C9-98B9-AB89EF2625D2}" type="pres">
      <dgm:prSet presAssocID="{43B0E817-FFF8-4A62-8A30-8F40A1F8F3E8}" presName="space" presStyleCnt="0"/>
      <dgm:spPr/>
    </dgm:pt>
    <dgm:pt modelId="{BF23288A-5D5B-4351-AEED-7DBEA438FD73}" type="pres">
      <dgm:prSet presAssocID="{4B6511D4-FAFA-4D9E-B7FC-95C800406DEF}" presName="composite" presStyleCnt="0"/>
      <dgm:spPr/>
    </dgm:pt>
    <dgm:pt modelId="{781D5E5D-1893-4B8A-8064-793FFD8E16C6}" type="pres">
      <dgm:prSet presAssocID="{4B6511D4-FAFA-4D9E-B7FC-95C800406DEF}" presName="LShape" presStyleLbl="alignNode1" presStyleIdx="4" presStyleCnt="5"/>
      <dgm:spPr>
        <a:solidFill>
          <a:srgbClr val="92D050"/>
        </a:solidFill>
      </dgm:spPr>
    </dgm:pt>
    <dgm:pt modelId="{3828BE06-A263-4E3D-9D99-8698E600CC15}" type="pres">
      <dgm:prSet presAssocID="{4B6511D4-FAFA-4D9E-B7FC-95C800406DEF}" presName="ParentText" presStyleLbl="revTx" presStyleIdx="2" presStyleCnt="3">
        <dgm:presLayoutVars>
          <dgm:chMax val="0"/>
          <dgm:chPref val="0"/>
          <dgm:bulletEnabled val="1"/>
        </dgm:presLayoutVars>
      </dgm:prSet>
      <dgm:spPr/>
    </dgm:pt>
  </dgm:ptLst>
  <dgm:cxnLst>
    <dgm:cxn modelId="{AC64B933-3824-42FE-B086-C649A2414CDE}" srcId="{668B3B84-2618-40D7-8E86-E710BBEC28C7}" destId="{C232AB71-0D7C-46E0-8C43-FCB8264E1667}" srcOrd="1" destOrd="0" parTransId="{BAE27801-8EC3-491B-A878-BE805D49A281}" sibTransId="{43B0E817-FFF8-4A62-8A30-8F40A1F8F3E8}"/>
    <dgm:cxn modelId="{264F863B-1EDC-4295-B7DE-72275D6A52B2}" type="presOf" srcId="{C232AB71-0D7C-46E0-8C43-FCB8264E1667}" destId="{0ADBA733-2852-4F66-806C-399922DC60DA}" srcOrd="0" destOrd="0" presId="urn:microsoft.com/office/officeart/2009/3/layout/StepUpProcess"/>
    <dgm:cxn modelId="{DCA6B96F-5342-49F5-9531-A27907F78B50}" srcId="{668B3B84-2618-40D7-8E86-E710BBEC28C7}" destId="{4B6511D4-FAFA-4D9E-B7FC-95C800406DEF}" srcOrd="2" destOrd="0" parTransId="{2EBE2FF7-8279-43B4-9506-BD6A70B7BD86}" sibTransId="{EE30EF48-587B-4DCC-9F63-2CB76AF8AA47}"/>
    <dgm:cxn modelId="{09C9FD93-35E8-4DD0-8075-C845B7A58CF2}" type="presOf" srcId="{9B9F71D0-22B5-494B-8718-AF9EC5C2B17E}" destId="{09138552-A359-4002-B5B6-D5F2BE0FF89D}" srcOrd="0" destOrd="0" presId="urn:microsoft.com/office/officeart/2009/3/layout/StepUpProcess"/>
    <dgm:cxn modelId="{EBF0ED97-2C2B-471A-8394-78F122CD0D01}" type="presOf" srcId="{668B3B84-2618-40D7-8E86-E710BBEC28C7}" destId="{BB69BE3F-6057-4B98-A812-3C9FC659A4B0}" srcOrd="0" destOrd="0" presId="urn:microsoft.com/office/officeart/2009/3/layout/StepUpProcess"/>
    <dgm:cxn modelId="{A86C1CAC-150A-4E8F-83FE-FA097A0F5021}" srcId="{668B3B84-2618-40D7-8E86-E710BBEC28C7}" destId="{9B9F71D0-22B5-494B-8718-AF9EC5C2B17E}" srcOrd="0" destOrd="0" parTransId="{6D3A45E3-BA91-47BE-B98F-451E141ECDE8}" sibTransId="{40B91F43-5F44-4E52-A6FB-F51F9F4BD2C7}"/>
    <dgm:cxn modelId="{813E56EA-922D-4161-93C5-7215C83C5024}" type="presOf" srcId="{4B6511D4-FAFA-4D9E-B7FC-95C800406DEF}" destId="{3828BE06-A263-4E3D-9D99-8698E600CC15}" srcOrd="0" destOrd="0" presId="urn:microsoft.com/office/officeart/2009/3/layout/StepUpProcess"/>
    <dgm:cxn modelId="{C14B621A-FDB5-4ADE-8C45-DA1191E53311}" type="presParOf" srcId="{BB69BE3F-6057-4B98-A812-3C9FC659A4B0}" destId="{BD31F4A1-590E-4BD6-AD89-F82FBE8CD10F}" srcOrd="0" destOrd="0" presId="urn:microsoft.com/office/officeart/2009/3/layout/StepUpProcess"/>
    <dgm:cxn modelId="{27C8AF06-2631-4A77-9AA6-9715BF529CAF}" type="presParOf" srcId="{BD31F4A1-590E-4BD6-AD89-F82FBE8CD10F}" destId="{F637A072-6A20-4813-8E37-182F83D2E0A1}" srcOrd="0" destOrd="0" presId="urn:microsoft.com/office/officeart/2009/3/layout/StepUpProcess"/>
    <dgm:cxn modelId="{8B7BF7FC-071B-41B6-A985-6FE8B01391C7}" type="presParOf" srcId="{BD31F4A1-590E-4BD6-AD89-F82FBE8CD10F}" destId="{09138552-A359-4002-B5B6-D5F2BE0FF89D}" srcOrd="1" destOrd="0" presId="urn:microsoft.com/office/officeart/2009/3/layout/StepUpProcess"/>
    <dgm:cxn modelId="{A3A2659E-A88B-4BA0-91C6-C60F5474738F}" type="presParOf" srcId="{BD31F4A1-590E-4BD6-AD89-F82FBE8CD10F}" destId="{8699F06E-402A-46FF-ADB7-BB44A2C60F24}" srcOrd="2" destOrd="0" presId="urn:microsoft.com/office/officeart/2009/3/layout/StepUpProcess"/>
    <dgm:cxn modelId="{BFCB85DD-D815-4E9B-AA3B-2AA9EF854072}" type="presParOf" srcId="{BB69BE3F-6057-4B98-A812-3C9FC659A4B0}" destId="{3F239B2C-68C7-43DF-A757-ABEC2DD539D4}" srcOrd="1" destOrd="0" presId="urn:microsoft.com/office/officeart/2009/3/layout/StepUpProcess"/>
    <dgm:cxn modelId="{826E4A2F-9466-4D7C-AB4C-FA3FD1D26DF3}" type="presParOf" srcId="{3F239B2C-68C7-43DF-A757-ABEC2DD539D4}" destId="{E64ECAEA-2B60-4038-AF8E-535E87F5B70B}" srcOrd="0" destOrd="0" presId="urn:microsoft.com/office/officeart/2009/3/layout/StepUpProcess"/>
    <dgm:cxn modelId="{EF58C52D-9C17-461F-BD57-81E9931FA39F}" type="presParOf" srcId="{BB69BE3F-6057-4B98-A812-3C9FC659A4B0}" destId="{8F29BCCB-3468-4421-A373-C4012B5FD616}" srcOrd="2" destOrd="0" presId="urn:microsoft.com/office/officeart/2009/3/layout/StepUpProcess"/>
    <dgm:cxn modelId="{1D919D48-97E6-46B3-8BE4-A0BDC6C0810A}" type="presParOf" srcId="{8F29BCCB-3468-4421-A373-C4012B5FD616}" destId="{D20C5DB4-6A32-49CD-997C-22BEB752A896}" srcOrd="0" destOrd="0" presId="urn:microsoft.com/office/officeart/2009/3/layout/StepUpProcess"/>
    <dgm:cxn modelId="{31FB0918-09BE-4269-8BEA-21FF8E1D28B9}" type="presParOf" srcId="{8F29BCCB-3468-4421-A373-C4012B5FD616}" destId="{0ADBA733-2852-4F66-806C-399922DC60DA}" srcOrd="1" destOrd="0" presId="urn:microsoft.com/office/officeart/2009/3/layout/StepUpProcess"/>
    <dgm:cxn modelId="{44B0E890-4B1B-4F23-A9EC-02EC302C8BFB}" type="presParOf" srcId="{8F29BCCB-3468-4421-A373-C4012B5FD616}" destId="{79C87ADE-6E3F-4000-A339-35B2E16AA866}" srcOrd="2" destOrd="0" presId="urn:microsoft.com/office/officeart/2009/3/layout/StepUpProcess"/>
    <dgm:cxn modelId="{210A396A-B270-4F27-A473-75FF66AC730E}" type="presParOf" srcId="{BB69BE3F-6057-4B98-A812-3C9FC659A4B0}" destId="{3ADEA582-EFBE-4BE3-A237-1E4FF9D0345B}" srcOrd="3" destOrd="0" presId="urn:microsoft.com/office/officeart/2009/3/layout/StepUpProcess"/>
    <dgm:cxn modelId="{F25B7CC3-7693-4E12-B78E-FF8A2B097891}" type="presParOf" srcId="{3ADEA582-EFBE-4BE3-A237-1E4FF9D0345B}" destId="{56800427-CB46-46C9-98B9-AB89EF2625D2}" srcOrd="0" destOrd="0" presId="urn:microsoft.com/office/officeart/2009/3/layout/StepUpProcess"/>
    <dgm:cxn modelId="{9E97F025-7B38-430E-9A31-9C1A301C3A92}" type="presParOf" srcId="{BB69BE3F-6057-4B98-A812-3C9FC659A4B0}" destId="{BF23288A-5D5B-4351-AEED-7DBEA438FD73}" srcOrd="4" destOrd="0" presId="urn:microsoft.com/office/officeart/2009/3/layout/StepUpProcess"/>
    <dgm:cxn modelId="{A4CBBEDD-B411-4325-AB7A-D242F0A06AC8}" type="presParOf" srcId="{BF23288A-5D5B-4351-AEED-7DBEA438FD73}" destId="{781D5E5D-1893-4B8A-8064-793FFD8E16C6}" srcOrd="0" destOrd="0" presId="urn:microsoft.com/office/officeart/2009/3/layout/StepUpProcess"/>
    <dgm:cxn modelId="{0D2DACD9-0BEA-4876-B28C-D0BF776C9E6F}" type="presParOf" srcId="{BF23288A-5D5B-4351-AEED-7DBEA438FD73}" destId="{3828BE06-A263-4E3D-9D99-8698E600CC15}"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C7108FF-C077-4382-97BB-CEFD288192E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C09DE37-9240-4D61-BE34-18AE90C882D4}">
      <dgm:prSet phldrT="[Text]" custT="1"/>
      <dgm:spPr/>
      <dgm:t>
        <a:bodyPr/>
        <a:lstStyle/>
        <a:p>
          <a:r>
            <a:rPr lang="en-US" sz="3200" dirty="0"/>
            <a:t>CR 1: Documentary evidence for periodic review is not sufficient towards calculation of attainment.</a:t>
          </a:r>
        </a:p>
      </dgm:t>
    </dgm:pt>
    <dgm:pt modelId="{396692A7-66F6-43CC-9DF2-0C35585D19AA}" type="parTrans" cxnId="{E30717B1-C2DC-436B-B44D-150EE3A426BA}">
      <dgm:prSet/>
      <dgm:spPr/>
      <dgm:t>
        <a:bodyPr/>
        <a:lstStyle/>
        <a:p>
          <a:endParaRPr lang="en-US"/>
        </a:p>
      </dgm:t>
    </dgm:pt>
    <dgm:pt modelId="{73D41B4A-70D0-4FA5-BB37-5E38DB51DB85}" type="sibTrans" cxnId="{E30717B1-C2DC-436B-B44D-150EE3A426BA}">
      <dgm:prSet/>
      <dgm:spPr/>
      <dgm:t>
        <a:bodyPr/>
        <a:lstStyle/>
        <a:p>
          <a:endParaRPr lang="en-US"/>
        </a:p>
      </dgm:t>
    </dgm:pt>
    <dgm:pt modelId="{71E003F4-E532-4D7D-A14B-57E09189C51A}">
      <dgm:prSet custT="1"/>
      <dgm:spPr/>
      <dgm:t>
        <a:bodyPr/>
        <a:lstStyle/>
        <a:p>
          <a:r>
            <a:rPr lang="en-US" sz="3200" dirty="0"/>
            <a:t>Periodic review is checked for Calculation of PO attainment, PEO achievement semester wise &amp; batch wise</a:t>
          </a:r>
        </a:p>
      </dgm:t>
    </dgm:pt>
    <dgm:pt modelId="{84B15C0D-0D47-4D25-B5E4-F796F5F8C596}" type="parTrans" cxnId="{B4E61F72-0E3F-400D-9155-0F53638B3D65}">
      <dgm:prSet/>
      <dgm:spPr/>
      <dgm:t>
        <a:bodyPr/>
        <a:lstStyle/>
        <a:p>
          <a:endParaRPr lang="en-US"/>
        </a:p>
      </dgm:t>
    </dgm:pt>
    <dgm:pt modelId="{6493FEA9-9DE1-4F6B-BBE5-A7BE8D63487E}" type="sibTrans" cxnId="{B4E61F72-0E3F-400D-9155-0F53638B3D65}">
      <dgm:prSet/>
      <dgm:spPr/>
      <dgm:t>
        <a:bodyPr/>
        <a:lstStyle/>
        <a:p>
          <a:endParaRPr lang="en-US"/>
        </a:p>
      </dgm:t>
    </dgm:pt>
    <dgm:pt modelId="{ACBE48E6-3345-4764-A01E-CB607A904B98}" type="pres">
      <dgm:prSet presAssocID="{FC7108FF-C077-4382-97BB-CEFD288192E3}" presName="linear" presStyleCnt="0">
        <dgm:presLayoutVars>
          <dgm:dir/>
          <dgm:animLvl val="lvl"/>
          <dgm:resizeHandles val="exact"/>
        </dgm:presLayoutVars>
      </dgm:prSet>
      <dgm:spPr/>
    </dgm:pt>
    <dgm:pt modelId="{CAB5CCB9-41AA-4049-B181-A16D06F55F36}" type="pres">
      <dgm:prSet presAssocID="{3C09DE37-9240-4D61-BE34-18AE90C882D4}" presName="parentLin" presStyleCnt="0"/>
      <dgm:spPr/>
    </dgm:pt>
    <dgm:pt modelId="{258D1E18-7E7F-4269-96E1-53FFAAB43672}" type="pres">
      <dgm:prSet presAssocID="{3C09DE37-9240-4D61-BE34-18AE90C882D4}" presName="parentLeftMargin" presStyleLbl="node1" presStyleIdx="0" presStyleCnt="2"/>
      <dgm:spPr/>
    </dgm:pt>
    <dgm:pt modelId="{AC8DD8D4-A844-4B29-B42D-6280845C11E0}" type="pres">
      <dgm:prSet presAssocID="{3C09DE37-9240-4D61-BE34-18AE90C882D4}" presName="parentText" presStyleLbl="node1" presStyleIdx="0" presStyleCnt="2" custScaleX="130330" custScaleY="807965" custLinFactY="-16214" custLinFactNeighborY="-100000">
        <dgm:presLayoutVars>
          <dgm:chMax val="0"/>
          <dgm:bulletEnabled val="1"/>
        </dgm:presLayoutVars>
      </dgm:prSet>
      <dgm:spPr/>
    </dgm:pt>
    <dgm:pt modelId="{328486AC-C6B6-4A96-93EE-E730D64BF890}" type="pres">
      <dgm:prSet presAssocID="{3C09DE37-9240-4D61-BE34-18AE90C882D4}" presName="negativeSpace" presStyleCnt="0"/>
      <dgm:spPr/>
    </dgm:pt>
    <dgm:pt modelId="{8350E45B-A0BC-47F0-B72A-35F4ABAEC19B}" type="pres">
      <dgm:prSet presAssocID="{3C09DE37-9240-4D61-BE34-18AE90C882D4}" presName="childText" presStyleLbl="conFgAcc1" presStyleIdx="0" presStyleCnt="2">
        <dgm:presLayoutVars>
          <dgm:bulletEnabled val="1"/>
        </dgm:presLayoutVars>
      </dgm:prSet>
      <dgm:spPr/>
    </dgm:pt>
    <dgm:pt modelId="{ED9349DE-804F-468C-B5BE-BEE35F37039D}" type="pres">
      <dgm:prSet presAssocID="{73D41B4A-70D0-4FA5-BB37-5E38DB51DB85}" presName="spaceBetweenRectangles" presStyleCnt="0"/>
      <dgm:spPr/>
    </dgm:pt>
    <dgm:pt modelId="{034A46A9-6F16-4395-B90D-DB3094C50FC5}" type="pres">
      <dgm:prSet presAssocID="{71E003F4-E532-4D7D-A14B-57E09189C51A}" presName="parentLin" presStyleCnt="0"/>
      <dgm:spPr/>
    </dgm:pt>
    <dgm:pt modelId="{197F7658-87BD-414C-B4A2-1D3F3B689646}" type="pres">
      <dgm:prSet presAssocID="{71E003F4-E532-4D7D-A14B-57E09189C51A}" presName="parentLeftMargin" presStyleLbl="node1" presStyleIdx="0" presStyleCnt="2"/>
      <dgm:spPr/>
    </dgm:pt>
    <dgm:pt modelId="{9361556B-9856-45AB-BBF4-162065F017C4}" type="pres">
      <dgm:prSet presAssocID="{71E003F4-E532-4D7D-A14B-57E09189C51A}" presName="parentText" presStyleLbl="node1" presStyleIdx="1" presStyleCnt="2" custScaleX="142997" custScaleY="686415" custLinFactNeighborY="-17681">
        <dgm:presLayoutVars>
          <dgm:chMax val="0"/>
          <dgm:bulletEnabled val="1"/>
        </dgm:presLayoutVars>
      </dgm:prSet>
      <dgm:spPr/>
    </dgm:pt>
    <dgm:pt modelId="{F6897459-7909-4F98-BF72-76375A9DC665}" type="pres">
      <dgm:prSet presAssocID="{71E003F4-E532-4D7D-A14B-57E09189C51A}" presName="negativeSpace" presStyleCnt="0"/>
      <dgm:spPr/>
    </dgm:pt>
    <dgm:pt modelId="{6B717825-DD2D-4DCF-B72E-AB6BB2B8E5ED}" type="pres">
      <dgm:prSet presAssocID="{71E003F4-E532-4D7D-A14B-57E09189C51A}" presName="childText" presStyleLbl="conFgAcc1" presStyleIdx="1" presStyleCnt="2">
        <dgm:presLayoutVars>
          <dgm:bulletEnabled val="1"/>
        </dgm:presLayoutVars>
      </dgm:prSet>
      <dgm:spPr/>
    </dgm:pt>
  </dgm:ptLst>
  <dgm:cxnLst>
    <dgm:cxn modelId="{7341BC08-5A7A-4E19-9260-BE27741B5907}" type="presOf" srcId="{3C09DE37-9240-4D61-BE34-18AE90C882D4}" destId="{AC8DD8D4-A844-4B29-B42D-6280845C11E0}" srcOrd="1" destOrd="0" presId="urn:microsoft.com/office/officeart/2005/8/layout/list1"/>
    <dgm:cxn modelId="{7DF15C09-AC88-46B5-A414-13218B0F7B9F}" type="presOf" srcId="{3C09DE37-9240-4D61-BE34-18AE90C882D4}" destId="{258D1E18-7E7F-4269-96E1-53FFAAB43672}" srcOrd="0" destOrd="0" presId="urn:microsoft.com/office/officeart/2005/8/layout/list1"/>
    <dgm:cxn modelId="{63185819-D49A-4CAD-82F7-7899EA781406}" type="presOf" srcId="{71E003F4-E532-4D7D-A14B-57E09189C51A}" destId="{197F7658-87BD-414C-B4A2-1D3F3B689646}" srcOrd="0" destOrd="0" presId="urn:microsoft.com/office/officeart/2005/8/layout/list1"/>
    <dgm:cxn modelId="{B4E61F72-0E3F-400D-9155-0F53638B3D65}" srcId="{FC7108FF-C077-4382-97BB-CEFD288192E3}" destId="{71E003F4-E532-4D7D-A14B-57E09189C51A}" srcOrd="1" destOrd="0" parTransId="{84B15C0D-0D47-4D25-B5E4-F796F5F8C596}" sibTransId="{6493FEA9-9DE1-4F6B-BBE5-A7BE8D63487E}"/>
    <dgm:cxn modelId="{F835E27F-FC25-49B1-AC81-B5D6DA1910CB}" type="presOf" srcId="{FC7108FF-C077-4382-97BB-CEFD288192E3}" destId="{ACBE48E6-3345-4764-A01E-CB607A904B98}" srcOrd="0" destOrd="0" presId="urn:microsoft.com/office/officeart/2005/8/layout/list1"/>
    <dgm:cxn modelId="{17C2879F-6EA0-48D2-861C-F52F85243C71}" type="presOf" srcId="{71E003F4-E532-4D7D-A14B-57E09189C51A}" destId="{9361556B-9856-45AB-BBF4-162065F017C4}" srcOrd="1" destOrd="0" presId="urn:microsoft.com/office/officeart/2005/8/layout/list1"/>
    <dgm:cxn modelId="{E30717B1-C2DC-436B-B44D-150EE3A426BA}" srcId="{FC7108FF-C077-4382-97BB-CEFD288192E3}" destId="{3C09DE37-9240-4D61-BE34-18AE90C882D4}" srcOrd="0" destOrd="0" parTransId="{396692A7-66F6-43CC-9DF2-0C35585D19AA}" sibTransId="{73D41B4A-70D0-4FA5-BB37-5E38DB51DB85}"/>
    <dgm:cxn modelId="{53AE08AD-F085-4739-9666-D442BFE82BC1}" type="presParOf" srcId="{ACBE48E6-3345-4764-A01E-CB607A904B98}" destId="{CAB5CCB9-41AA-4049-B181-A16D06F55F36}" srcOrd="0" destOrd="0" presId="urn:microsoft.com/office/officeart/2005/8/layout/list1"/>
    <dgm:cxn modelId="{F201D931-066F-4AB4-8994-9A40348D9277}" type="presParOf" srcId="{CAB5CCB9-41AA-4049-B181-A16D06F55F36}" destId="{258D1E18-7E7F-4269-96E1-53FFAAB43672}" srcOrd="0" destOrd="0" presId="urn:microsoft.com/office/officeart/2005/8/layout/list1"/>
    <dgm:cxn modelId="{F39DA070-9023-454B-BEE5-357B629F0140}" type="presParOf" srcId="{CAB5CCB9-41AA-4049-B181-A16D06F55F36}" destId="{AC8DD8D4-A844-4B29-B42D-6280845C11E0}" srcOrd="1" destOrd="0" presId="urn:microsoft.com/office/officeart/2005/8/layout/list1"/>
    <dgm:cxn modelId="{3F603ECF-EAD1-4196-BE6C-70EDBCA1D33D}" type="presParOf" srcId="{ACBE48E6-3345-4764-A01E-CB607A904B98}" destId="{328486AC-C6B6-4A96-93EE-E730D64BF890}" srcOrd="1" destOrd="0" presId="urn:microsoft.com/office/officeart/2005/8/layout/list1"/>
    <dgm:cxn modelId="{9E660625-281E-4066-842B-292A49B823DB}" type="presParOf" srcId="{ACBE48E6-3345-4764-A01E-CB607A904B98}" destId="{8350E45B-A0BC-47F0-B72A-35F4ABAEC19B}" srcOrd="2" destOrd="0" presId="urn:microsoft.com/office/officeart/2005/8/layout/list1"/>
    <dgm:cxn modelId="{03527087-24A6-43E1-822F-0C34AACFB7A8}" type="presParOf" srcId="{ACBE48E6-3345-4764-A01E-CB607A904B98}" destId="{ED9349DE-804F-468C-B5BE-BEE35F37039D}" srcOrd="3" destOrd="0" presId="urn:microsoft.com/office/officeart/2005/8/layout/list1"/>
    <dgm:cxn modelId="{A14D5C99-42E6-407A-AA94-F8ECCF24ADF7}" type="presParOf" srcId="{ACBE48E6-3345-4764-A01E-CB607A904B98}" destId="{034A46A9-6F16-4395-B90D-DB3094C50FC5}" srcOrd="4" destOrd="0" presId="urn:microsoft.com/office/officeart/2005/8/layout/list1"/>
    <dgm:cxn modelId="{7C04E387-B0AC-4944-A8B5-B96A57DA85CE}" type="presParOf" srcId="{034A46A9-6F16-4395-B90D-DB3094C50FC5}" destId="{197F7658-87BD-414C-B4A2-1D3F3B689646}" srcOrd="0" destOrd="0" presId="urn:microsoft.com/office/officeart/2005/8/layout/list1"/>
    <dgm:cxn modelId="{ED4D51F1-EB71-4B73-AD1D-84A3E978B122}" type="presParOf" srcId="{034A46A9-6F16-4395-B90D-DB3094C50FC5}" destId="{9361556B-9856-45AB-BBF4-162065F017C4}" srcOrd="1" destOrd="0" presId="urn:microsoft.com/office/officeart/2005/8/layout/list1"/>
    <dgm:cxn modelId="{C8412408-E568-47B5-B787-08389F434FF6}" type="presParOf" srcId="{ACBE48E6-3345-4764-A01E-CB607A904B98}" destId="{F6897459-7909-4F98-BF72-76375A9DC665}" srcOrd="5" destOrd="0" presId="urn:microsoft.com/office/officeart/2005/8/layout/list1"/>
    <dgm:cxn modelId="{250AE272-B23A-44E3-8B27-E3EB8FD10422}" type="presParOf" srcId="{ACBE48E6-3345-4764-A01E-CB607A904B98}" destId="{6B717825-DD2D-4DCF-B72E-AB6BB2B8E5ED}"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2544F0D-6BD0-4081-A861-34ADF432074D}" type="doc">
      <dgm:prSet loTypeId="urn:microsoft.com/office/officeart/2009/3/layout/StepUpProcess" loCatId="process" qsTypeId="urn:microsoft.com/office/officeart/2005/8/quickstyle/simple1" qsCatId="simple" csTypeId="urn:microsoft.com/office/officeart/2005/8/colors/colorful5" csCatId="colorful" phldr="1"/>
      <dgm:spPr/>
      <dgm:t>
        <a:bodyPr/>
        <a:lstStyle/>
        <a:p>
          <a:endParaRPr lang="en-US"/>
        </a:p>
      </dgm:t>
    </dgm:pt>
    <dgm:pt modelId="{784D19C9-0F89-48D6-906D-DAFCA777DE90}">
      <dgm:prSet phldrT="[Text]" custT="1"/>
      <dgm:spPr/>
      <dgm:t>
        <a:bodyPr/>
        <a:lstStyle/>
        <a:p>
          <a:pPr algn="l"/>
          <a:r>
            <a:rPr lang="en-US" sz="2400" b="1" dirty="0"/>
            <a:t>2001</a:t>
          </a:r>
        </a:p>
        <a:p>
          <a:pPr algn="l"/>
          <a:r>
            <a:rPr lang="en-US" sz="1800" dirty="0"/>
            <a:t>Establishment of Institute with the PEO (Quality Objectives) of creating competent engineering Graduates</a:t>
          </a:r>
        </a:p>
      </dgm:t>
    </dgm:pt>
    <dgm:pt modelId="{6732B83E-A057-4775-A280-F0E369D2D727}" type="parTrans" cxnId="{828D5BAF-C2BC-4D1C-9A0D-DFF565E3FCCA}">
      <dgm:prSet/>
      <dgm:spPr/>
      <dgm:t>
        <a:bodyPr/>
        <a:lstStyle/>
        <a:p>
          <a:pPr algn="l"/>
          <a:endParaRPr lang="en-US" sz="3600"/>
        </a:p>
      </dgm:t>
    </dgm:pt>
    <dgm:pt modelId="{55831EBC-C146-48F8-AF6D-6DFAC08DFC86}" type="sibTrans" cxnId="{828D5BAF-C2BC-4D1C-9A0D-DFF565E3FCCA}">
      <dgm:prSet/>
      <dgm:spPr/>
      <dgm:t>
        <a:bodyPr/>
        <a:lstStyle/>
        <a:p>
          <a:pPr algn="l"/>
          <a:endParaRPr lang="en-US" sz="3600"/>
        </a:p>
      </dgm:t>
    </dgm:pt>
    <dgm:pt modelId="{3838588F-F308-49BF-B8D4-73DDFC87AEE8}">
      <dgm:prSet phldrT="[Text]" custT="1"/>
      <dgm:spPr/>
      <dgm:t>
        <a:bodyPr/>
        <a:lstStyle/>
        <a:p>
          <a:pPr algn="l"/>
          <a:r>
            <a:rPr lang="en-US" sz="2400" dirty="0"/>
            <a:t>2005</a:t>
          </a:r>
          <a:endParaRPr lang="en-US" sz="1400" dirty="0"/>
        </a:p>
        <a:p>
          <a:pPr algn="l"/>
          <a:r>
            <a:rPr lang="en-US" sz="1800" dirty="0"/>
            <a:t>ISO: 9001:2000</a:t>
          </a:r>
        </a:p>
        <a:p>
          <a:pPr algn="l"/>
          <a:r>
            <a:rPr lang="en-US" sz="1800" dirty="0"/>
            <a:t>implemented with PEO of Quality Engineering Graduates. PEOs set through Quality Objectives</a:t>
          </a:r>
        </a:p>
      </dgm:t>
    </dgm:pt>
    <dgm:pt modelId="{1510C591-5E25-4C6B-B0FC-29B6543DC916}" type="parTrans" cxnId="{C8CD6A3D-6E5A-49E4-97D0-D158012933A5}">
      <dgm:prSet/>
      <dgm:spPr/>
      <dgm:t>
        <a:bodyPr/>
        <a:lstStyle/>
        <a:p>
          <a:pPr algn="l"/>
          <a:endParaRPr lang="en-US" sz="3600"/>
        </a:p>
      </dgm:t>
    </dgm:pt>
    <dgm:pt modelId="{E0E6C152-00E7-4742-AA0A-593CFF675761}" type="sibTrans" cxnId="{C8CD6A3D-6E5A-49E4-97D0-D158012933A5}">
      <dgm:prSet/>
      <dgm:spPr/>
      <dgm:t>
        <a:bodyPr/>
        <a:lstStyle/>
        <a:p>
          <a:pPr algn="l"/>
          <a:endParaRPr lang="en-US" sz="3600"/>
        </a:p>
      </dgm:t>
    </dgm:pt>
    <dgm:pt modelId="{64BF4973-947A-41AC-8F68-A07D605441F1}">
      <dgm:prSet phldrT="[Text]" custT="1"/>
      <dgm:spPr/>
      <dgm:t>
        <a:bodyPr/>
        <a:lstStyle/>
        <a:p>
          <a:pPr algn="l"/>
          <a:r>
            <a:rPr lang="en-US" sz="2000" b="1" dirty="0"/>
            <a:t>2009</a:t>
          </a:r>
          <a:endParaRPr lang="en-US" sz="1400" b="1" dirty="0"/>
        </a:p>
        <a:p>
          <a:pPr algn="l"/>
          <a:r>
            <a:rPr lang="en-US" sz="1800" dirty="0"/>
            <a:t>ISO: 9001:2008  (Emphasis on design &amp; development)</a:t>
          </a:r>
        </a:p>
        <a:p>
          <a:pPr algn="l"/>
          <a:r>
            <a:rPr lang="en-US" sz="1800" dirty="0"/>
            <a:t>5 PEOs defined as per NBA SAR.</a:t>
          </a:r>
        </a:p>
      </dgm:t>
    </dgm:pt>
    <dgm:pt modelId="{8B75C787-5CE5-4BDD-BF87-00B636DF80F5}" type="parTrans" cxnId="{3BC53826-26A2-4F0F-90C6-DBB150B6053D}">
      <dgm:prSet/>
      <dgm:spPr/>
      <dgm:t>
        <a:bodyPr/>
        <a:lstStyle/>
        <a:p>
          <a:pPr algn="l"/>
          <a:endParaRPr lang="en-US" sz="3600"/>
        </a:p>
      </dgm:t>
    </dgm:pt>
    <dgm:pt modelId="{46258E47-369E-4605-8001-9FEB804D262B}" type="sibTrans" cxnId="{3BC53826-26A2-4F0F-90C6-DBB150B6053D}">
      <dgm:prSet/>
      <dgm:spPr/>
      <dgm:t>
        <a:bodyPr/>
        <a:lstStyle/>
        <a:p>
          <a:pPr algn="l"/>
          <a:endParaRPr lang="en-US" sz="3600"/>
        </a:p>
      </dgm:t>
    </dgm:pt>
    <dgm:pt modelId="{F0E2BA77-0432-40ED-BB87-9C9F415769D1}">
      <dgm:prSet phldrT="[Text]" custT="1"/>
      <dgm:spPr/>
      <dgm:t>
        <a:bodyPr/>
        <a:lstStyle/>
        <a:p>
          <a:pPr algn="l"/>
          <a:r>
            <a:rPr lang="en-US" sz="2000" b="1" dirty="0"/>
            <a:t>2013</a:t>
          </a:r>
          <a:endParaRPr lang="en-US" sz="1400" b="1" dirty="0"/>
        </a:p>
        <a:p>
          <a:pPr algn="l"/>
          <a:r>
            <a:rPr lang="en-US" sz="1800" dirty="0"/>
            <a:t>ISO: 9001:2008</a:t>
          </a:r>
        </a:p>
        <a:p>
          <a:pPr algn="l"/>
          <a:r>
            <a:rPr lang="en-US" sz="1800" dirty="0"/>
            <a:t>Formalization of PEOs (reference from PEOs of UoM, NBA Graduate Attributes) &amp; alignment with quality objectives. And based on stakeholders feedback.</a:t>
          </a:r>
        </a:p>
        <a:p>
          <a:pPr algn="l"/>
          <a:r>
            <a:rPr lang="en-US" sz="1800" b="1" dirty="0"/>
            <a:t>2017 </a:t>
          </a:r>
          <a:r>
            <a:rPr lang="en-US" sz="1800" dirty="0"/>
            <a:t>– Design &amp; Development of Co/extra curricular with stakeholders inputs (</a:t>
          </a:r>
          <a:r>
            <a:rPr lang="en-US" sz="1800" dirty="0" err="1"/>
            <a:t>ref:ISO</a:t>
          </a:r>
          <a:r>
            <a:rPr lang="en-US" sz="1800" dirty="0"/>
            <a:t>)</a:t>
          </a:r>
        </a:p>
        <a:p>
          <a:pPr algn="l"/>
          <a:r>
            <a:rPr lang="en-US" sz="1800" dirty="0"/>
            <a:t>In </a:t>
          </a:r>
          <a:r>
            <a:rPr lang="en-US" sz="1800" b="1" dirty="0"/>
            <a:t>2018, 7</a:t>
          </a:r>
          <a:r>
            <a:rPr lang="en-US" sz="1800" dirty="0"/>
            <a:t> PEOs are changed to </a:t>
          </a:r>
          <a:r>
            <a:rPr lang="en-US" sz="1800" b="1" dirty="0"/>
            <a:t>3</a:t>
          </a:r>
          <a:r>
            <a:rPr lang="en-US" sz="1800" dirty="0"/>
            <a:t> PEOs – Advisory, PAC meeting</a:t>
          </a:r>
        </a:p>
      </dgm:t>
    </dgm:pt>
    <dgm:pt modelId="{9A23E930-60AA-415F-9718-83615A6D18E6}" type="parTrans" cxnId="{0FA6274D-D404-423B-938C-5D8CA20E7452}">
      <dgm:prSet/>
      <dgm:spPr/>
      <dgm:t>
        <a:bodyPr/>
        <a:lstStyle/>
        <a:p>
          <a:pPr algn="l"/>
          <a:endParaRPr lang="en-US" sz="3600"/>
        </a:p>
      </dgm:t>
    </dgm:pt>
    <dgm:pt modelId="{87503311-C9E3-40ED-A2B7-A8C454D4B6B7}" type="sibTrans" cxnId="{0FA6274D-D404-423B-938C-5D8CA20E7452}">
      <dgm:prSet/>
      <dgm:spPr/>
      <dgm:t>
        <a:bodyPr/>
        <a:lstStyle/>
        <a:p>
          <a:pPr algn="l"/>
          <a:endParaRPr lang="en-US" sz="3600"/>
        </a:p>
      </dgm:t>
    </dgm:pt>
    <dgm:pt modelId="{47E032CE-D0D2-4DD3-A932-3009C00F5E06}" type="pres">
      <dgm:prSet presAssocID="{42544F0D-6BD0-4081-A861-34ADF432074D}" presName="rootnode" presStyleCnt="0">
        <dgm:presLayoutVars>
          <dgm:chMax/>
          <dgm:chPref/>
          <dgm:dir/>
          <dgm:animLvl val="lvl"/>
        </dgm:presLayoutVars>
      </dgm:prSet>
      <dgm:spPr/>
    </dgm:pt>
    <dgm:pt modelId="{F3D3391E-A85A-4E70-9AC6-B2697B09E826}" type="pres">
      <dgm:prSet presAssocID="{784D19C9-0F89-48D6-906D-DAFCA777DE90}" presName="composite" presStyleCnt="0"/>
      <dgm:spPr/>
    </dgm:pt>
    <dgm:pt modelId="{8CF93F81-E8B5-4154-8217-79B42EC2647E}" type="pres">
      <dgm:prSet presAssocID="{784D19C9-0F89-48D6-906D-DAFCA777DE90}" presName="LShape" presStyleLbl="alignNode1" presStyleIdx="0" presStyleCnt="7"/>
      <dgm:spPr/>
    </dgm:pt>
    <dgm:pt modelId="{9A6A7483-26EF-45FC-9842-28B4A9D79320}" type="pres">
      <dgm:prSet presAssocID="{784D19C9-0F89-48D6-906D-DAFCA777DE90}" presName="ParentText" presStyleLbl="revTx" presStyleIdx="0" presStyleCnt="4">
        <dgm:presLayoutVars>
          <dgm:chMax val="0"/>
          <dgm:chPref val="0"/>
          <dgm:bulletEnabled val="1"/>
        </dgm:presLayoutVars>
      </dgm:prSet>
      <dgm:spPr/>
    </dgm:pt>
    <dgm:pt modelId="{5E8C2383-39E0-4A50-98F3-39A78DAB40E1}" type="pres">
      <dgm:prSet presAssocID="{784D19C9-0F89-48D6-906D-DAFCA777DE90}" presName="Triangle" presStyleLbl="alignNode1" presStyleIdx="1" presStyleCnt="7"/>
      <dgm:spPr/>
    </dgm:pt>
    <dgm:pt modelId="{3F575B90-87E0-4D53-B3A8-1F701C647BA8}" type="pres">
      <dgm:prSet presAssocID="{55831EBC-C146-48F8-AF6D-6DFAC08DFC86}" presName="sibTrans" presStyleCnt="0"/>
      <dgm:spPr/>
    </dgm:pt>
    <dgm:pt modelId="{E4DCCA61-D9FD-4B68-A33D-238B95F2C23D}" type="pres">
      <dgm:prSet presAssocID="{55831EBC-C146-48F8-AF6D-6DFAC08DFC86}" presName="space" presStyleCnt="0"/>
      <dgm:spPr/>
    </dgm:pt>
    <dgm:pt modelId="{822A04A7-A865-496F-AE34-EFD42240937F}" type="pres">
      <dgm:prSet presAssocID="{3838588F-F308-49BF-B8D4-73DDFC87AEE8}" presName="composite" presStyleCnt="0"/>
      <dgm:spPr/>
    </dgm:pt>
    <dgm:pt modelId="{7015029F-3D2F-406D-B8E4-3DEC13257870}" type="pres">
      <dgm:prSet presAssocID="{3838588F-F308-49BF-B8D4-73DDFC87AEE8}" presName="LShape" presStyleLbl="alignNode1" presStyleIdx="2" presStyleCnt="7"/>
      <dgm:spPr/>
    </dgm:pt>
    <dgm:pt modelId="{4042510E-394F-4566-870D-A5E8C4B45AA3}" type="pres">
      <dgm:prSet presAssocID="{3838588F-F308-49BF-B8D4-73DDFC87AEE8}" presName="ParentText" presStyleLbl="revTx" presStyleIdx="1" presStyleCnt="4">
        <dgm:presLayoutVars>
          <dgm:chMax val="0"/>
          <dgm:chPref val="0"/>
          <dgm:bulletEnabled val="1"/>
        </dgm:presLayoutVars>
      </dgm:prSet>
      <dgm:spPr/>
    </dgm:pt>
    <dgm:pt modelId="{60A4F2D3-3E97-4DCA-ABCF-808BC9857CC7}" type="pres">
      <dgm:prSet presAssocID="{3838588F-F308-49BF-B8D4-73DDFC87AEE8}" presName="Triangle" presStyleLbl="alignNode1" presStyleIdx="3" presStyleCnt="7"/>
      <dgm:spPr/>
    </dgm:pt>
    <dgm:pt modelId="{4DB7373B-5CC2-4B5C-9D0D-3EA4B721F401}" type="pres">
      <dgm:prSet presAssocID="{E0E6C152-00E7-4742-AA0A-593CFF675761}" presName="sibTrans" presStyleCnt="0"/>
      <dgm:spPr/>
    </dgm:pt>
    <dgm:pt modelId="{3EDC0EA2-299F-4EF2-8CC7-5A30FD5C088C}" type="pres">
      <dgm:prSet presAssocID="{E0E6C152-00E7-4742-AA0A-593CFF675761}" presName="space" presStyleCnt="0"/>
      <dgm:spPr/>
    </dgm:pt>
    <dgm:pt modelId="{BC57ABC2-4DB7-43D4-AD26-D83F66A03521}" type="pres">
      <dgm:prSet presAssocID="{64BF4973-947A-41AC-8F68-A07D605441F1}" presName="composite" presStyleCnt="0"/>
      <dgm:spPr/>
    </dgm:pt>
    <dgm:pt modelId="{C345641D-69C8-4DC7-B9DF-A117CA9E24E7}" type="pres">
      <dgm:prSet presAssocID="{64BF4973-947A-41AC-8F68-A07D605441F1}" presName="LShape" presStyleLbl="alignNode1" presStyleIdx="4" presStyleCnt="7"/>
      <dgm:spPr/>
    </dgm:pt>
    <dgm:pt modelId="{A0840CEB-55F6-4B83-88C8-F1B14DE86E6B}" type="pres">
      <dgm:prSet presAssocID="{64BF4973-947A-41AC-8F68-A07D605441F1}" presName="ParentText" presStyleLbl="revTx" presStyleIdx="2" presStyleCnt="4">
        <dgm:presLayoutVars>
          <dgm:chMax val="0"/>
          <dgm:chPref val="0"/>
          <dgm:bulletEnabled val="1"/>
        </dgm:presLayoutVars>
      </dgm:prSet>
      <dgm:spPr/>
    </dgm:pt>
    <dgm:pt modelId="{449D42F6-821D-4B4E-A6EA-4980F2D5781A}" type="pres">
      <dgm:prSet presAssocID="{64BF4973-947A-41AC-8F68-A07D605441F1}" presName="Triangle" presStyleLbl="alignNode1" presStyleIdx="5" presStyleCnt="7"/>
      <dgm:spPr/>
    </dgm:pt>
    <dgm:pt modelId="{E4DFAEF9-E41C-4D7E-9EE5-1BF4C326720B}" type="pres">
      <dgm:prSet presAssocID="{46258E47-369E-4605-8001-9FEB804D262B}" presName="sibTrans" presStyleCnt="0"/>
      <dgm:spPr/>
    </dgm:pt>
    <dgm:pt modelId="{A01F0E1E-DED3-4CB0-88A4-A45CA772871F}" type="pres">
      <dgm:prSet presAssocID="{46258E47-369E-4605-8001-9FEB804D262B}" presName="space" presStyleCnt="0"/>
      <dgm:spPr/>
    </dgm:pt>
    <dgm:pt modelId="{5C4F7C41-27C8-421D-80C4-85877D17BB73}" type="pres">
      <dgm:prSet presAssocID="{F0E2BA77-0432-40ED-BB87-9C9F415769D1}" presName="composite" presStyleCnt="0"/>
      <dgm:spPr/>
    </dgm:pt>
    <dgm:pt modelId="{320BB2B4-E2F9-454B-B57D-55B126FCF29C}" type="pres">
      <dgm:prSet presAssocID="{F0E2BA77-0432-40ED-BB87-9C9F415769D1}" presName="LShape" presStyleLbl="alignNode1" presStyleIdx="6" presStyleCnt="7"/>
      <dgm:spPr/>
    </dgm:pt>
    <dgm:pt modelId="{8A99B078-99ED-4DE7-B27A-F00354A33305}" type="pres">
      <dgm:prSet presAssocID="{F0E2BA77-0432-40ED-BB87-9C9F415769D1}" presName="ParentText" presStyleLbl="revTx" presStyleIdx="3" presStyleCnt="4">
        <dgm:presLayoutVars>
          <dgm:chMax val="0"/>
          <dgm:chPref val="0"/>
          <dgm:bulletEnabled val="1"/>
        </dgm:presLayoutVars>
      </dgm:prSet>
      <dgm:spPr/>
    </dgm:pt>
  </dgm:ptLst>
  <dgm:cxnLst>
    <dgm:cxn modelId="{3BC53826-26A2-4F0F-90C6-DBB150B6053D}" srcId="{42544F0D-6BD0-4081-A861-34ADF432074D}" destId="{64BF4973-947A-41AC-8F68-A07D605441F1}" srcOrd="2" destOrd="0" parTransId="{8B75C787-5CE5-4BDD-BF87-00B636DF80F5}" sibTransId="{46258E47-369E-4605-8001-9FEB804D262B}"/>
    <dgm:cxn modelId="{1EDEB82B-5857-4043-B5EE-3FDC6D8E2875}" type="presOf" srcId="{F0E2BA77-0432-40ED-BB87-9C9F415769D1}" destId="{8A99B078-99ED-4DE7-B27A-F00354A33305}" srcOrd="0" destOrd="0" presId="urn:microsoft.com/office/officeart/2009/3/layout/StepUpProcess"/>
    <dgm:cxn modelId="{C8CD6A3D-6E5A-49E4-97D0-D158012933A5}" srcId="{42544F0D-6BD0-4081-A861-34ADF432074D}" destId="{3838588F-F308-49BF-B8D4-73DDFC87AEE8}" srcOrd="1" destOrd="0" parTransId="{1510C591-5E25-4C6B-B0FC-29B6543DC916}" sibTransId="{E0E6C152-00E7-4742-AA0A-593CFF675761}"/>
    <dgm:cxn modelId="{BC5A255C-1444-4670-A13C-EE5E995FAA36}" type="presOf" srcId="{64BF4973-947A-41AC-8F68-A07D605441F1}" destId="{A0840CEB-55F6-4B83-88C8-F1B14DE86E6B}" srcOrd="0" destOrd="0" presId="urn:microsoft.com/office/officeart/2009/3/layout/StepUpProcess"/>
    <dgm:cxn modelId="{0FA6274D-D404-423B-938C-5D8CA20E7452}" srcId="{42544F0D-6BD0-4081-A861-34ADF432074D}" destId="{F0E2BA77-0432-40ED-BB87-9C9F415769D1}" srcOrd="3" destOrd="0" parTransId="{9A23E930-60AA-415F-9718-83615A6D18E6}" sibTransId="{87503311-C9E3-40ED-A2B7-A8C454D4B6B7}"/>
    <dgm:cxn modelId="{DE84E797-EFA2-47D1-99C7-CDC8A0C63B10}" type="presOf" srcId="{784D19C9-0F89-48D6-906D-DAFCA777DE90}" destId="{9A6A7483-26EF-45FC-9842-28B4A9D79320}" srcOrd="0" destOrd="0" presId="urn:microsoft.com/office/officeart/2009/3/layout/StepUpProcess"/>
    <dgm:cxn modelId="{828D5BAF-C2BC-4D1C-9A0D-DFF565E3FCCA}" srcId="{42544F0D-6BD0-4081-A861-34ADF432074D}" destId="{784D19C9-0F89-48D6-906D-DAFCA777DE90}" srcOrd="0" destOrd="0" parTransId="{6732B83E-A057-4775-A280-F0E369D2D727}" sibTransId="{55831EBC-C146-48F8-AF6D-6DFAC08DFC86}"/>
    <dgm:cxn modelId="{C853ECC2-CC0B-47E8-8B79-1AEAD9EF3E37}" type="presOf" srcId="{42544F0D-6BD0-4081-A861-34ADF432074D}" destId="{47E032CE-D0D2-4DD3-A932-3009C00F5E06}" srcOrd="0" destOrd="0" presId="urn:microsoft.com/office/officeart/2009/3/layout/StepUpProcess"/>
    <dgm:cxn modelId="{A4FB06EB-1530-4064-807B-73B348046659}" type="presOf" srcId="{3838588F-F308-49BF-B8D4-73DDFC87AEE8}" destId="{4042510E-394F-4566-870D-A5E8C4B45AA3}" srcOrd="0" destOrd="0" presId="urn:microsoft.com/office/officeart/2009/3/layout/StepUpProcess"/>
    <dgm:cxn modelId="{E8B062CE-0422-418D-B5A5-A76684FAF28C}" type="presParOf" srcId="{47E032CE-D0D2-4DD3-A932-3009C00F5E06}" destId="{F3D3391E-A85A-4E70-9AC6-B2697B09E826}" srcOrd="0" destOrd="0" presId="urn:microsoft.com/office/officeart/2009/3/layout/StepUpProcess"/>
    <dgm:cxn modelId="{5C68CCC5-1998-40FE-84A4-9821B7DF12F7}" type="presParOf" srcId="{F3D3391E-A85A-4E70-9AC6-B2697B09E826}" destId="{8CF93F81-E8B5-4154-8217-79B42EC2647E}" srcOrd="0" destOrd="0" presId="urn:microsoft.com/office/officeart/2009/3/layout/StepUpProcess"/>
    <dgm:cxn modelId="{19BBAD96-7597-4212-AF39-09D4961F6490}" type="presParOf" srcId="{F3D3391E-A85A-4E70-9AC6-B2697B09E826}" destId="{9A6A7483-26EF-45FC-9842-28B4A9D79320}" srcOrd="1" destOrd="0" presId="urn:microsoft.com/office/officeart/2009/3/layout/StepUpProcess"/>
    <dgm:cxn modelId="{66F87C3B-0F06-428F-9CF6-86248CC35C0D}" type="presParOf" srcId="{F3D3391E-A85A-4E70-9AC6-B2697B09E826}" destId="{5E8C2383-39E0-4A50-98F3-39A78DAB40E1}" srcOrd="2" destOrd="0" presId="urn:microsoft.com/office/officeart/2009/3/layout/StepUpProcess"/>
    <dgm:cxn modelId="{4D9A2C71-9950-4FAE-8C21-238D34B5A856}" type="presParOf" srcId="{47E032CE-D0D2-4DD3-A932-3009C00F5E06}" destId="{3F575B90-87E0-4D53-B3A8-1F701C647BA8}" srcOrd="1" destOrd="0" presId="urn:microsoft.com/office/officeart/2009/3/layout/StepUpProcess"/>
    <dgm:cxn modelId="{DBAE9C04-B125-49CE-BB72-3835F57DAC6B}" type="presParOf" srcId="{3F575B90-87E0-4D53-B3A8-1F701C647BA8}" destId="{E4DCCA61-D9FD-4B68-A33D-238B95F2C23D}" srcOrd="0" destOrd="0" presId="urn:microsoft.com/office/officeart/2009/3/layout/StepUpProcess"/>
    <dgm:cxn modelId="{802901DA-FB7B-42E4-89A9-9F7AC0E95F3D}" type="presParOf" srcId="{47E032CE-D0D2-4DD3-A932-3009C00F5E06}" destId="{822A04A7-A865-496F-AE34-EFD42240937F}" srcOrd="2" destOrd="0" presId="urn:microsoft.com/office/officeart/2009/3/layout/StepUpProcess"/>
    <dgm:cxn modelId="{D83B6144-C2C9-4E7A-9198-89A4A67E3F3C}" type="presParOf" srcId="{822A04A7-A865-496F-AE34-EFD42240937F}" destId="{7015029F-3D2F-406D-B8E4-3DEC13257870}" srcOrd="0" destOrd="0" presId="urn:microsoft.com/office/officeart/2009/3/layout/StepUpProcess"/>
    <dgm:cxn modelId="{32E5ED4F-8F80-46C8-A3D1-3803F63338B7}" type="presParOf" srcId="{822A04A7-A865-496F-AE34-EFD42240937F}" destId="{4042510E-394F-4566-870D-A5E8C4B45AA3}" srcOrd="1" destOrd="0" presId="urn:microsoft.com/office/officeart/2009/3/layout/StepUpProcess"/>
    <dgm:cxn modelId="{75EC92C9-C4E5-42EF-8A91-89D6CE6818E5}" type="presParOf" srcId="{822A04A7-A865-496F-AE34-EFD42240937F}" destId="{60A4F2D3-3E97-4DCA-ABCF-808BC9857CC7}" srcOrd="2" destOrd="0" presId="urn:microsoft.com/office/officeart/2009/3/layout/StepUpProcess"/>
    <dgm:cxn modelId="{9306F333-C9E2-4186-9805-22666A71E6FE}" type="presParOf" srcId="{47E032CE-D0D2-4DD3-A932-3009C00F5E06}" destId="{4DB7373B-5CC2-4B5C-9D0D-3EA4B721F401}" srcOrd="3" destOrd="0" presId="urn:microsoft.com/office/officeart/2009/3/layout/StepUpProcess"/>
    <dgm:cxn modelId="{C9C6CA11-B56D-41E9-BEDE-D2C030F4CB2E}" type="presParOf" srcId="{4DB7373B-5CC2-4B5C-9D0D-3EA4B721F401}" destId="{3EDC0EA2-299F-4EF2-8CC7-5A30FD5C088C}" srcOrd="0" destOrd="0" presId="urn:microsoft.com/office/officeart/2009/3/layout/StepUpProcess"/>
    <dgm:cxn modelId="{92A27933-F65D-4AA2-A804-FB49FD5BB075}" type="presParOf" srcId="{47E032CE-D0D2-4DD3-A932-3009C00F5E06}" destId="{BC57ABC2-4DB7-43D4-AD26-D83F66A03521}" srcOrd="4" destOrd="0" presId="urn:microsoft.com/office/officeart/2009/3/layout/StepUpProcess"/>
    <dgm:cxn modelId="{772421A2-9E0F-453B-A837-B95C6BF26A2D}" type="presParOf" srcId="{BC57ABC2-4DB7-43D4-AD26-D83F66A03521}" destId="{C345641D-69C8-4DC7-B9DF-A117CA9E24E7}" srcOrd="0" destOrd="0" presId="urn:microsoft.com/office/officeart/2009/3/layout/StepUpProcess"/>
    <dgm:cxn modelId="{0552F529-FCA7-418D-8946-1BBE87BAE280}" type="presParOf" srcId="{BC57ABC2-4DB7-43D4-AD26-D83F66A03521}" destId="{A0840CEB-55F6-4B83-88C8-F1B14DE86E6B}" srcOrd="1" destOrd="0" presId="urn:microsoft.com/office/officeart/2009/3/layout/StepUpProcess"/>
    <dgm:cxn modelId="{E87330FE-13F9-49D7-9B83-4D85765A8B7E}" type="presParOf" srcId="{BC57ABC2-4DB7-43D4-AD26-D83F66A03521}" destId="{449D42F6-821D-4B4E-A6EA-4980F2D5781A}" srcOrd="2" destOrd="0" presId="urn:microsoft.com/office/officeart/2009/3/layout/StepUpProcess"/>
    <dgm:cxn modelId="{50EB397C-BCC3-43FA-A2F6-90AABD6FBBF3}" type="presParOf" srcId="{47E032CE-D0D2-4DD3-A932-3009C00F5E06}" destId="{E4DFAEF9-E41C-4D7E-9EE5-1BF4C326720B}" srcOrd="5" destOrd="0" presId="urn:microsoft.com/office/officeart/2009/3/layout/StepUpProcess"/>
    <dgm:cxn modelId="{E944C8D6-E590-42EC-B9C5-AE819ABA1990}" type="presParOf" srcId="{E4DFAEF9-E41C-4D7E-9EE5-1BF4C326720B}" destId="{A01F0E1E-DED3-4CB0-88A4-A45CA772871F}" srcOrd="0" destOrd="0" presId="urn:microsoft.com/office/officeart/2009/3/layout/StepUpProcess"/>
    <dgm:cxn modelId="{58957070-D039-473E-9A5F-1053A9A9A8F5}" type="presParOf" srcId="{47E032CE-D0D2-4DD3-A932-3009C00F5E06}" destId="{5C4F7C41-27C8-421D-80C4-85877D17BB73}" srcOrd="6" destOrd="0" presId="urn:microsoft.com/office/officeart/2009/3/layout/StepUpProcess"/>
    <dgm:cxn modelId="{3DE87A76-8E0B-480B-B5E9-BF8A764C8203}" type="presParOf" srcId="{5C4F7C41-27C8-421D-80C4-85877D17BB73}" destId="{320BB2B4-E2F9-454B-B57D-55B126FCF29C}" srcOrd="0" destOrd="0" presId="urn:microsoft.com/office/officeart/2009/3/layout/StepUpProcess"/>
    <dgm:cxn modelId="{BD86082D-8FB7-4889-9263-E8BDCD4333FC}" type="presParOf" srcId="{5C4F7C41-27C8-421D-80C4-85877D17BB73}" destId="{8A99B078-99ED-4DE7-B27A-F00354A33305}"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8A1F168-92BE-4ECD-862B-B7E486FC86C5}"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0A064A1D-F804-4EDE-913B-9113FBEA5030}">
      <dgm:prSet phldrT="[Text]" custT="1"/>
      <dgm:spPr/>
      <dgm:t>
        <a:bodyPr/>
        <a:lstStyle/>
        <a:p>
          <a:r>
            <a:rPr lang="en-US" sz="1400" b="1" dirty="0"/>
            <a:t>2015-16</a:t>
          </a:r>
        </a:p>
        <a:p>
          <a:r>
            <a:rPr lang="en-US" sz="2000" b="0" dirty="0"/>
            <a:t>NSS</a:t>
          </a:r>
        </a:p>
        <a:p>
          <a:r>
            <a:rPr lang="en-US" sz="2000" b="0" dirty="0"/>
            <a:t>EWT</a:t>
          </a:r>
        </a:p>
        <a:p>
          <a:r>
            <a:rPr lang="en-US" sz="2000" b="0" dirty="0"/>
            <a:t>Technical Paper presentation during Zephyr (tech fest)</a:t>
          </a:r>
        </a:p>
        <a:p>
          <a:r>
            <a:rPr lang="en-US" sz="2000" b="0" dirty="0"/>
            <a:t>Conferences</a:t>
          </a:r>
        </a:p>
      </dgm:t>
    </dgm:pt>
    <dgm:pt modelId="{57B86327-E659-4725-AEEC-1ABE0E370321}" type="parTrans" cxnId="{1373E8A4-0DF8-4367-8AB4-F9701FF3E8C7}">
      <dgm:prSet/>
      <dgm:spPr/>
      <dgm:t>
        <a:bodyPr/>
        <a:lstStyle/>
        <a:p>
          <a:endParaRPr lang="en-US"/>
        </a:p>
      </dgm:t>
    </dgm:pt>
    <dgm:pt modelId="{0D016A41-D1EF-445F-8AB3-76487917B044}" type="sibTrans" cxnId="{1373E8A4-0DF8-4367-8AB4-F9701FF3E8C7}">
      <dgm:prSet/>
      <dgm:spPr/>
      <dgm:t>
        <a:bodyPr/>
        <a:lstStyle/>
        <a:p>
          <a:endParaRPr lang="en-US"/>
        </a:p>
      </dgm:t>
    </dgm:pt>
    <dgm:pt modelId="{4DCE9B9C-EF97-4D54-AC23-58987BCEC520}">
      <dgm:prSet phldrT="[Text]" custT="1"/>
      <dgm:spPr/>
      <dgm:t>
        <a:bodyPr/>
        <a:lstStyle/>
        <a:p>
          <a:r>
            <a:rPr lang="en-US" sz="1800" b="1" dirty="0"/>
            <a:t>2016-17</a:t>
          </a:r>
        </a:p>
        <a:p>
          <a:r>
            <a:rPr lang="en-US" sz="2000" dirty="0"/>
            <a:t>NSS</a:t>
          </a:r>
        </a:p>
        <a:p>
          <a:r>
            <a:rPr lang="en-US" sz="2000" dirty="0"/>
            <a:t>EWT</a:t>
          </a:r>
        </a:p>
        <a:p>
          <a:r>
            <a:rPr lang="en-US" sz="2000" dirty="0"/>
            <a:t>Projects: </a:t>
          </a:r>
          <a:r>
            <a:rPr lang="en-US" sz="1800" dirty="0"/>
            <a:t>(Agriculture,</a:t>
          </a:r>
        </a:p>
        <a:p>
          <a:r>
            <a:rPr lang="en-US" sz="1800" dirty="0"/>
            <a:t>Healthcare, EVS)</a:t>
          </a:r>
        </a:p>
        <a:p>
          <a:endParaRPr lang="en-US" sz="2000" dirty="0"/>
        </a:p>
      </dgm:t>
    </dgm:pt>
    <dgm:pt modelId="{240A553E-9D17-4E7E-9E0F-AB1E2C4059EF}" type="parTrans" cxnId="{98FC61C5-4ECE-49E2-9892-BEC05FE72C1D}">
      <dgm:prSet/>
      <dgm:spPr/>
      <dgm:t>
        <a:bodyPr/>
        <a:lstStyle/>
        <a:p>
          <a:endParaRPr lang="en-US"/>
        </a:p>
      </dgm:t>
    </dgm:pt>
    <dgm:pt modelId="{15AB6860-302D-4696-B167-00D6E8A56D3D}" type="sibTrans" cxnId="{98FC61C5-4ECE-49E2-9892-BEC05FE72C1D}">
      <dgm:prSet/>
      <dgm:spPr/>
      <dgm:t>
        <a:bodyPr/>
        <a:lstStyle/>
        <a:p>
          <a:endParaRPr lang="en-US"/>
        </a:p>
      </dgm:t>
    </dgm:pt>
    <dgm:pt modelId="{4A73CEA5-1F51-4E33-91AD-E09DEEFC3A70}">
      <dgm:prSet phldrT="[Text]" custT="1"/>
      <dgm:spPr/>
      <dgm:t>
        <a:bodyPr/>
        <a:lstStyle/>
        <a:p>
          <a:r>
            <a:rPr lang="en-US" sz="1700" b="1" dirty="0"/>
            <a:t>2017 – 2018</a:t>
          </a:r>
        </a:p>
        <a:p>
          <a:r>
            <a:rPr lang="en-US" sz="2000" b="0" dirty="0">
              <a:solidFill>
                <a:schemeClr val="tx1"/>
              </a:solidFill>
            </a:rPr>
            <a:t>ABL activities -  Domain, Professional body &amp; Remedial</a:t>
          </a:r>
        </a:p>
        <a:p>
          <a:r>
            <a:rPr lang="en-US" sz="2000" b="0" dirty="0">
              <a:solidFill>
                <a:schemeClr val="tx1"/>
              </a:solidFill>
            </a:rPr>
            <a:t>Green IT</a:t>
          </a:r>
        </a:p>
        <a:p>
          <a:r>
            <a:rPr lang="en-US" sz="2000" b="0" dirty="0">
              <a:solidFill>
                <a:schemeClr val="tx1"/>
              </a:solidFill>
            </a:rPr>
            <a:t>Projects: Mini, Minor</a:t>
          </a:r>
        </a:p>
        <a:p>
          <a:r>
            <a:rPr lang="en-US" sz="2000" b="0" dirty="0">
              <a:solidFill>
                <a:schemeClr val="tx1"/>
              </a:solidFill>
            </a:rPr>
            <a:t>Major</a:t>
          </a:r>
        </a:p>
        <a:p>
          <a:r>
            <a:rPr lang="en-US" sz="2000" b="0" dirty="0">
              <a:solidFill>
                <a:schemeClr val="tx1"/>
              </a:solidFill>
            </a:rPr>
            <a:t>SIH-Hackathon activities</a:t>
          </a:r>
        </a:p>
        <a:p>
          <a:endParaRPr lang="en-US" sz="1700" dirty="0"/>
        </a:p>
      </dgm:t>
    </dgm:pt>
    <dgm:pt modelId="{3ABDA18F-C47C-4F5C-9EF9-62ABF9EA24EA}" type="parTrans" cxnId="{A5BF8885-196F-4B38-B2C0-546B074EA0BD}">
      <dgm:prSet/>
      <dgm:spPr/>
      <dgm:t>
        <a:bodyPr/>
        <a:lstStyle/>
        <a:p>
          <a:endParaRPr lang="en-US"/>
        </a:p>
      </dgm:t>
    </dgm:pt>
    <dgm:pt modelId="{35C37CFB-4813-438D-9CC1-BA5207F21997}" type="sibTrans" cxnId="{A5BF8885-196F-4B38-B2C0-546B074EA0BD}">
      <dgm:prSet/>
      <dgm:spPr/>
      <dgm:t>
        <a:bodyPr/>
        <a:lstStyle/>
        <a:p>
          <a:endParaRPr lang="en-US"/>
        </a:p>
      </dgm:t>
    </dgm:pt>
    <dgm:pt modelId="{2EF45C49-B383-4A12-A442-7AAFDF906E6C}" type="pres">
      <dgm:prSet presAssocID="{98A1F168-92BE-4ECD-862B-B7E486FC86C5}" presName="rootnode" presStyleCnt="0">
        <dgm:presLayoutVars>
          <dgm:chMax/>
          <dgm:chPref/>
          <dgm:dir/>
          <dgm:animLvl val="lvl"/>
        </dgm:presLayoutVars>
      </dgm:prSet>
      <dgm:spPr/>
    </dgm:pt>
    <dgm:pt modelId="{A9F6630B-05E7-4E62-9CFC-E57580325ED0}" type="pres">
      <dgm:prSet presAssocID="{0A064A1D-F804-4EDE-913B-9113FBEA5030}" presName="composite" presStyleCnt="0"/>
      <dgm:spPr/>
    </dgm:pt>
    <dgm:pt modelId="{506CEB50-B2F5-4794-B914-AB1BAB1A4E15}" type="pres">
      <dgm:prSet presAssocID="{0A064A1D-F804-4EDE-913B-9113FBEA5030}" presName="LShape" presStyleLbl="alignNode1" presStyleIdx="0" presStyleCnt="5"/>
      <dgm:spPr>
        <a:solidFill>
          <a:srgbClr val="FF0000"/>
        </a:solidFill>
      </dgm:spPr>
    </dgm:pt>
    <dgm:pt modelId="{DF1676AD-CD6D-4177-A220-1E03D3652996}" type="pres">
      <dgm:prSet presAssocID="{0A064A1D-F804-4EDE-913B-9113FBEA5030}" presName="ParentText" presStyleLbl="revTx" presStyleIdx="0" presStyleCnt="3">
        <dgm:presLayoutVars>
          <dgm:chMax val="0"/>
          <dgm:chPref val="0"/>
          <dgm:bulletEnabled val="1"/>
        </dgm:presLayoutVars>
      </dgm:prSet>
      <dgm:spPr/>
    </dgm:pt>
    <dgm:pt modelId="{1CA9580F-D317-425F-A5D3-F843CF005D38}" type="pres">
      <dgm:prSet presAssocID="{0A064A1D-F804-4EDE-913B-9113FBEA5030}" presName="Triangle" presStyleLbl="alignNode1" presStyleIdx="1" presStyleCnt="5"/>
      <dgm:spPr/>
    </dgm:pt>
    <dgm:pt modelId="{D3AA6067-4C59-47A0-BF18-77AD0A227CC6}" type="pres">
      <dgm:prSet presAssocID="{0D016A41-D1EF-445F-8AB3-76487917B044}" presName="sibTrans" presStyleCnt="0"/>
      <dgm:spPr/>
    </dgm:pt>
    <dgm:pt modelId="{88F7B534-C636-4775-A9E8-80F8F17E1B96}" type="pres">
      <dgm:prSet presAssocID="{0D016A41-D1EF-445F-8AB3-76487917B044}" presName="space" presStyleCnt="0"/>
      <dgm:spPr/>
    </dgm:pt>
    <dgm:pt modelId="{72FD8BCF-57C7-43FB-B2BC-8EAD359EBF61}" type="pres">
      <dgm:prSet presAssocID="{4DCE9B9C-EF97-4D54-AC23-58987BCEC520}" presName="composite" presStyleCnt="0"/>
      <dgm:spPr/>
    </dgm:pt>
    <dgm:pt modelId="{B20ACED9-7BA4-4624-A5BB-AD46097668FB}" type="pres">
      <dgm:prSet presAssocID="{4DCE9B9C-EF97-4D54-AC23-58987BCEC520}" presName="LShape" presStyleLbl="alignNode1" presStyleIdx="2" presStyleCnt="5"/>
      <dgm:spPr>
        <a:solidFill>
          <a:schemeClr val="accent6">
            <a:lumMod val="50000"/>
          </a:schemeClr>
        </a:solidFill>
      </dgm:spPr>
    </dgm:pt>
    <dgm:pt modelId="{59796163-709A-45FF-959F-EBBE89AEB55E}" type="pres">
      <dgm:prSet presAssocID="{4DCE9B9C-EF97-4D54-AC23-58987BCEC520}" presName="ParentText" presStyleLbl="revTx" presStyleIdx="1" presStyleCnt="3" custLinFactNeighborX="3490" custLinFactNeighborY="-1592">
        <dgm:presLayoutVars>
          <dgm:chMax val="0"/>
          <dgm:chPref val="0"/>
          <dgm:bulletEnabled val="1"/>
        </dgm:presLayoutVars>
      </dgm:prSet>
      <dgm:spPr/>
    </dgm:pt>
    <dgm:pt modelId="{945EDCDC-D8B8-48ED-85E9-B44C08D25C2A}" type="pres">
      <dgm:prSet presAssocID="{4DCE9B9C-EF97-4D54-AC23-58987BCEC520}" presName="Triangle" presStyleLbl="alignNode1" presStyleIdx="3" presStyleCnt="5"/>
      <dgm:spPr/>
    </dgm:pt>
    <dgm:pt modelId="{B3F6A125-ABA9-452E-AF7F-ED4DFA50AFC5}" type="pres">
      <dgm:prSet presAssocID="{15AB6860-302D-4696-B167-00D6E8A56D3D}" presName="sibTrans" presStyleCnt="0"/>
      <dgm:spPr/>
    </dgm:pt>
    <dgm:pt modelId="{94304561-BCDA-43BC-AF1E-0C2C696F0F59}" type="pres">
      <dgm:prSet presAssocID="{15AB6860-302D-4696-B167-00D6E8A56D3D}" presName="space" presStyleCnt="0"/>
      <dgm:spPr/>
    </dgm:pt>
    <dgm:pt modelId="{7E6DAA09-A806-44D4-B161-B3D5795A1624}" type="pres">
      <dgm:prSet presAssocID="{4A73CEA5-1F51-4E33-91AD-E09DEEFC3A70}" presName="composite" presStyleCnt="0"/>
      <dgm:spPr/>
    </dgm:pt>
    <dgm:pt modelId="{96E99741-1F33-4391-ABF0-B0232988FB6D}" type="pres">
      <dgm:prSet presAssocID="{4A73CEA5-1F51-4E33-91AD-E09DEEFC3A70}" presName="LShape" presStyleLbl="alignNode1" presStyleIdx="4" presStyleCnt="5"/>
      <dgm:spPr>
        <a:solidFill>
          <a:srgbClr val="FFC000"/>
        </a:solidFill>
      </dgm:spPr>
    </dgm:pt>
    <dgm:pt modelId="{83C05031-026A-4056-B92D-3A87CB7A6236}" type="pres">
      <dgm:prSet presAssocID="{4A73CEA5-1F51-4E33-91AD-E09DEEFC3A70}" presName="ParentText" presStyleLbl="revTx" presStyleIdx="2" presStyleCnt="3">
        <dgm:presLayoutVars>
          <dgm:chMax val="0"/>
          <dgm:chPref val="0"/>
          <dgm:bulletEnabled val="1"/>
        </dgm:presLayoutVars>
      </dgm:prSet>
      <dgm:spPr/>
    </dgm:pt>
  </dgm:ptLst>
  <dgm:cxnLst>
    <dgm:cxn modelId="{BC97FD06-45F0-4C97-B2D3-53387F0A678E}" type="presOf" srcId="{98A1F168-92BE-4ECD-862B-B7E486FC86C5}" destId="{2EF45C49-B383-4A12-A442-7AAFDF906E6C}" srcOrd="0" destOrd="0" presId="urn:microsoft.com/office/officeart/2009/3/layout/StepUpProcess"/>
    <dgm:cxn modelId="{CC516244-6D75-4C61-9DB2-A4E6653B5716}" type="presOf" srcId="{4DCE9B9C-EF97-4D54-AC23-58987BCEC520}" destId="{59796163-709A-45FF-959F-EBBE89AEB55E}" srcOrd="0" destOrd="0" presId="urn:microsoft.com/office/officeart/2009/3/layout/StepUpProcess"/>
    <dgm:cxn modelId="{F24F1956-C18F-4AEA-A198-49DDB1F41DF0}" type="presOf" srcId="{4A73CEA5-1F51-4E33-91AD-E09DEEFC3A70}" destId="{83C05031-026A-4056-B92D-3A87CB7A6236}" srcOrd="0" destOrd="0" presId="urn:microsoft.com/office/officeart/2009/3/layout/StepUpProcess"/>
    <dgm:cxn modelId="{A5BF8885-196F-4B38-B2C0-546B074EA0BD}" srcId="{98A1F168-92BE-4ECD-862B-B7E486FC86C5}" destId="{4A73CEA5-1F51-4E33-91AD-E09DEEFC3A70}" srcOrd="2" destOrd="0" parTransId="{3ABDA18F-C47C-4F5C-9EF9-62ABF9EA24EA}" sibTransId="{35C37CFB-4813-438D-9CC1-BA5207F21997}"/>
    <dgm:cxn modelId="{1373E8A4-0DF8-4367-8AB4-F9701FF3E8C7}" srcId="{98A1F168-92BE-4ECD-862B-B7E486FC86C5}" destId="{0A064A1D-F804-4EDE-913B-9113FBEA5030}" srcOrd="0" destOrd="0" parTransId="{57B86327-E659-4725-AEEC-1ABE0E370321}" sibTransId="{0D016A41-D1EF-445F-8AB3-76487917B044}"/>
    <dgm:cxn modelId="{415062B4-5048-4B91-B3F4-0B26FA074370}" type="presOf" srcId="{0A064A1D-F804-4EDE-913B-9113FBEA5030}" destId="{DF1676AD-CD6D-4177-A220-1E03D3652996}" srcOrd="0" destOrd="0" presId="urn:microsoft.com/office/officeart/2009/3/layout/StepUpProcess"/>
    <dgm:cxn modelId="{98FC61C5-4ECE-49E2-9892-BEC05FE72C1D}" srcId="{98A1F168-92BE-4ECD-862B-B7E486FC86C5}" destId="{4DCE9B9C-EF97-4D54-AC23-58987BCEC520}" srcOrd="1" destOrd="0" parTransId="{240A553E-9D17-4E7E-9E0F-AB1E2C4059EF}" sibTransId="{15AB6860-302D-4696-B167-00D6E8A56D3D}"/>
    <dgm:cxn modelId="{D943F2B8-FCDA-4C41-B92A-C0959BFA3F7E}" type="presParOf" srcId="{2EF45C49-B383-4A12-A442-7AAFDF906E6C}" destId="{A9F6630B-05E7-4E62-9CFC-E57580325ED0}" srcOrd="0" destOrd="0" presId="urn:microsoft.com/office/officeart/2009/3/layout/StepUpProcess"/>
    <dgm:cxn modelId="{60CA1860-DFE9-46C1-85CF-BA70EDA2995A}" type="presParOf" srcId="{A9F6630B-05E7-4E62-9CFC-E57580325ED0}" destId="{506CEB50-B2F5-4794-B914-AB1BAB1A4E15}" srcOrd="0" destOrd="0" presId="urn:microsoft.com/office/officeart/2009/3/layout/StepUpProcess"/>
    <dgm:cxn modelId="{278BB0C7-CC58-493B-A775-36A8D3BEA065}" type="presParOf" srcId="{A9F6630B-05E7-4E62-9CFC-E57580325ED0}" destId="{DF1676AD-CD6D-4177-A220-1E03D3652996}" srcOrd="1" destOrd="0" presId="urn:microsoft.com/office/officeart/2009/3/layout/StepUpProcess"/>
    <dgm:cxn modelId="{210466F3-B7BA-4065-A412-34C1BBF24F46}" type="presParOf" srcId="{A9F6630B-05E7-4E62-9CFC-E57580325ED0}" destId="{1CA9580F-D317-425F-A5D3-F843CF005D38}" srcOrd="2" destOrd="0" presId="urn:microsoft.com/office/officeart/2009/3/layout/StepUpProcess"/>
    <dgm:cxn modelId="{3F3B47A8-4310-44B1-939B-697C6F8B9B30}" type="presParOf" srcId="{2EF45C49-B383-4A12-A442-7AAFDF906E6C}" destId="{D3AA6067-4C59-47A0-BF18-77AD0A227CC6}" srcOrd="1" destOrd="0" presId="urn:microsoft.com/office/officeart/2009/3/layout/StepUpProcess"/>
    <dgm:cxn modelId="{027FAC69-6F58-4FC0-ADF7-3F4293A0EE92}" type="presParOf" srcId="{D3AA6067-4C59-47A0-BF18-77AD0A227CC6}" destId="{88F7B534-C636-4775-A9E8-80F8F17E1B96}" srcOrd="0" destOrd="0" presId="urn:microsoft.com/office/officeart/2009/3/layout/StepUpProcess"/>
    <dgm:cxn modelId="{7F09DB19-8851-4220-9735-7D9B6CD06F7E}" type="presParOf" srcId="{2EF45C49-B383-4A12-A442-7AAFDF906E6C}" destId="{72FD8BCF-57C7-43FB-B2BC-8EAD359EBF61}" srcOrd="2" destOrd="0" presId="urn:microsoft.com/office/officeart/2009/3/layout/StepUpProcess"/>
    <dgm:cxn modelId="{5549396B-ACDB-4AB3-9094-4657AEC8ED12}" type="presParOf" srcId="{72FD8BCF-57C7-43FB-B2BC-8EAD359EBF61}" destId="{B20ACED9-7BA4-4624-A5BB-AD46097668FB}" srcOrd="0" destOrd="0" presId="urn:microsoft.com/office/officeart/2009/3/layout/StepUpProcess"/>
    <dgm:cxn modelId="{0B56B775-0EFA-40B3-8E79-2C8070157E12}" type="presParOf" srcId="{72FD8BCF-57C7-43FB-B2BC-8EAD359EBF61}" destId="{59796163-709A-45FF-959F-EBBE89AEB55E}" srcOrd="1" destOrd="0" presId="urn:microsoft.com/office/officeart/2009/3/layout/StepUpProcess"/>
    <dgm:cxn modelId="{644B4016-72CD-4D6C-A979-DE63BE8038A7}" type="presParOf" srcId="{72FD8BCF-57C7-43FB-B2BC-8EAD359EBF61}" destId="{945EDCDC-D8B8-48ED-85E9-B44C08D25C2A}" srcOrd="2" destOrd="0" presId="urn:microsoft.com/office/officeart/2009/3/layout/StepUpProcess"/>
    <dgm:cxn modelId="{B2EAC133-CF97-40CD-82C9-555DCF314CA0}" type="presParOf" srcId="{2EF45C49-B383-4A12-A442-7AAFDF906E6C}" destId="{B3F6A125-ABA9-452E-AF7F-ED4DFA50AFC5}" srcOrd="3" destOrd="0" presId="urn:microsoft.com/office/officeart/2009/3/layout/StepUpProcess"/>
    <dgm:cxn modelId="{334860C8-5C38-407E-B408-F5F8B06243B8}" type="presParOf" srcId="{B3F6A125-ABA9-452E-AF7F-ED4DFA50AFC5}" destId="{94304561-BCDA-43BC-AF1E-0C2C696F0F59}" srcOrd="0" destOrd="0" presId="urn:microsoft.com/office/officeart/2009/3/layout/StepUpProcess"/>
    <dgm:cxn modelId="{62521999-FACE-4AAA-AFA6-66E5EB5EE68E}" type="presParOf" srcId="{2EF45C49-B383-4A12-A442-7AAFDF906E6C}" destId="{7E6DAA09-A806-44D4-B161-B3D5795A1624}" srcOrd="4" destOrd="0" presId="urn:microsoft.com/office/officeart/2009/3/layout/StepUpProcess"/>
    <dgm:cxn modelId="{A912501C-8CDD-4B1D-A573-69736626825A}" type="presParOf" srcId="{7E6DAA09-A806-44D4-B161-B3D5795A1624}" destId="{96E99741-1F33-4391-ABF0-B0232988FB6D}" srcOrd="0" destOrd="0" presId="urn:microsoft.com/office/officeart/2009/3/layout/StepUpProcess"/>
    <dgm:cxn modelId="{A8FD8A03-6229-47AC-AAD5-AC4111E114D2}" type="presParOf" srcId="{7E6DAA09-A806-44D4-B161-B3D5795A1624}" destId="{83C05031-026A-4056-B92D-3A87CB7A6236}"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C7108FF-C077-4382-97BB-CEFD288192E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C09DE37-9240-4D61-BE34-18AE90C882D4}">
      <dgm:prSet phldrT="[Text]" custT="1"/>
      <dgm:spPr/>
      <dgm:t>
        <a:bodyPr/>
        <a:lstStyle/>
        <a:p>
          <a:r>
            <a:rPr lang="en-US" sz="3200" dirty="0"/>
            <a:t>CR 2: a) Tools to measure attainment of POs need proper understanding and applications</a:t>
          </a:r>
        </a:p>
        <a:p>
          <a:r>
            <a:rPr lang="en-US" sz="3200" dirty="0"/>
            <a:t>b)Inadequate documentation of process for periodic reviewing and revision of the POs</a:t>
          </a:r>
        </a:p>
      </dgm:t>
    </dgm:pt>
    <dgm:pt modelId="{396692A7-66F6-43CC-9DF2-0C35585D19AA}" type="parTrans" cxnId="{E30717B1-C2DC-436B-B44D-150EE3A426BA}">
      <dgm:prSet/>
      <dgm:spPr/>
      <dgm:t>
        <a:bodyPr/>
        <a:lstStyle/>
        <a:p>
          <a:endParaRPr lang="en-US"/>
        </a:p>
      </dgm:t>
    </dgm:pt>
    <dgm:pt modelId="{73D41B4A-70D0-4FA5-BB37-5E38DB51DB85}" type="sibTrans" cxnId="{E30717B1-C2DC-436B-B44D-150EE3A426BA}">
      <dgm:prSet/>
      <dgm:spPr/>
      <dgm:t>
        <a:bodyPr/>
        <a:lstStyle/>
        <a:p>
          <a:endParaRPr lang="en-US"/>
        </a:p>
      </dgm:t>
    </dgm:pt>
    <dgm:pt modelId="{71E003F4-E532-4D7D-A14B-57E09189C51A}">
      <dgm:prSet custT="1"/>
      <dgm:spPr/>
      <dgm:t>
        <a:bodyPr/>
        <a:lstStyle/>
        <a:p>
          <a:r>
            <a:rPr lang="en-US" sz="2400" dirty="0">
              <a:solidFill>
                <a:srgbClr val="FFFF00"/>
              </a:solidFill>
            </a:rPr>
            <a:t>a)Direct tools</a:t>
          </a:r>
          <a:r>
            <a:rPr lang="en-US" sz="2400" dirty="0"/>
            <a:t> - Includes Internal assessment test, Semester end exam,     </a:t>
          </a:r>
          <a:r>
            <a:rPr lang="en-US" sz="2400" dirty="0" err="1"/>
            <a:t>Practicals</a:t>
          </a:r>
          <a:r>
            <a:rPr lang="en-US" sz="2400" dirty="0"/>
            <a:t>, Assignments</a:t>
          </a:r>
        </a:p>
        <a:p>
          <a:r>
            <a:rPr lang="en-US" sz="2400" dirty="0">
              <a:solidFill>
                <a:srgbClr val="FFFF00"/>
              </a:solidFill>
            </a:rPr>
            <a:t>Indirect tools</a:t>
          </a:r>
          <a:r>
            <a:rPr lang="en-US" sz="2400" dirty="0"/>
            <a:t> – Course Survey &amp; Exit Survey. </a:t>
          </a:r>
        </a:p>
        <a:p>
          <a:r>
            <a:rPr lang="en-US" sz="2400" dirty="0"/>
            <a:t>b) Periodic review is checked for Calculation of PO attainment, PEO achievement semester wise &amp; batch wise</a:t>
          </a:r>
        </a:p>
      </dgm:t>
    </dgm:pt>
    <dgm:pt modelId="{84B15C0D-0D47-4D25-B5E4-F796F5F8C596}" type="parTrans" cxnId="{B4E61F72-0E3F-400D-9155-0F53638B3D65}">
      <dgm:prSet/>
      <dgm:spPr/>
      <dgm:t>
        <a:bodyPr/>
        <a:lstStyle/>
        <a:p>
          <a:endParaRPr lang="en-US"/>
        </a:p>
      </dgm:t>
    </dgm:pt>
    <dgm:pt modelId="{6493FEA9-9DE1-4F6B-BBE5-A7BE8D63487E}" type="sibTrans" cxnId="{B4E61F72-0E3F-400D-9155-0F53638B3D65}">
      <dgm:prSet/>
      <dgm:spPr/>
      <dgm:t>
        <a:bodyPr/>
        <a:lstStyle/>
        <a:p>
          <a:endParaRPr lang="en-US"/>
        </a:p>
      </dgm:t>
    </dgm:pt>
    <dgm:pt modelId="{ACBE48E6-3345-4764-A01E-CB607A904B98}" type="pres">
      <dgm:prSet presAssocID="{FC7108FF-C077-4382-97BB-CEFD288192E3}" presName="linear" presStyleCnt="0">
        <dgm:presLayoutVars>
          <dgm:dir/>
          <dgm:animLvl val="lvl"/>
          <dgm:resizeHandles val="exact"/>
        </dgm:presLayoutVars>
      </dgm:prSet>
      <dgm:spPr/>
    </dgm:pt>
    <dgm:pt modelId="{CAB5CCB9-41AA-4049-B181-A16D06F55F36}" type="pres">
      <dgm:prSet presAssocID="{3C09DE37-9240-4D61-BE34-18AE90C882D4}" presName="parentLin" presStyleCnt="0"/>
      <dgm:spPr/>
    </dgm:pt>
    <dgm:pt modelId="{258D1E18-7E7F-4269-96E1-53FFAAB43672}" type="pres">
      <dgm:prSet presAssocID="{3C09DE37-9240-4D61-BE34-18AE90C882D4}" presName="parentLeftMargin" presStyleLbl="node1" presStyleIdx="0" presStyleCnt="2"/>
      <dgm:spPr/>
    </dgm:pt>
    <dgm:pt modelId="{AC8DD8D4-A844-4B29-B42D-6280845C11E0}" type="pres">
      <dgm:prSet presAssocID="{3C09DE37-9240-4D61-BE34-18AE90C882D4}" presName="parentText" presStyleLbl="node1" presStyleIdx="0" presStyleCnt="2" custScaleX="130330" custScaleY="807965" custLinFactY="-16214" custLinFactNeighborY="-100000">
        <dgm:presLayoutVars>
          <dgm:chMax val="0"/>
          <dgm:bulletEnabled val="1"/>
        </dgm:presLayoutVars>
      </dgm:prSet>
      <dgm:spPr/>
    </dgm:pt>
    <dgm:pt modelId="{328486AC-C6B6-4A96-93EE-E730D64BF890}" type="pres">
      <dgm:prSet presAssocID="{3C09DE37-9240-4D61-BE34-18AE90C882D4}" presName="negativeSpace" presStyleCnt="0"/>
      <dgm:spPr/>
    </dgm:pt>
    <dgm:pt modelId="{8350E45B-A0BC-47F0-B72A-35F4ABAEC19B}" type="pres">
      <dgm:prSet presAssocID="{3C09DE37-9240-4D61-BE34-18AE90C882D4}" presName="childText" presStyleLbl="conFgAcc1" presStyleIdx="0" presStyleCnt="2">
        <dgm:presLayoutVars>
          <dgm:bulletEnabled val="1"/>
        </dgm:presLayoutVars>
      </dgm:prSet>
      <dgm:spPr/>
    </dgm:pt>
    <dgm:pt modelId="{ED9349DE-804F-468C-B5BE-BEE35F37039D}" type="pres">
      <dgm:prSet presAssocID="{73D41B4A-70D0-4FA5-BB37-5E38DB51DB85}" presName="spaceBetweenRectangles" presStyleCnt="0"/>
      <dgm:spPr/>
    </dgm:pt>
    <dgm:pt modelId="{034A46A9-6F16-4395-B90D-DB3094C50FC5}" type="pres">
      <dgm:prSet presAssocID="{71E003F4-E532-4D7D-A14B-57E09189C51A}" presName="parentLin" presStyleCnt="0"/>
      <dgm:spPr/>
    </dgm:pt>
    <dgm:pt modelId="{197F7658-87BD-414C-B4A2-1D3F3B689646}" type="pres">
      <dgm:prSet presAssocID="{71E003F4-E532-4D7D-A14B-57E09189C51A}" presName="parentLeftMargin" presStyleLbl="node1" presStyleIdx="0" presStyleCnt="2"/>
      <dgm:spPr/>
    </dgm:pt>
    <dgm:pt modelId="{9361556B-9856-45AB-BBF4-162065F017C4}" type="pres">
      <dgm:prSet presAssocID="{71E003F4-E532-4D7D-A14B-57E09189C51A}" presName="parentText" presStyleLbl="node1" presStyleIdx="1" presStyleCnt="2" custScaleX="142997" custScaleY="686415" custLinFactNeighborY="-17681">
        <dgm:presLayoutVars>
          <dgm:chMax val="0"/>
          <dgm:bulletEnabled val="1"/>
        </dgm:presLayoutVars>
      </dgm:prSet>
      <dgm:spPr/>
    </dgm:pt>
    <dgm:pt modelId="{F6897459-7909-4F98-BF72-76375A9DC665}" type="pres">
      <dgm:prSet presAssocID="{71E003F4-E532-4D7D-A14B-57E09189C51A}" presName="negativeSpace" presStyleCnt="0"/>
      <dgm:spPr/>
    </dgm:pt>
    <dgm:pt modelId="{6B717825-DD2D-4DCF-B72E-AB6BB2B8E5ED}" type="pres">
      <dgm:prSet presAssocID="{71E003F4-E532-4D7D-A14B-57E09189C51A}" presName="childText" presStyleLbl="conFgAcc1" presStyleIdx="1" presStyleCnt="2">
        <dgm:presLayoutVars>
          <dgm:bulletEnabled val="1"/>
        </dgm:presLayoutVars>
      </dgm:prSet>
      <dgm:spPr/>
    </dgm:pt>
  </dgm:ptLst>
  <dgm:cxnLst>
    <dgm:cxn modelId="{7341BC08-5A7A-4E19-9260-BE27741B5907}" type="presOf" srcId="{3C09DE37-9240-4D61-BE34-18AE90C882D4}" destId="{AC8DD8D4-A844-4B29-B42D-6280845C11E0}" srcOrd="1" destOrd="0" presId="urn:microsoft.com/office/officeart/2005/8/layout/list1"/>
    <dgm:cxn modelId="{7DF15C09-AC88-46B5-A414-13218B0F7B9F}" type="presOf" srcId="{3C09DE37-9240-4D61-BE34-18AE90C882D4}" destId="{258D1E18-7E7F-4269-96E1-53FFAAB43672}" srcOrd="0" destOrd="0" presId="urn:microsoft.com/office/officeart/2005/8/layout/list1"/>
    <dgm:cxn modelId="{63185819-D49A-4CAD-82F7-7899EA781406}" type="presOf" srcId="{71E003F4-E532-4D7D-A14B-57E09189C51A}" destId="{197F7658-87BD-414C-B4A2-1D3F3B689646}" srcOrd="0" destOrd="0" presId="urn:microsoft.com/office/officeart/2005/8/layout/list1"/>
    <dgm:cxn modelId="{B4E61F72-0E3F-400D-9155-0F53638B3D65}" srcId="{FC7108FF-C077-4382-97BB-CEFD288192E3}" destId="{71E003F4-E532-4D7D-A14B-57E09189C51A}" srcOrd="1" destOrd="0" parTransId="{84B15C0D-0D47-4D25-B5E4-F796F5F8C596}" sibTransId="{6493FEA9-9DE1-4F6B-BBE5-A7BE8D63487E}"/>
    <dgm:cxn modelId="{F835E27F-FC25-49B1-AC81-B5D6DA1910CB}" type="presOf" srcId="{FC7108FF-C077-4382-97BB-CEFD288192E3}" destId="{ACBE48E6-3345-4764-A01E-CB607A904B98}" srcOrd="0" destOrd="0" presId="urn:microsoft.com/office/officeart/2005/8/layout/list1"/>
    <dgm:cxn modelId="{17C2879F-6EA0-48D2-861C-F52F85243C71}" type="presOf" srcId="{71E003F4-E532-4D7D-A14B-57E09189C51A}" destId="{9361556B-9856-45AB-BBF4-162065F017C4}" srcOrd="1" destOrd="0" presId="urn:microsoft.com/office/officeart/2005/8/layout/list1"/>
    <dgm:cxn modelId="{E30717B1-C2DC-436B-B44D-150EE3A426BA}" srcId="{FC7108FF-C077-4382-97BB-CEFD288192E3}" destId="{3C09DE37-9240-4D61-BE34-18AE90C882D4}" srcOrd="0" destOrd="0" parTransId="{396692A7-66F6-43CC-9DF2-0C35585D19AA}" sibTransId="{73D41B4A-70D0-4FA5-BB37-5E38DB51DB85}"/>
    <dgm:cxn modelId="{53AE08AD-F085-4739-9666-D442BFE82BC1}" type="presParOf" srcId="{ACBE48E6-3345-4764-A01E-CB607A904B98}" destId="{CAB5CCB9-41AA-4049-B181-A16D06F55F36}" srcOrd="0" destOrd="0" presId="urn:microsoft.com/office/officeart/2005/8/layout/list1"/>
    <dgm:cxn modelId="{F201D931-066F-4AB4-8994-9A40348D9277}" type="presParOf" srcId="{CAB5CCB9-41AA-4049-B181-A16D06F55F36}" destId="{258D1E18-7E7F-4269-96E1-53FFAAB43672}" srcOrd="0" destOrd="0" presId="urn:microsoft.com/office/officeart/2005/8/layout/list1"/>
    <dgm:cxn modelId="{F39DA070-9023-454B-BEE5-357B629F0140}" type="presParOf" srcId="{CAB5CCB9-41AA-4049-B181-A16D06F55F36}" destId="{AC8DD8D4-A844-4B29-B42D-6280845C11E0}" srcOrd="1" destOrd="0" presId="urn:microsoft.com/office/officeart/2005/8/layout/list1"/>
    <dgm:cxn modelId="{3F603ECF-EAD1-4196-BE6C-70EDBCA1D33D}" type="presParOf" srcId="{ACBE48E6-3345-4764-A01E-CB607A904B98}" destId="{328486AC-C6B6-4A96-93EE-E730D64BF890}" srcOrd="1" destOrd="0" presId="urn:microsoft.com/office/officeart/2005/8/layout/list1"/>
    <dgm:cxn modelId="{9E660625-281E-4066-842B-292A49B823DB}" type="presParOf" srcId="{ACBE48E6-3345-4764-A01E-CB607A904B98}" destId="{8350E45B-A0BC-47F0-B72A-35F4ABAEC19B}" srcOrd="2" destOrd="0" presId="urn:microsoft.com/office/officeart/2005/8/layout/list1"/>
    <dgm:cxn modelId="{03527087-24A6-43E1-822F-0C34AACFB7A8}" type="presParOf" srcId="{ACBE48E6-3345-4764-A01E-CB607A904B98}" destId="{ED9349DE-804F-468C-B5BE-BEE35F37039D}" srcOrd="3" destOrd="0" presId="urn:microsoft.com/office/officeart/2005/8/layout/list1"/>
    <dgm:cxn modelId="{A14D5C99-42E6-407A-AA94-F8ECCF24ADF7}" type="presParOf" srcId="{ACBE48E6-3345-4764-A01E-CB607A904B98}" destId="{034A46A9-6F16-4395-B90D-DB3094C50FC5}" srcOrd="4" destOrd="0" presId="urn:microsoft.com/office/officeart/2005/8/layout/list1"/>
    <dgm:cxn modelId="{7C04E387-B0AC-4944-A8B5-B96A57DA85CE}" type="presParOf" srcId="{034A46A9-6F16-4395-B90D-DB3094C50FC5}" destId="{197F7658-87BD-414C-B4A2-1D3F3B689646}" srcOrd="0" destOrd="0" presId="urn:microsoft.com/office/officeart/2005/8/layout/list1"/>
    <dgm:cxn modelId="{ED4D51F1-EB71-4B73-AD1D-84A3E978B122}" type="presParOf" srcId="{034A46A9-6F16-4395-B90D-DB3094C50FC5}" destId="{9361556B-9856-45AB-BBF4-162065F017C4}" srcOrd="1" destOrd="0" presId="urn:microsoft.com/office/officeart/2005/8/layout/list1"/>
    <dgm:cxn modelId="{C8412408-E568-47B5-B787-08389F434FF6}" type="presParOf" srcId="{ACBE48E6-3345-4764-A01E-CB607A904B98}" destId="{F6897459-7909-4F98-BF72-76375A9DC665}" srcOrd="5" destOrd="0" presId="urn:microsoft.com/office/officeart/2005/8/layout/list1"/>
    <dgm:cxn modelId="{250AE272-B23A-44E3-8B27-E3EB8FD10422}" type="presParOf" srcId="{ACBE48E6-3345-4764-A01E-CB607A904B98}" destId="{6B717825-DD2D-4DCF-B72E-AB6BB2B8E5ED}"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8A1F168-92BE-4ECD-862B-B7E486FC86C5}"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0A064A1D-F804-4EDE-913B-9113FBEA5030}">
      <dgm:prSet phldrT="[Text]" custT="1"/>
      <dgm:spPr/>
      <dgm:t>
        <a:bodyPr/>
        <a:lstStyle/>
        <a:p>
          <a:r>
            <a:rPr lang="en-US" sz="1400" b="1" dirty="0"/>
            <a:t>Year : 2015-16</a:t>
          </a:r>
        </a:p>
        <a:p>
          <a:r>
            <a:rPr lang="en-US" sz="1600" b="0" dirty="0"/>
            <a:t>Seminars</a:t>
          </a:r>
        </a:p>
        <a:p>
          <a:r>
            <a:rPr lang="en-US" sz="1400" dirty="0"/>
            <a:t>Workshops</a:t>
          </a:r>
        </a:p>
        <a:p>
          <a:r>
            <a:rPr lang="en-US" sz="1400" dirty="0"/>
            <a:t>Internships</a:t>
          </a:r>
        </a:p>
        <a:p>
          <a:r>
            <a:rPr lang="en-US" sz="1400" dirty="0"/>
            <a:t>Local &amp; outstation industrial visits</a:t>
          </a:r>
        </a:p>
      </dgm:t>
    </dgm:pt>
    <dgm:pt modelId="{57B86327-E659-4725-AEEC-1ABE0E370321}" type="parTrans" cxnId="{1373E8A4-0DF8-4367-8AB4-F9701FF3E8C7}">
      <dgm:prSet/>
      <dgm:spPr/>
      <dgm:t>
        <a:bodyPr/>
        <a:lstStyle/>
        <a:p>
          <a:endParaRPr lang="en-US"/>
        </a:p>
      </dgm:t>
    </dgm:pt>
    <dgm:pt modelId="{0D016A41-D1EF-445F-8AB3-76487917B044}" type="sibTrans" cxnId="{1373E8A4-0DF8-4367-8AB4-F9701FF3E8C7}">
      <dgm:prSet/>
      <dgm:spPr/>
      <dgm:t>
        <a:bodyPr/>
        <a:lstStyle/>
        <a:p>
          <a:endParaRPr lang="en-US"/>
        </a:p>
      </dgm:t>
    </dgm:pt>
    <dgm:pt modelId="{4DCE9B9C-EF97-4D54-AC23-58987BCEC520}">
      <dgm:prSet phldrT="[Text]"/>
      <dgm:spPr/>
      <dgm:t>
        <a:bodyPr/>
        <a:lstStyle/>
        <a:p>
          <a:r>
            <a:rPr lang="en-US" b="1" dirty="0"/>
            <a:t>Year : 2016-17</a:t>
          </a:r>
        </a:p>
        <a:p>
          <a:r>
            <a:rPr lang="en-US" b="0" dirty="0"/>
            <a:t>Seminars</a:t>
          </a:r>
        </a:p>
        <a:p>
          <a:r>
            <a:rPr lang="en-US" b="0" dirty="0"/>
            <a:t>Workshops</a:t>
          </a:r>
        </a:p>
        <a:p>
          <a:r>
            <a:rPr lang="en-US" b="0" dirty="0"/>
            <a:t>Industry Bridge Courses</a:t>
          </a:r>
        </a:p>
        <a:p>
          <a:r>
            <a:rPr lang="en-US" b="0" dirty="0"/>
            <a:t>Internships</a:t>
          </a:r>
        </a:p>
        <a:p>
          <a:r>
            <a:rPr lang="en-US" b="0" dirty="0"/>
            <a:t>Local &amp; outstation industrial visits</a:t>
          </a:r>
        </a:p>
        <a:p>
          <a:endParaRPr lang="en-US" b="0" dirty="0"/>
        </a:p>
      </dgm:t>
    </dgm:pt>
    <dgm:pt modelId="{240A553E-9D17-4E7E-9E0F-AB1E2C4059EF}" type="parTrans" cxnId="{98FC61C5-4ECE-49E2-9892-BEC05FE72C1D}">
      <dgm:prSet/>
      <dgm:spPr/>
      <dgm:t>
        <a:bodyPr/>
        <a:lstStyle/>
        <a:p>
          <a:endParaRPr lang="en-US"/>
        </a:p>
      </dgm:t>
    </dgm:pt>
    <dgm:pt modelId="{15AB6860-302D-4696-B167-00D6E8A56D3D}" type="sibTrans" cxnId="{98FC61C5-4ECE-49E2-9892-BEC05FE72C1D}">
      <dgm:prSet/>
      <dgm:spPr/>
      <dgm:t>
        <a:bodyPr/>
        <a:lstStyle/>
        <a:p>
          <a:endParaRPr lang="en-US"/>
        </a:p>
      </dgm:t>
    </dgm:pt>
    <dgm:pt modelId="{4A73CEA5-1F51-4E33-91AD-E09DEEFC3A70}">
      <dgm:prSet phldrT="[Text]"/>
      <dgm:spPr/>
      <dgm:t>
        <a:bodyPr/>
        <a:lstStyle/>
        <a:p>
          <a:r>
            <a:rPr lang="en-US" b="1" dirty="0"/>
            <a:t>Year : 2017 - 18</a:t>
          </a:r>
        </a:p>
        <a:p>
          <a:r>
            <a:rPr lang="en-US" b="0" dirty="0"/>
            <a:t>Seminars</a:t>
          </a:r>
        </a:p>
        <a:p>
          <a:r>
            <a:rPr lang="en-US" b="0" dirty="0"/>
            <a:t>Workshops</a:t>
          </a:r>
        </a:p>
        <a:p>
          <a:r>
            <a:rPr lang="en-US" b="0" dirty="0"/>
            <a:t>Industry Bridge Courses</a:t>
          </a:r>
        </a:p>
        <a:p>
          <a:r>
            <a:rPr lang="en-US" b="0" dirty="0"/>
            <a:t>SME connect for domain development, student internships  (both internal &amp; external)</a:t>
          </a:r>
        </a:p>
        <a:p>
          <a:r>
            <a:rPr lang="en-US" b="0" dirty="0"/>
            <a:t>Local &amp; outstation industrial visits</a:t>
          </a:r>
        </a:p>
        <a:p>
          <a:endParaRPr lang="en-US" b="0" dirty="0"/>
        </a:p>
      </dgm:t>
    </dgm:pt>
    <dgm:pt modelId="{3ABDA18F-C47C-4F5C-9EF9-62ABF9EA24EA}" type="parTrans" cxnId="{A5BF8885-196F-4B38-B2C0-546B074EA0BD}">
      <dgm:prSet/>
      <dgm:spPr/>
      <dgm:t>
        <a:bodyPr/>
        <a:lstStyle/>
        <a:p>
          <a:endParaRPr lang="en-US"/>
        </a:p>
      </dgm:t>
    </dgm:pt>
    <dgm:pt modelId="{35C37CFB-4813-438D-9CC1-BA5207F21997}" type="sibTrans" cxnId="{A5BF8885-196F-4B38-B2C0-546B074EA0BD}">
      <dgm:prSet/>
      <dgm:spPr/>
      <dgm:t>
        <a:bodyPr/>
        <a:lstStyle/>
        <a:p>
          <a:endParaRPr lang="en-US"/>
        </a:p>
      </dgm:t>
    </dgm:pt>
    <dgm:pt modelId="{2EF45C49-B383-4A12-A442-7AAFDF906E6C}" type="pres">
      <dgm:prSet presAssocID="{98A1F168-92BE-4ECD-862B-B7E486FC86C5}" presName="rootnode" presStyleCnt="0">
        <dgm:presLayoutVars>
          <dgm:chMax/>
          <dgm:chPref/>
          <dgm:dir/>
          <dgm:animLvl val="lvl"/>
        </dgm:presLayoutVars>
      </dgm:prSet>
      <dgm:spPr/>
    </dgm:pt>
    <dgm:pt modelId="{A9F6630B-05E7-4E62-9CFC-E57580325ED0}" type="pres">
      <dgm:prSet presAssocID="{0A064A1D-F804-4EDE-913B-9113FBEA5030}" presName="composite" presStyleCnt="0"/>
      <dgm:spPr/>
    </dgm:pt>
    <dgm:pt modelId="{506CEB50-B2F5-4794-B914-AB1BAB1A4E15}" type="pres">
      <dgm:prSet presAssocID="{0A064A1D-F804-4EDE-913B-9113FBEA5030}" presName="LShape" presStyleLbl="alignNode1" presStyleIdx="0" presStyleCnt="5"/>
      <dgm:spPr>
        <a:solidFill>
          <a:srgbClr val="FF0000"/>
        </a:solidFill>
      </dgm:spPr>
    </dgm:pt>
    <dgm:pt modelId="{DF1676AD-CD6D-4177-A220-1E03D3652996}" type="pres">
      <dgm:prSet presAssocID="{0A064A1D-F804-4EDE-913B-9113FBEA5030}" presName="ParentText" presStyleLbl="revTx" presStyleIdx="0" presStyleCnt="3">
        <dgm:presLayoutVars>
          <dgm:chMax val="0"/>
          <dgm:chPref val="0"/>
          <dgm:bulletEnabled val="1"/>
        </dgm:presLayoutVars>
      </dgm:prSet>
      <dgm:spPr/>
    </dgm:pt>
    <dgm:pt modelId="{1CA9580F-D317-425F-A5D3-F843CF005D38}" type="pres">
      <dgm:prSet presAssocID="{0A064A1D-F804-4EDE-913B-9113FBEA5030}" presName="Triangle" presStyleLbl="alignNode1" presStyleIdx="1" presStyleCnt="5"/>
      <dgm:spPr/>
    </dgm:pt>
    <dgm:pt modelId="{D3AA6067-4C59-47A0-BF18-77AD0A227CC6}" type="pres">
      <dgm:prSet presAssocID="{0D016A41-D1EF-445F-8AB3-76487917B044}" presName="sibTrans" presStyleCnt="0"/>
      <dgm:spPr/>
    </dgm:pt>
    <dgm:pt modelId="{88F7B534-C636-4775-A9E8-80F8F17E1B96}" type="pres">
      <dgm:prSet presAssocID="{0D016A41-D1EF-445F-8AB3-76487917B044}" presName="space" presStyleCnt="0"/>
      <dgm:spPr/>
    </dgm:pt>
    <dgm:pt modelId="{72FD8BCF-57C7-43FB-B2BC-8EAD359EBF61}" type="pres">
      <dgm:prSet presAssocID="{4DCE9B9C-EF97-4D54-AC23-58987BCEC520}" presName="composite" presStyleCnt="0"/>
      <dgm:spPr/>
    </dgm:pt>
    <dgm:pt modelId="{B20ACED9-7BA4-4624-A5BB-AD46097668FB}" type="pres">
      <dgm:prSet presAssocID="{4DCE9B9C-EF97-4D54-AC23-58987BCEC520}" presName="LShape" presStyleLbl="alignNode1" presStyleIdx="2" presStyleCnt="5"/>
      <dgm:spPr>
        <a:solidFill>
          <a:schemeClr val="accent4">
            <a:lumMod val="40000"/>
            <a:lumOff val="60000"/>
          </a:schemeClr>
        </a:solidFill>
      </dgm:spPr>
    </dgm:pt>
    <dgm:pt modelId="{59796163-709A-45FF-959F-EBBE89AEB55E}" type="pres">
      <dgm:prSet presAssocID="{4DCE9B9C-EF97-4D54-AC23-58987BCEC520}" presName="ParentText" presStyleLbl="revTx" presStyleIdx="1" presStyleCnt="3">
        <dgm:presLayoutVars>
          <dgm:chMax val="0"/>
          <dgm:chPref val="0"/>
          <dgm:bulletEnabled val="1"/>
        </dgm:presLayoutVars>
      </dgm:prSet>
      <dgm:spPr/>
    </dgm:pt>
    <dgm:pt modelId="{945EDCDC-D8B8-48ED-85E9-B44C08D25C2A}" type="pres">
      <dgm:prSet presAssocID="{4DCE9B9C-EF97-4D54-AC23-58987BCEC520}" presName="Triangle" presStyleLbl="alignNode1" presStyleIdx="3" presStyleCnt="5"/>
      <dgm:spPr/>
    </dgm:pt>
    <dgm:pt modelId="{B3F6A125-ABA9-452E-AF7F-ED4DFA50AFC5}" type="pres">
      <dgm:prSet presAssocID="{15AB6860-302D-4696-B167-00D6E8A56D3D}" presName="sibTrans" presStyleCnt="0"/>
      <dgm:spPr/>
    </dgm:pt>
    <dgm:pt modelId="{94304561-BCDA-43BC-AF1E-0C2C696F0F59}" type="pres">
      <dgm:prSet presAssocID="{15AB6860-302D-4696-B167-00D6E8A56D3D}" presName="space" presStyleCnt="0"/>
      <dgm:spPr/>
    </dgm:pt>
    <dgm:pt modelId="{7E6DAA09-A806-44D4-B161-B3D5795A1624}" type="pres">
      <dgm:prSet presAssocID="{4A73CEA5-1F51-4E33-91AD-E09DEEFC3A70}" presName="composite" presStyleCnt="0"/>
      <dgm:spPr/>
    </dgm:pt>
    <dgm:pt modelId="{96E99741-1F33-4391-ABF0-B0232988FB6D}" type="pres">
      <dgm:prSet presAssocID="{4A73CEA5-1F51-4E33-91AD-E09DEEFC3A70}" presName="LShape" presStyleLbl="alignNode1" presStyleIdx="4" presStyleCnt="5"/>
      <dgm:spPr>
        <a:solidFill>
          <a:schemeClr val="accent4">
            <a:lumMod val="75000"/>
          </a:schemeClr>
        </a:solidFill>
      </dgm:spPr>
    </dgm:pt>
    <dgm:pt modelId="{83C05031-026A-4056-B92D-3A87CB7A6236}" type="pres">
      <dgm:prSet presAssocID="{4A73CEA5-1F51-4E33-91AD-E09DEEFC3A70}" presName="ParentText" presStyleLbl="revTx" presStyleIdx="2" presStyleCnt="3">
        <dgm:presLayoutVars>
          <dgm:chMax val="0"/>
          <dgm:chPref val="0"/>
          <dgm:bulletEnabled val="1"/>
        </dgm:presLayoutVars>
      </dgm:prSet>
      <dgm:spPr/>
    </dgm:pt>
  </dgm:ptLst>
  <dgm:cxnLst>
    <dgm:cxn modelId="{F538FA25-3035-41DC-B620-F9B1401310E4}" type="presOf" srcId="{4DCE9B9C-EF97-4D54-AC23-58987BCEC520}" destId="{59796163-709A-45FF-959F-EBBE89AEB55E}" srcOrd="0" destOrd="0" presId="urn:microsoft.com/office/officeart/2009/3/layout/StepUpProcess"/>
    <dgm:cxn modelId="{D5BF8481-3D73-44BC-A0C1-DFF0FA6B194A}" type="presOf" srcId="{98A1F168-92BE-4ECD-862B-B7E486FC86C5}" destId="{2EF45C49-B383-4A12-A442-7AAFDF906E6C}" srcOrd="0" destOrd="0" presId="urn:microsoft.com/office/officeart/2009/3/layout/StepUpProcess"/>
    <dgm:cxn modelId="{A5BF8885-196F-4B38-B2C0-546B074EA0BD}" srcId="{98A1F168-92BE-4ECD-862B-B7E486FC86C5}" destId="{4A73CEA5-1F51-4E33-91AD-E09DEEFC3A70}" srcOrd="2" destOrd="0" parTransId="{3ABDA18F-C47C-4F5C-9EF9-62ABF9EA24EA}" sibTransId="{35C37CFB-4813-438D-9CC1-BA5207F21997}"/>
    <dgm:cxn modelId="{1373E8A4-0DF8-4367-8AB4-F9701FF3E8C7}" srcId="{98A1F168-92BE-4ECD-862B-B7E486FC86C5}" destId="{0A064A1D-F804-4EDE-913B-9113FBEA5030}" srcOrd="0" destOrd="0" parTransId="{57B86327-E659-4725-AEEC-1ABE0E370321}" sibTransId="{0D016A41-D1EF-445F-8AB3-76487917B044}"/>
    <dgm:cxn modelId="{0F59F9BF-9E6C-487C-BA14-147EB3784B00}" type="presOf" srcId="{4A73CEA5-1F51-4E33-91AD-E09DEEFC3A70}" destId="{83C05031-026A-4056-B92D-3A87CB7A6236}" srcOrd="0" destOrd="0" presId="urn:microsoft.com/office/officeart/2009/3/layout/StepUpProcess"/>
    <dgm:cxn modelId="{98FC61C5-4ECE-49E2-9892-BEC05FE72C1D}" srcId="{98A1F168-92BE-4ECD-862B-B7E486FC86C5}" destId="{4DCE9B9C-EF97-4D54-AC23-58987BCEC520}" srcOrd="1" destOrd="0" parTransId="{240A553E-9D17-4E7E-9E0F-AB1E2C4059EF}" sibTransId="{15AB6860-302D-4696-B167-00D6E8A56D3D}"/>
    <dgm:cxn modelId="{55ABC0F6-7318-4237-BDF2-46DB1084DB59}" type="presOf" srcId="{0A064A1D-F804-4EDE-913B-9113FBEA5030}" destId="{DF1676AD-CD6D-4177-A220-1E03D3652996}" srcOrd="0" destOrd="0" presId="urn:microsoft.com/office/officeart/2009/3/layout/StepUpProcess"/>
    <dgm:cxn modelId="{51839F71-B481-44DE-9AF0-CBFE7BBC3A56}" type="presParOf" srcId="{2EF45C49-B383-4A12-A442-7AAFDF906E6C}" destId="{A9F6630B-05E7-4E62-9CFC-E57580325ED0}" srcOrd="0" destOrd="0" presId="urn:microsoft.com/office/officeart/2009/3/layout/StepUpProcess"/>
    <dgm:cxn modelId="{896E7030-652C-4DA2-A6F1-123F9FB9CF17}" type="presParOf" srcId="{A9F6630B-05E7-4E62-9CFC-E57580325ED0}" destId="{506CEB50-B2F5-4794-B914-AB1BAB1A4E15}" srcOrd="0" destOrd="0" presId="urn:microsoft.com/office/officeart/2009/3/layout/StepUpProcess"/>
    <dgm:cxn modelId="{23C5E753-F493-451F-BC48-770AFA44E307}" type="presParOf" srcId="{A9F6630B-05E7-4E62-9CFC-E57580325ED0}" destId="{DF1676AD-CD6D-4177-A220-1E03D3652996}" srcOrd="1" destOrd="0" presId="urn:microsoft.com/office/officeart/2009/3/layout/StepUpProcess"/>
    <dgm:cxn modelId="{0B14D146-B945-4885-9605-FFCBD3C5B539}" type="presParOf" srcId="{A9F6630B-05E7-4E62-9CFC-E57580325ED0}" destId="{1CA9580F-D317-425F-A5D3-F843CF005D38}" srcOrd="2" destOrd="0" presId="urn:microsoft.com/office/officeart/2009/3/layout/StepUpProcess"/>
    <dgm:cxn modelId="{78A3B3B7-CF0C-49DC-8CE8-CB900EA7A3A6}" type="presParOf" srcId="{2EF45C49-B383-4A12-A442-7AAFDF906E6C}" destId="{D3AA6067-4C59-47A0-BF18-77AD0A227CC6}" srcOrd="1" destOrd="0" presId="urn:microsoft.com/office/officeart/2009/3/layout/StepUpProcess"/>
    <dgm:cxn modelId="{23118CEB-D4E6-4999-A8AD-5D7F803D6A66}" type="presParOf" srcId="{D3AA6067-4C59-47A0-BF18-77AD0A227CC6}" destId="{88F7B534-C636-4775-A9E8-80F8F17E1B96}" srcOrd="0" destOrd="0" presId="urn:microsoft.com/office/officeart/2009/3/layout/StepUpProcess"/>
    <dgm:cxn modelId="{D9046FFE-EFB1-467A-8917-CD9D0D03E23E}" type="presParOf" srcId="{2EF45C49-B383-4A12-A442-7AAFDF906E6C}" destId="{72FD8BCF-57C7-43FB-B2BC-8EAD359EBF61}" srcOrd="2" destOrd="0" presId="urn:microsoft.com/office/officeart/2009/3/layout/StepUpProcess"/>
    <dgm:cxn modelId="{078C11CE-19D0-4E5A-9495-ED148B9566DF}" type="presParOf" srcId="{72FD8BCF-57C7-43FB-B2BC-8EAD359EBF61}" destId="{B20ACED9-7BA4-4624-A5BB-AD46097668FB}" srcOrd="0" destOrd="0" presId="urn:microsoft.com/office/officeart/2009/3/layout/StepUpProcess"/>
    <dgm:cxn modelId="{7D0B85F3-C098-45DE-9702-198831AFE5B8}" type="presParOf" srcId="{72FD8BCF-57C7-43FB-B2BC-8EAD359EBF61}" destId="{59796163-709A-45FF-959F-EBBE89AEB55E}" srcOrd="1" destOrd="0" presId="urn:microsoft.com/office/officeart/2009/3/layout/StepUpProcess"/>
    <dgm:cxn modelId="{900187FB-63DF-477C-8B54-FB3B607DDD96}" type="presParOf" srcId="{72FD8BCF-57C7-43FB-B2BC-8EAD359EBF61}" destId="{945EDCDC-D8B8-48ED-85E9-B44C08D25C2A}" srcOrd="2" destOrd="0" presId="urn:microsoft.com/office/officeart/2009/3/layout/StepUpProcess"/>
    <dgm:cxn modelId="{79920D36-D108-470B-B693-24225740E021}" type="presParOf" srcId="{2EF45C49-B383-4A12-A442-7AAFDF906E6C}" destId="{B3F6A125-ABA9-452E-AF7F-ED4DFA50AFC5}" srcOrd="3" destOrd="0" presId="urn:microsoft.com/office/officeart/2009/3/layout/StepUpProcess"/>
    <dgm:cxn modelId="{3F2B8683-38EA-4004-ABCF-0E3B52AA60AB}" type="presParOf" srcId="{B3F6A125-ABA9-452E-AF7F-ED4DFA50AFC5}" destId="{94304561-BCDA-43BC-AF1E-0C2C696F0F59}" srcOrd="0" destOrd="0" presId="urn:microsoft.com/office/officeart/2009/3/layout/StepUpProcess"/>
    <dgm:cxn modelId="{7F9DA1EA-8F4E-4931-B710-EA6E165EE723}" type="presParOf" srcId="{2EF45C49-B383-4A12-A442-7AAFDF906E6C}" destId="{7E6DAA09-A806-44D4-B161-B3D5795A1624}" srcOrd="4" destOrd="0" presId="urn:microsoft.com/office/officeart/2009/3/layout/StepUpProcess"/>
    <dgm:cxn modelId="{FD8FD50A-0D87-4A75-AA4A-3C280E7FD830}" type="presParOf" srcId="{7E6DAA09-A806-44D4-B161-B3D5795A1624}" destId="{96E99741-1F33-4391-ABF0-B0232988FB6D}" srcOrd="0" destOrd="0" presId="urn:microsoft.com/office/officeart/2009/3/layout/StepUpProcess"/>
    <dgm:cxn modelId="{275E0CE5-B0E8-478C-91F4-9431BBC2F3E6}" type="presParOf" srcId="{7E6DAA09-A806-44D4-B161-B3D5795A1624}" destId="{83C05031-026A-4056-B92D-3A87CB7A6236}"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68B3B84-2618-40D7-8E86-E710BBEC28C7}"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9B9F71D0-22B5-494B-8718-AF9EC5C2B17E}">
      <dgm:prSet phldrT="[Text]" custT="1"/>
      <dgm:spPr/>
      <dgm:t>
        <a:bodyPr/>
        <a:lstStyle/>
        <a:p>
          <a:r>
            <a:rPr lang="en-US" sz="2400" b="1" dirty="0"/>
            <a:t>Year:2016-17</a:t>
          </a:r>
        </a:p>
        <a:p>
          <a:r>
            <a:rPr lang="en-US" sz="2400" b="1" dirty="0">
              <a:solidFill>
                <a:schemeClr val="tx1"/>
              </a:solidFill>
            </a:rPr>
            <a:t>Professor:02</a:t>
          </a:r>
        </a:p>
        <a:p>
          <a:r>
            <a:rPr lang="en-US" sz="2400" b="1" dirty="0"/>
            <a:t>Associate Prof:04</a:t>
          </a:r>
        </a:p>
        <a:p>
          <a:r>
            <a:rPr lang="en-US" sz="2400" b="1" dirty="0"/>
            <a:t>Assistant Prof: 20</a:t>
          </a:r>
        </a:p>
        <a:p>
          <a:r>
            <a:rPr lang="en-US" sz="2400" b="1" dirty="0">
              <a:solidFill>
                <a:schemeClr val="accent6">
                  <a:lumMod val="75000"/>
                </a:schemeClr>
              </a:solidFill>
            </a:rPr>
            <a:t>Ph.D.: 3</a:t>
          </a:r>
        </a:p>
      </dgm:t>
    </dgm:pt>
    <dgm:pt modelId="{6D3A45E3-BA91-47BE-B98F-451E141ECDE8}" type="parTrans" cxnId="{A86C1CAC-150A-4E8F-83FE-FA097A0F5021}">
      <dgm:prSet/>
      <dgm:spPr/>
      <dgm:t>
        <a:bodyPr/>
        <a:lstStyle/>
        <a:p>
          <a:endParaRPr lang="en-US"/>
        </a:p>
      </dgm:t>
    </dgm:pt>
    <dgm:pt modelId="{40B91F43-5F44-4E52-A6FB-F51F9F4BD2C7}" type="sibTrans" cxnId="{A86C1CAC-150A-4E8F-83FE-FA097A0F5021}">
      <dgm:prSet/>
      <dgm:spPr/>
      <dgm:t>
        <a:bodyPr/>
        <a:lstStyle/>
        <a:p>
          <a:endParaRPr lang="en-US"/>
        </a:p>
      </dgm:t>
    </dgm:pt>
    <dgm:pt modelId="{C232AB71-0D7C-46E0-8C43-FCB8264E1667}">
      <dgm:prSet phldrT="[Text]" custT="1"/>
      <dgm:spPr/>
      <dgm:t>
        <a:bodyPr/>
        <a:lstStyle/>
        <a:p>
          <a:r>
            <a:rPr lang="en-US" sz="2400" b="1" kern="1200" dirty="0">
              <a:solidFill>
                <a:prstClr val="black">
                  <a:hueOff val="0"/>
                  <a:satOff val="0"/>
                  <a:lumOff val="0"/>
                  <a:alphaOff val="0"/>
                </a:prstClr>
              </a:solidFill>
              <a:latin typeface="Calibri"/>
              <a:ea typeface="+mn-ea"/>
              <a:cs typeface="+mn-cs"/>
            </a:rPr>
            <a:t>Year:2017-18</a:t>
          </a:r>
        </a:p>
        <a:p>
          <a:r>
            <a:rPr lang="en-US" sz="2400" b="1" kern="1200" dirty="0">
              <a:solidFill>
                <a:schemeClr val="tx1"/>
              </a:solidFill>
            </a:rPr>
            <a:t>Professor:03</a:t>
          </a:r>
        </a:p>
        <a:p>
          <a:r>
            <a:rPr lang="en-US" sz="2400" b="1" kern="1200" dirty="0"/>
            <a:t>Associate Prof:03</a:t>
          </a:r>
        </a:p>
        <a:p>
          <a:r>
            <a:rPr lang="en-US" sz="2400" b="1" kern="1200" dirty="0"/>
            <a:t>Assistant Prof: 24</a:t>
          </a:r>
        </a:p>
        <a:p>
          <a:r>
            <a:rPr lang="en-US" sz="2400" b="1" kern="1200" dirty="0">
              <a:solidFill>
                <a:schemeClr val="accent6">
                  <a:lumMod val="75000"/>
                </a:schemeClr>
              </a:solidFill>
            </a:rPr>
            <a:t>Ph.D.: 5</a:t>
          </a:r>
        </a:p>
        <a:p>
          <a:r>
            <a:rPr lang="en-US" sz="2400" b="1" kern="1200" dirty="0"/>
            <a:t> </a:t>
          </a:r>
          <a:endParaRPr lang="en-US" sz="2400" b="1" kern="1200" dirty="0">
            <a:solidFill>
              <a:prstClr val="black">
                <a:hueOff val="0"/>
                <a:satOff val="0"/>
                <a:lumOff val="0"/>
                <a:alphaOff val="0"/>
              </a:prstClr>
            </a:solidFill>
            <a:latin typeface="Calibri"/>
            <a:ea typeface="+mn-ea"/>
            <a:cs typeface="+mn-cs"/>
          </a:endParaRPr>
        </a:p>
      </dgm:t>
    </dgm:pt>
    <dgm:pt modelId="{BAE27801-8EC3-491B-A878-BE805D49A281}" type="parTrans" cxnId="{AC64B933-3824-42FE-B086-C649A2414CDE}">
      <dgm:prSet/>
      <dgm:spPr/>
      <dgm:t>
        <a:bodyPr/>
        <a:lstStyle/>
        <a:p>
          <a:endParaRPr lang="en-US"/>
        </a:p>
      </dgm:t>
    </dgm:pt>
    <dgm:pt modelId="{43B0E817-FFF8-4A62-8A30-8F40A1F8F3E8}" type="sibTrans" cxnId="{AC64B933-3824-42FE-B086-C649A2414CDE}">
      <dgm:prSet/>
      <dgm:spPr/>
      <dgm:t>
        <a:bodyPr/>
        <a:lstStyle/>
        <a:p>
          <a:endParaRPr lang="en-US"/>
        </a:p>
      </dgm:t>
    </dgm:pt>
    <dgm:pt modelId="{4B6511D4-FAFA-4D9E-B7FC-95C800406DEF}">
      <dgm:prSet phldrT="[Text]" custT="1"/>
      <dgm:spPr/>
      <dgm:t>
        <a:bodyPr/>
        <a:lstStyle/>
        <a:p>
          <a:r>
            <a:rPr lang="en-US" sz="2400" b="1" dirty="0">
              <a:solidFill>
                <a:prstClr val="black">
                  <a:hueOff val="0"/>
                  <a:satOff val="0"/>
                  <a:lumOff val="0"/>
                  <a:alphaOff val="0"/>
                </a:prstClr>
              </a:solidFill>
              <a:latin typeface="Calibri"/>
              <a:ea typeface="+mn-ea"/>
              <a:cs typeface="+mn-cs"/>
            </a:rPr>
            <a:t>Year:2018-19</a:t>
          </a:r>
        </a:p>
        <a:p>
          <a:r>
            <a:rPr lang="en-US" sz="2400" b="1" dirty="0"/>
            <a:t>Professor:03</a:t>
          </a:r>
        </a:p>
        <a:p>
          <a:r>
            <a:rPr lang="en-US" sz="2400" b="1" dirty="0"/>
            <a:t>Associate Prof: 03</a:t>
          </a:r>
        </a:p>
        <a:p>
          <a:r>
            <a:rPr lang="en-US" sz="2400" b="1" dirty="0"/>
            <a:t>Assistant Prof: 22</a:t>
          </a:r>
        </a:p>
        <a:p>
          <a:r>
            <a:rPr lang="en-US" sz="2400" b="1" dirty="0">
              <a:solidFill>
                <a:schemeClr val="accent6">
                  <a:lumMod val="75000"/>
                </a:schemeClr>
              </a:solidFill>
            </a:rPr>
            <a:t>Ph.D.: 6</a:t>
          </a:r>
          <a:endParaRPr lang="en-US" sz="2400" b="1" dirty="0">
            <a:solidFill>
              <a:schemeClr val="accent6">
                <a:lumMod val="75000"/>
              </a:schemeClr>
            </a:solidFill>
            <a:latin typeface="Calibri"/>
            <a:ea typeface="+mn-ea"/>
            <a:cs typeface="+mn-cs"/>
          </a:endParaRPr>
        </a:p>
      </dgm:t>
    </dgm:pt>
    <dgm:pt modelId="{2EBE2FF7-8279-43B4-9506-BD6A70B7BD86}" type="parTrans" cxnId="{DCA6B96F-5342-49F5-9531-A27907F78B50}">
      <dgm:prSet/>
      <dgm:spPr/>
      <dgm:t>
        <a:bodyPr/>
        <a:lstStyle/>
        <a:p>
          <a:endParaRPr lang="en-US"/>
        </a:p>
      </dgm:t>
    </dgm:pt>
    <dgm:pt modelId="{EE30EF48-587B-4DCC-9F63-2CB76AF8AA47}" type="sibTrans" cxnId="{DCA6B96F-5342-49F5-9531-A27907F78B50}">
      <dgm:prSet/>
      <dgm:spPr/>
      <dgm:t>
        <a:bodyPr/>
        <a:lstStyle/>
        <a:p>
          <a:endParaRPr lang="en-US"/>
        </a:p>
      </dgm:t>
    </dgm:pt>
    <dgm:pt modelId="{BB69BE3F-6057-4B98-A812-3C9FC659A4B0}" type="pres">
      <dgm:prSet presAssocID="{668B3B84-2618-40D7-8E86-E710BBEC28C7}" presName="rootnode" presStyleCnt="0">
        <dgm:presLayoutVars>
          <dgm:chMax/>
          <dgm:chPref/>
          <dgm:dir/>
          <dgm:animLvl val="lvl"/>
        </dgm:presLayoutVars>
      </dgm:prSet>
      <dgm:spPr/>
    </dgm:pt>
    <dgm:pt modelId="{BD31F4A1-590E-4BD6-AD89-F82FBE8CD10F}" type="pres">
      <dgm:prSet presAssocID="{9B9F71D0-22B5-494B-8718-AF9EC5C2B17E}" presName="composite" presStyleCnt="0"/>
      <dgm:spPr/>
    </dgm:pt>
    <dgm:pt modelId="{F637A072-6A20-4813-8E37-182F83D2E0A1}" type="pres">
      <dgm:prSet presAssocID="{9B9F71D0-22B5-494B-8718-AF9EC5C2B17E}" presName="LShape" presStyleLbl="alignNode1" presStyleIdx="0" presStyleCnt="5"/>
      <dgm:spPr>
        <a:solidFill>
          <a:srgbClr val="00B050"/>
        </a:solidFill>
      </dgm:spPr>
    </dgm:pt>
    <dgm:pt modelId="{09138552-A359-4002-B5B6-D5F2BE0FF89D}" type="pres">
      <dgm:prSet presAssocID="{9B9F71D0-22B5-494B-8718-AF9EC5C2B17E}" presName="ParentText" presStyleLbl="revTx" presStyleIdx="0" presStyleCnt="3">
        <dgm:presLayoutVars>
          <dgm:chMax val="0"/>
          <dgm:chPref val="0"/>
          <dgm:bulletEnabled val="1"/>
        </dgm:presLayoutVars>
      </dgm:prSet>
      <dgm:spPr/>
    </dgm:pt>
    <dgm:pt modelId="{8699F06E-402A-46FF-ADB7-BB44A2C60F24}" type="pres">
      <dgm:prSet presAssocID="{9B9F71D0-22B5-494B-8718-AF9EC5C2B17E}" presName="Triangle" presStyleLbl="alignNode1" presStyleIdx="1" presStyleCnt="5"/>
      <dgm:spPr/>
    </dgm:pt>
    <dgm:pt modelId="{3F239B2C-68C7-43DF-A757-ABEC2DD539D4}" type="pres">
      <dgm:prSet presAssocID="{40B91F43-5F44-4E52-A6FB-F51F9F4BD2C7}" presName="sibTrans" presStyleCnt="0"/>
      <dgm:spPr/>
    </dgm:pt>
    <dgm:pt modelId="{E64ECAEA-2B60-4038-AF8E-535E87F5B70B}" type="pres">
      <dgm:prSet presAssocID="{40B91F43-5F44-4E52-A6FB-F51F9F4BD2C7}" presName="space" presStyleCnt="0"/>
      <dgm:spPr/>
    </dgm:pt>
    <dgm:pt modelId="{8F29BCCB-3468-4421-A373-C4012B5FD616}" type="pres">
      <dgm:prSet presAssocID="{C232AB71-0D7C-46E0-8C43-FCB8264E1667}" presName="composite" presStyleCnt="0"/>
      <dgm:spPr/>
    </dgm:pt>
    <dgm:pt modelId="{D20C5DB4-6A32-49CD-997C-22BEB752A896}" type="pres">
      <dgm:prSet presAssocID="{C232AB71-0D7C-46E0-8C43-FCB8264E1667}" presName="LShape" presStyleLbl="alignNode1" presStyleIdx="2" presStyleCnt="5"/>
      <dgm:spPr>
        <a:solidFill>
          <a:srgbClr val="FFC000"/>
        </a:solidFill>
      </dgm:spPr>
    </dgm:pt>
    <dgm:pt modelId="{0ADBA733-2852-4F66-806C-399922DC60DA}" type="pres">
      <dgm:prSet presAssocID="{C232AB71-0D7C-46E0-8C43-FCB8264E1667}" presName="ParentText" presStyleLbl="revTx" presStyleIdx="1" presStyleCnt="3">
        <dgm:presLayoutVars>
          <dgm:chMax val="0"/>
          <dgm:chPref val="0"/>
          <dgm:bulletEnabled val="1"/>
        </dgm:presLayoutVars>
      </dgm:prSet>
      <dgm:spPr/>
    </dgm:pt>
    <dgm:pt modelId="{79C87ADE-6E3F-4000-A339-35B2E16AA866}" type="pres">
      <dgm:prSet presAssocID="{C232AB71-0D7C-46E0-8C43-FCB8264E1667}" presName="Triangle" presStyleLbl="alignNode1" presStyleIdx="3" presStyleCnt="5"/>
      <dgm:spPr/>
    </dgm:pt>
    <dgm:pt modelId="{3ADEA582-EFBE-4BE3-A237-1E4FF9D0345B}" type="pres">
      <dgm:prSet presAssocID="{43B0E817-FFF8-4A62-8A30-8F40A1F8F3E8}" presName="sibTrans" presStyleCnt="0"/>
      <dgm:spPr/>
    </dgm:pt>
    <dgm:pt modelId="{56800427-CB46-46C9-98B9-AB89EF2625D2}" type="pres">
      <dgm:prSet presAssocID="{43B0E817-FFF8-4A62-8A30-8F40A1F8F3E8}" presName="space" presStyleCnt="0"/>
      <dgm:spPr/>
    </dgm:pt>
    <dgm:pt modelId="{BF23288A-5D5B-4351-AEED-7DBEA438FD73}" type="pres">
      <dgm:prSet presAssocID="{4B6511D4-FAFA-4D9E-B7FC-95C800406DEF}" presName="composite" presStyleCnt="0"/>
      <dgm:spPr/>
    </dgm:pt>
    <dgm:pt modelId="{781D5E5D-1893-4B8A-8064-793FFD8E16C6}" type="pres">
      <dgm:prSet presAssocID="{4B6511D4-FAFA-4D9E-B7FC-95C800406DEF}" presName="LShape" presStyleLbl="alignNode1" presStyleIdx="4" presStyleCnt="5"/>
      <dgm:spPr>
        <a:solidFill>
          <a:srgbClr val="92D050"/>
        </a:solidFill>
      </dgm:spPr>
    </dgm:pt>
    <dgm:pt modelId="{3828BE06-A263-4E3D-9D99-8698E600CC15}" type="pres">
      <dgm:prSet presAssocID="{4B6511D4-FAFA-4D9E-B7FC-95C800406DEF}" presName="ParentText" presStyleLbl="revTx" presStyleIdx="2" presStyleCnt="3">
        <dgm:presLayoutVars>
          <dgm:chMax val="0"/>
          <dgm:chPref val="0"/>
          <dgm:bulletEnabled val="1"/>
        </dgm:presLayoutVars>
      </dgm:prSet>
      <dgm:spPr/>
    </dgm:pt>
  </dgm:ptLst>
  <dgm:cxnLst>
    <dgm:cxn modelId="{AC64B933-3824-42FE-B086-C649A2414CDE}" srcId="{668B3B84-2618-40D7-8E86-E710BBEC28C7}" destId="{C232AB71-0D7C-46E0-8C43-FCB8264E1667}" srcOrd="1" destOrd="0" parTransId="{BAE27801-8EC3-491B-A878-BE805D49A281}" sibTransId="{43B0E817-FFF8-4A62-8A30-8F40A1F8F3E8}"/>
    <dgm:cxn modelId="{264F863B-1EDC-4295-B7DE-72275D6A52B2}" type="presOf" srcId="{C232AB71-0D7C-46E0-8C43-FCB8264E1667}" destId="{0ADBA733-2852-4F66-806C-399922DC60DA}" srcOrd="0" destOrd="0" presId="urn:microsoft.com/office/officeart/2009/3/layout/StepUpProcess"/>
    <dgm:cxn modelId="{DCA6B96F-5342-49F5-9531-A27907F78B50}" srcId="{668B3B84-2618-40D7-8E86-E710BBEC28C7}" destId="{4B6511D4-FAFA-4D9E-B7FC-95C800406DEF}" srcOrd="2" destOrd="0" parTransId="{2EBE2FF7-8279-43B4-9506-BD6A70B7BD86}" sibTransId="{EE30EF48-587B-4DCC-9F63-2CB76AF8AA47}"/>
    <dgm:cxn modelId="{09C9FD93-35E8-4DD0-8075-C845B7A58CF2}" type="presOf" srcId="{9B9F71D0-22B5-494B-8718-AF9EC5C2B17E}" destId="{09138552-A359-4002-B5B6-D5F2BE0FF89D}" srcOrd="0" destOrd="0" presId="urn:microsoft.com/office/officeart/2009/3/layout/StepUpProcess"/>
    <dgm:cxn modelId="{EBF0ED97-2C2B-471A-8394-78F122CD0D01}" type="presOf" srcId="{668B3B84-2618-40D7-8E86-E710BBEC28C7}" destId="{BB69BE3F-6057-4B98-A812-3C9FC659A4B0}" srcOrd="0" destOrd="0" presId="urn:microsoft.com/office/officeart/2009/3/layout/StepUpProcess"/>
    <dgm:cxn modelId="{A86C1CAC-150A-4E8F-83FE-FA097A0F5021}" srcId="{668B3B84-2618-40D7-8E86-E710BBEC28C7}" destId="{9B9F71D0-22B5-494B-8718-AF9EC5C2B17E}" srcOrd="0" destOrd="0" parTransId="{6D3A45E3-BA91-47BE-B98F-451E141ECDE8}" sibTransId="{40B91F43-5F44-4E52-A6FB-F51F9F4BD2C7}"/>
    <dgm:cxn modelId="{813E56EA-922D-4161-93C5-7215C83C5024}" type="presOf" srcId="{4B6511D4-FAFA-4D9E-B7FC-95C800406DEF}" destId="{3828BE06-A263-4E3D-9D99-8698E600CC15}" srcOrd="0" destOrd="0" presId="urn:microsoft.com/office/officeart/2009/3/layout/StepUpProcess"/>
    <dgm:cxn modelId="{C14B621A-FDB5-4ADE-8C45-DA1191E53311}" type="presParOf" srcId="{BB69BE3F-6057-4B98-A812-3C9FC659A4B0}" destId="{BD31F4A1-590E-4BD6-AD89-F82FBE8CD10F}" srcOrd="0" destOrd="0" presId="urn:microsoft.com/office/officeart/2009/3/layout/StepUpProcess"/>
    <dgm:cxn modelId="{27C8AF06-2631-4A77-9AA6-9715BF529CAF}" type="presParOf" srcId="{BD31F4A1-590E-4BD6-AD89-F82FBE8CD10F}" destId="{F637A072-6A20-4813-8E37-182F83D2E0A1}" srcOrd="0" destOrd="0" presId="urn:microsoft.com/office/officeart/2009/3/layout/StepUpProcess"/>
    <dgm:cxn modelId="{8B7BF7FC-071B-41B6-A985-6FE8B01391C7}" type="presParOf" srcId="{BD31F4A1-590E-4BD6-AD89-F82FBE8CD10F}" destId="{09138552-A359-4002-B5B6-D5F2BE0FF89D}" srcOrd="1" destOrd="0" presId="urn:microsoft.com/office/officeart/2009/3/layout/StepUpProcess"/>
    <dgm:cxn modelId="{A3A2659E-A88B-4BA0-91C6-C60F5474738F}" type="presParOf" srcId="{BD31F4A1-590E-4BD6-AD89-F82FBE8CD10F}" destId="{8699F06E-402A-46FF-ADB7-BB44A2C60F24}" srcOrd="2" destOrd="0" presId="urn:microsoft.com/office/officeart/2009/3/layout/StepUpProcess"/>
    <dgm:cxn modelId="{BFCB85DD-D815-4E9B-AA3B-2AA9EF854072}" type="presParOf" srcId="{BB69BE3F-6057-4B98-A812-3C9FC659A4B0}" destId="{3F239B2C-68C7-43DF-A757-ABEC2DD539D4}" srcOrd="1" destOrd="0" presId="urn:microsoft.com/office/officeart/2009/3/layout/StepUpProcess"/>
    <dgm:cxn modelId="{826E4A2F-9466-4D7C-AB4C-FA3FD1D26DF3}" type="presParOf" srcId="{3F239B2C-68C7-43DF-A757-ABEC2DD539D4}" destId="{E64ECAEA-2B60-4038-AF8E-535E87F5B70B}" srcOrd="0" destOrd="0" presId="urn:microsoft.com/office/officeart/2009/3/layout/StepUpProcess"/>
    <dgm:cxn modelId="{EF58C52D-9C17-461F-BD57-81E9931FA39F}" type="presParOf" srcId="{BB69BE3F-6057-4B98-A812-3C9FC659A4B0}" destId="{8F29BCCB-3468-4421-A373-C4012B5FD616}" srcOrd="2" destOrd="0" presId="urn:microsoft.com/office/officeart/2009/3/layout/StepUpProcess"/>
    <dgm:cxn modelId="{1D919D48-97E6-46B3-8BE4-A0BDC6C0810A}" type="presParOf" srcId="{8F29BCCB-3468-4421-A373-C4012B5FD616}" destId="{D20C5DB4-6A32-49CD-997C-22BEB752A896}" srcOrd="0" destOrd="0" presId="urn:microsoft.com/office/officeart/2009/3/layout/StepUpProcess"/>
    <dgm:cxn modelId="{31FB0918-09BE-4269-8BEA-21FF8E1D28B9}" type="presParOf" srcId="{8F29BCCB-3468-4421-A373-C4012B5FD616}" destId="{0ADBA733-2852-4F66-806C-399922DC60DA}" srcOrd="1" destOrd="0" presId="urn:microsoft.com/office/officeart/2009/3/layout/StepUpProcess"/>
    <dgm:cxn modelId="{44B0E890-4B1B-4F23-A9EC-02EC302C8BFB}" type="presParOf" srcId="{8F29BCCB-3468-4421-A373-C4012B5FD616}" destId="{79C87ADE-6E3F-4000-A339-35B2E16AA866}" srcOrd="2" destOrd="0" presId="urn:microsoft.com/office/officeart/2009/3/layout/StepUpProcess"/>
    <dgm:cxn modelId="{210A396A-B270-4F27-A473-75FF66AC730E}" type="presParOf" srcId="{BB69BE3F-6057-4B98-A812-3C9FC659A4B0}" destId="{3ADEA582-EFBE-4BE3-A237-1E4FF9D0345B}" srcOrd="3" destOrd="0" presId="urn:microsoft.com/office/officeart/2009/3/layout/StepUpProcess"/>
    <dgm:cxn modelId="{F25B7CC3-7693-4E12-B78E-FF8A2B097891}" type="presParOf" srcId="{3ADEA582-EFBE-4BE3-A237-1E4FF9D0345B}" destId="{56800427-CB46-46C9-98B9-AB89EF2625D2}" srcOrd="0" destOrd="0" presId="urn:microsoft.com/office/officeart/2009/3/layout/StepUpProcess"/>
    <dgm:cxn modelId="{9E97F025-7B38-430E-9A31-9C1A301C3A92}" type="presParOf" srcId="{BB69BE3F-6057-4B98-A812-3C9FC659A4B0}" destId="{BF23288A-5D5B-4351-AEED-7DBEA438FD73}" srcOrd="4" destOrd="0" presId="urn:microsoft.com/office/officeart/2009/3/layout/StepUpProcess"/>
    <dgm:cxn modelId="{A4CBBEDD-B411-4325-AB7A-D242F0A06AC8}" type="presParOf" srcId="{BF23288A-5D5B-4351-AEED-7DBEA438FD73}" destId="{781D5E5D-1893-4B8A-8064-793FFD8E16C6}" srcOrd="0" destOrd="0" presId="urn:microsoft.com/office/officeart/2009/3/layout/StepUpProcess"/>
    <dgm:cxn modelId="{0D2DACD9-0BEA-4876-B28C-D0BF776C9E6F}" type="presParOf" srcId="{BF23288A-5D5B-4351-AEED-7DBEA438FD73}" destId="{3828BE06-A263-4E3D-9D99-8698E600CC15}"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D00972-4B60-41D0-B78C-EA12804C4983}"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5B3501CB-BC6D-48EF-9709-D01BBF419682}">
      <dgm:prSet phldrT="[Text]" custT="1"/>
      <dgm:spPr>
        <a:solidFill>
          <a:srgbClr val="7030A0"/>
        </a:solidFill>
      </dgm:spPr>
      <dgm:t>
        <a:bodyPr/>
        <a:lstStyle/>
        <a:p>
          <a:r>
            <a:rPr lang="en-US" sz="2800" dirty="0"/>
            <a:t>2002</a:t>
          </a:r>
        </a:p>
      </dgm:t>
    </dgm:pt>
    <dgm:pt modelId="{F48C0BEC-7B69-4AF9-B760-B3A5566D9B87}" type="parTrans" cxnId="{B8DD04B8-DAF0-4CC7-8378-DD643FA2E86D}">
      <dgm:prSet/>
      <dgm:spPr/>
      <dgm:t>
        <a:bodyPr/>
        <a:lstStyle/>
        <a:p>
          <a:endParaRPr lang="en-US"/>
        </a:p>
      </dgm:t>
    </dgm:pt>
    <dgm:pt modelId="{265774D1-8AC3-4A97-AF6E-FDD34569A2D5}" type="sibTrans" cxnId="{B8DD04B8-DAF0-4CC7-8378-DD643FA2E86D}">
      <dgm:prSet/>
      <dgm:spPr/>
      <dgm:t>
        <a:bodyPr/>
        <a:lstStyle/>
        <a:p>
          <a:endParaRPr lang="en-US"/>
        </a:p>
      </dgm:t>
    </dgm:pt>
    <dgm:pt modelId="{2371A0DF-51DF-423D-889F-55C4DF1AE7DF}">
      <dgm:prSet phldrT="[Text]" custT="1"/>
      <dgm:spPr>
        <a:solidFill>
          <a:schemeClr val="accent6">
            <a:lumMod val="75000"/>
          </a:schemeClr>
        </a:solidFill>
      </dgm:spPr>
      <dgm:t>
        <a:bodyPr/>
        <a:lstStyle/>
        <a:p>
          <a:endParaRPr lang="en-US" sz="2800" dirty="0"/>
        </a:p>
        <a:p>
          <a:r>
            <a:rPr lang="en-US" sz="2800" dirty="0"/>
            <a:t>2003</a:t>
          </a:r>
        </a:p>
        <a:p>
          <a:endParaRPr lang="en-US" sz="1200" dirty="0"/>
        </a:p>
      </dgm:t>
    </dgm:pt>
    <dgm:pt modelId="{DFF2DA19-257C-40DA-9C94-066F01BCF3CE}" type="parTrans" cxnId="{F9539BBD-5D4C-435F-B3D2-F5F482DA1EA5}">
      <dgm:prSet/>
      <dgm:spPr/>
      <dgm:t>
        <a:bodyPr/>
        <a:lstStyle/>
        <a:p>
          <a:endParaRPr lang="en-US"/>
        </a:p>
      </dgm:t>
    </dgm:pt>
    <dgm:pt modelId="{4066FC2A-8A1C-4355-93C6-B965C3BDE780}" type="sibTrans" cxnId="{F9539BBD-5D4C-435F-B3D2-F5F482DA1EA5}">
      <dgm:prSet/>
      <dgm:spPr/>
      <dgm:t>
        <a:bodyPr/>
        <a:lstStyle/>
        <a:p>
          <a:endParaRPr lang="en-US"/>
        </a:p>
      </dgm:t>
    </dgm:pt>
    <dgm:pt modelId="{3130A08B-85A8-4265-8595-C2BB790407EF}">
      <dgm:prSet phldrT="[Text]" custT="1"/>
      <dgm:spPr/>
      <dgm:t>
        <a:bodyPr/>
        <a:lstStyle/>
        <a:p>
          <a:r>
            <a:rPr lang="en-US" sz="2400" dirty="0">
              <a:solidFill>
                <a:schemeClr val="tx1"/>
              </a:solidFill>
            </a:rPr>
            <a:t>UG (IT) intake increased to 120</a:t>
          </a:r>
        </a:p>
      </dgm:t>
    </dgm:pt>
    <dgm:pt modelId="{90DEAC14-7D4B-4563-AE38-D9AC8096F805}" type="parTrans" cxnId="{E7454AE1-61A1-4236-AA38-428765D445A8}">
      <dgm:prSet/>
      <dgm:spPr/>
      <dgm:t>
        <a:bodyPr/>
        <a:lstStyle/>
        <a:p>
          <a:endParaRPr lang="en-US"/>
        </a:p>
      </dgm:t>
    </dgm:pt>
    <dgm:pt modelId="{04BDEDCF-A298-4875-AF37-50E71B84D77D}" type="sibTrans" cxnId="{E7454AE1-61A1-4236-AA38-428765D445A8}">
      <dgm:prSet/>
      <dgm:spPr/>
      <dgm:t>
        <a:bodyPr/>
        <a:lstStyle/>
        <a:p>
          <a:endParaRPr lang="en-US"/>
        </a:p>
      </dgm:t>
    </dgm:pt>
    <dgm:pt modelId="{D354AEDE-02F1-436C-80B3-AFC4E69787DB}">
      <dgm:prSet phldrT="[Text]" custT="1"/>
      <dgm:spPr>
        <a:solidFill>
          <a:srgbClr val="00B050"/>
        </a:solidFill>
      </dgm:spPr>
      <dgm:t>
        <a:bodyPr/>
        <a:lstStyle/>
        <a:p>
          <a:r>
            <a:rPr lang="en-US" sz="2800" dirty="0"/>
            <a:t>2011</a:t>
          </a:r>
        </a:p>
      </dgm:t>
    </dgm:pt>
    <dgm:pt modelId="{8645AEE0-72AE-49E9-96AA-1E053C4B9435}" type="parTrans" cxnId="{40058C62-30F1-403E-9332-256A4ED0C515}">
      <dgm:prSet/>
      <dgm:spPr/>
      <dgm:t>
        <a:bodyPr/>
        <a:lstStyle/>
        <a:p>
          <a:endParaRPr lang="en-US"/>
        </a:p>
      </dgm:t>
    </dgm:pt>
    <dgm:pt modelId="{CC5D2C19-C79E-4993-ACB3-B458414A62DC}" type="sibTrans" cxnId="{40058C62-30F1-403E-9332-256A4ED0C515}">
      <dgm:prSet/>
      <dgm:spPr/>
      <dgm:t>
        <a:bodyPr/>
        <a:lstStyle/>
        <a:p>
          <a:endParaRPr lang="en-US"/>
        </a:p>
      </dgm:t>
    </dgm:pt>
    <dgm:pt modelId="{ABBC0D54-B2E2-43A7-B391-8E75A1C508F6}">
      <dgm:prSet phldrT="[Text]"/>
      <dgm:spPr/>
      <dgm:t>
        <a:bodyPr/>
        <a:lstStyle/>
        <a:p>
          <a:endParaRPr lang="en-US" sz="2200" dirty="0">
            <a:solidFill>
              <a:srgbClr val="FF0000"/>
            </a:solidFill>
          </a:endParaRPr>
        </a:p>
      </dgm:t>
    </dgm:pt>
    <dgm:pt modelId="{1D6EB29F-B8DF-415B-AA35-9B32BBEECDA2}" type="parTrans" cxnId="{837F4D51-5878-46AD-8E82-91FC353F43FD}">
      <dgm:prSet/>
      <dgm:spPr/>
      <dgm:t>
        <a:bodyPr/>
        <a:lstStyle/>
        <a:p>
          <a:endParaRPr lang="en-US"/>
        </a:p>
      </dgm:t>
    </dgm:pt>
    <dgm:pt modelId="{96B81045-5C28-4990-B6BB-A4B09752CD6A}" type="sibTrans" cxnId="{837F4D51-5878-46AD-8E82-91FC353F43FD}">
      <dgm:prSet/>
      <dgm:spPr/>
      <dgm:t>
        <a:bodyPr/>
        <a:lstStyle/>
        <a:p>
          <a:endParaRPr lang="en-US"/>
        </a:p>
      </dgm:t>
    </dgm:pt>
    <dgm:pt modelId="{E327DEE0-1A16-4624-98CE-F0F3DC9D7D02}">
      <dgm:prSet custT="1"/>
      <dgm:spPr/>
      <dgm:t>
        <a:bodyPr/>
        <a:lstStyle/>
        <a:p>
          <a:r>
            <a:rPr lang="en-US" sz="2400" dirty="0">
              <a:solidFill>
                <a:schemeClr val="tx1"/>
              </a:solidFill>
            </a:rPr>
            <a:t>Started with UG (IT) with an intake of 60</a:t>
          </a:r>
        </a:p>
      </dgm:t>
    </dgm:pt>
    <dgm:pt modelId="{7C8A6138-23EB-4A46-B456-EFF11633FAB0}" type="parTrans" cxnId="{8A08A6E4-6E37-4726-8186-3354EE877694}">
      <dgm:prSet/>
      <dgm:spPr/>
      <dgm:t>
        <a:bodyPr/>
        <a:lstStyle/>
        <a:p>
          <a:endParaRPr lang="en-US"/>
        </a:p>
      </dgm:t>
    </dgm:pt>
    <dgm:pt modelId="{059AAB93-1A90-4559-ADD1-984DE8CC41FA}" type="sibTrans" cxnId="{8A08A6E4-6E37-4726-8186-3354EE877694}">
      <dgm:prSet/>
      <dgm:spPr/>
      <dgm:t>
        <a:bodyPr/>
        <a:lstStyle/>
        <a:p>
          <a:endParaRPr lang="en-US"/>
        </a:p>
      </dgm:t>
    </dgm:pt>
    <dgm:pt modelId="{E31D0CD6-592C-435A-8BF7-4CF9A308D0B5}">
      <dgm:prSet custT="1"/>
      <dgm:spPr>
        <a:solidFill>
          <a:srgbClr val="0070C0"/>
        </a:solidFill>
      </dgm:spPr>
      <dgm:t>
        <a:bodyPr/>
        <a:lstStyle/>
        <a:p>
          <a:endParaRPr lang="en-US" sz="2800" b="0" dirty="0"/>
        </a:p>
        <a:p>
          <a:r>
            <a:rPr lang="en-US" sz="2800" b="0" dirty="0"/>
            <a:t>2011</a:t>
          </a:r>
        </a:p>
        <a:p>
          <a:endParaRPr lang="en-US" sz="1200" dirty="0"/>
        </a:p>
      </dgm:t>
    </dgm:pt>
    <dgm:pt modelId="{FB0399EC-3B3C-426B-A073-DC8308F6AE96}" type="parTrans" cxnId="{35885C02-5A37-483F-995B-6CF3D04A9D5D}">
      <dgm:prSet/>
      <dgm:spPr/>
      <dgm:t>
        <a:bodyPr/>
        <a:lstStyle/>
        <a:p>
          <a:endParaRPr lang="en-US"/>
        </a:p>
      </dgm:t>
    </dgm:pt>
    <dgm:pt modelId="{C099934D-9F96-490D-B664-CA8DBE106928}" type="sibTrans" cxnId="{35885C02-5A37-483F-995B-6CF3D04A9D5D}">
      <dgm:prSet/>
      <dgm:spPr/>
      <dgm:t>
        <a:bodyPr/>
        <a:lstStyle/>
        <a:p>
          <a:endParaRPr lang="en-US"/>
        </a:p>
      </dgm:t>
    </dgm:pt>
    <dgm:pt modelId="{44918CE4-F98E-4B0F-B748-3B004A91E4A6}">
      <dgm:prSet custT="1"/>
      <dgm:spPr/>
      <dgm:t>
        <a:bodyPr/>
        <a:lstStyle/>
        <a:p>
          <a:r>
            <a:rPr lang="en-US" sz="2400" dirty="0">
              <a:solidFill>
                <a:schemeClr val="tx1"/>
              </a:solidFill>
            </a:rPr>
            <a:t>NBA accreditation (1</a:t>
          </a:r>
          <a:r>
            <a:rPr lang="en-US" sz="2400" baseline="30000" dirty="0">
              <a:solidFill>
                <a:schemeClr val="tx1"/>
              </a:solidFill>
            </a:rPr>
            <a:t>st</a:t>
          </a:r>
          <a:r>
            <a:rPr lang="en-US" sz="2400" dirty="0">
              <a:solidFill>
                <a:schemeClr val="tx1"/>
              </a:solidFill>
            </a:rPr>
            <a:t>  cycle) for 3 years </a:t>
          </a:r>
        </a:p>
      </dgm:t>
    </dgm:pt>
    <dgm:pt modelId="{9819E290-5E4D-42CD-A8C7-94D4A6F3A729}" type="parTrans" cxnId="{6BF0823A-8079-412D-8859-6ACA0D689701}">
      <dgm:prSet/>
      <dgm:spPr/>
      <dgm:t>
        <a:bodyPr/>
        <a:lstStyle/>
        <a:p>
          <a:endParaRPr lang="en-US"/>
        </a:p>
      </dgm:t>
    </dgm:pt>
    <dgm:pt modelId="{8155203E-C131-474D-AE54-510464696C34}" type="sibTrans" cxnId="{6BF0823A-8079-412D-8859-6ACA0D689701}">
      <dgm:prSet/>
      <dgm:spPr/>
      <dgm:t>
        <a:bodyPr/>
        <a:lstStyle/>
        <a:p>
          <a:endParaRPr lang="en-US"/>
        </a:p>
      </dgm:t>
    </dgm:pt>
    <dgm:pt modelId="{215C57DA-20FA-4852-9B4C-72EB4E05458C}">
      <dgm:prSet custT="1"/>
      <dgm:spPr/>
      <dgm:t>
        <a:bodyPr/>
        <a:lstStyle/>
        <a:p>
          <a:r>
            <a:rPr lang="en-US" sz="2400" dirty="0">
              <a:solidFill>
                <a:schemeClr val="tx1"/>
              </a:solidFill>
            </a:rPr>
            <a:t>PG (IT)  started  with an intake of 18</a:t>
          </a:r>
        </a:p>
      </dgm:t>
    </dgm:pt>
    <dgm:pt modelId="{1B8F4C61-3DC1-4E2A-8797-718381907CAE}" type="parTrans" cxnId="{CDFE1F38-4B74-4F99-85DB-E5F08BBB5AF6}">
      <dgm:prSet/>
      <dgm:spPr/>
      <dgm:t>
        <a:bodyPr/>
        <a:lstStyle/>
        <a:p>
          <a:endParaRPr lang="en-US"/>
        </a:p>
      </dgm:t>
    </dgm:pt>
    <dgm:pt modelId="{36DED801-5455-439B-ACEB-88F6745610EB}" type="sibTrans" cxnId="{CDFE1F38-4B74-4F99-85DB-E5F08BBB5AF6}">
      <dgm:prSet/>
      <dgm:spPr/>
      <dgm:t>
        <a:bodyPr/>
        <a:lstStyle/>
        <a:p>
          <a:endParaRPr lang="en-US"/>
        </a:p>
      </dgm:t>
    </dgm:pt>
    <dgm:pt modelId="{4004F179-77B2-4FE6-B788-E32D812E6A90}" type="pres">
      <dgm:prSet presAssocID="{E8D00972-4B60-41D0-B78C-EA12804C4983}" presName="linearFlow" presStyleCnt="0">
        <dgm:presLayoutVars>
          <dgm:dir/>
          <dgm:animLvl val="lvl"/>
          <dgm:resizeHandles val="exact"/>
        </dgm:presLayoutVars>
      </dgm:prSet>
      <dgm:spPr/>
    </dgm:pt>
    <dgm:pt modelId="{2A345B04-B4FC-4B46-BE19-AB29DB14E1CC}" type="pres">
      <dgm:prSet presAssocID="{5B3501CB-BC6D-48EF-9709-D01BBF419682}" presName="composite" presStyleCnt="0"/>
      <dgm:spPr/>
    </dgm:pt>
    <dgm:pt modelId="{4F6A3B9E-E90D-4ADB-8026-D3D7EEF41383}" type="pres">
      <dgm:prSet presAssocID="{5B3501CB-BC6D-48EF-9709-D01BBF419682}" presName="parentText" presStyleLbl="alignNode1" presStyleIdx="0" presStyleCnt="4">
        <dgm:presLayoutVars>
          <dgm:chMax val="1"/>
          <dgm:bulletEnabled val="1"/>
        </dgm:presLayoutVars>
      </dgm:prSet>
      <dgm:spPr/>
    </dgm:pt>
    <dgm:pt modelId="{0B410556-08BB-4D4D-A757-364F9B9F70D6}" type="pres">
      <dgm:prSet presAssocID="{5B3501CB-BC6D-48EF-9709-D01BBF419682}" presName="descendantText" presStyleLbl="alignAcc1" presStyleIdx="0" presStyleCnt="4">
        <dgm:presLayoutVars>
          <dgm:bulletEnabled val="1"/>
        </dgm:presLayoutVars>
      </dgm:prSet>
      <dgm:spPr/>
    </dgm:pt>
    <dgm:pt modelId="{BAF2CE80-D068-4EA8-8DCE-B2188EF658F9}" type="pres">
      <dgm:prSet presAssocID="{265774D1-8AC3-4A97-AF6E-FDD34569A2D5}" presName="sp" presStyleCnt="0"/>
      <dgm:spPr/>
    </dgm:pt>
    <dgm:pt modelId="{6F392B89-7EF5-4498-9C46-93C74952160A}" type="pres">
      <dgm:prSet presAssocID="{2371A0DF-51DF-423D-889F-55C4DF1AE7DF}" presName="composite" presStyleCnt="0"/>
      <dgm:spPr/>
    </dgm:pt>
    <dgm:pt modelId="{40B0C0F3-2D86-4976-B02A-B586AFA2C554}" type="pres">
      <dgm:prSet presAssocID="{2371A0DF-51DF-423D-889F-55C4DF1AE7DF}" presName="parentText" presStyleLbl="alignNode1" presStyleIdx="1" presStyleCnt="4" custLinFactX="-55201" custLinFactNeighborX="-100000" custLinFactNeighborY="-3309">
        <dgm:presLayoutVars>
          <dgm:chMax val="1"/>
          <dgm:bulletEnabled val="1"/>
        </dgm:presLayoutVars>
      </dgm:prSet>
      <dgm:spPr/>
    </dgm:pt>
    <dgm:pt modelId="{D01E1F1B-7E79-4508-AFA3-D19DD4ED64B5}" type="pres">
      <dgm:prSet presAssocID="{2371A0DF-51DF-423D-889F-55C4DF1AE7DF}" presName="descendantText" presStyleLbl="alignAcc1" presStyleIdx="1" presStyleCnt="4">
        <dgm:presLayoutVars>
          <dgm:bulletEnabled val="1"/>
        </dgm:presLayoutVars>
      </dgm:prSet>
      <dgm:spPr/>
    </dgm:pt>
    <dgm:pt modelId="{066C3FA7-7F1D-4C7F-8330-3031A0B42940}" type="pres">
      <dgm:prSet presAssocID="{4066FC2A-8A1C-4355-93C6-B965C3BDE780}" presName="sp" presStyleCnt="0"/>
      <dgm:spPr/>
    </dgm:pt>
    <dgm:pt modelId="{F78693AF-A4CC-4CCC-A738-4399D84A7FBC}" type="pres">
      <dgm:prSet presAssocID="{D354AEDE-02F1-436C-80B3-AFC4E69787DB}" presName="composite" presStyleCnt="0"/>
      <dgm:spPr/>
    </dgm:pt>
    <dgm:pt modelId="{DB1A7965-EF47-472C-A97A-0573249C7569}" type="pres">
      <dgm:prSet presAssocID="{D354AEDE-02F1-436C-80B3-AFC4E69787DB}" presName="parentText" presStyleLbl="alignNode1" presStyleIdx="2" presStyleCnt="4" custScaleX="110000">
        <dgm:presLayoutVars>
          <dgm:chMax val="1"/>
          <dgm:bulletEnabled val="1"/>
        </dgm:presLayoutVars>
      </dgm:prSet>
      <dgm:spPr/>
    </dgm:pt>
    <dgm:pt modelId="{92AEC662-06C6-451C-8049-73FED094A20D}" type="pres">
      <dgm:prSet presAssocID="{D354AEDE-02F1-436C-80B3-AFC4E69787DB}" presName="descendantText" presStyleLbl="alignAcc1" presStyleIdx="2" presStyleCnt="4">
        <dgm:presLayoutVars>
          <dgm:bulletEnabled val="1"/>
        </dgm:presLayoutVars>
      </dgm:prSet>
      <dgm:spPr/>
    </dgm:pt>
    <dgm:pt modelId="{5F2C0F9A-D212-4049-BD78-0201CB1DAFAF}" type="pres">
      <dgm:prSet presAssocID="{CC5D2C19-C79E-4993-ACB3-B458414A62DC}" presName="sp" presStyleCnt="0"/>
      <dgm:spPr/>
    </dgm:pt>
    <dgm:pt modelId="{09C2F287-2CFA-4244-AF9C-7645BA7D97CE}" type="pres">
      <dgm:prSet presAssocID="{E31D0CD6-592C-435A-8BF7-4CF9A308D0B5}" presName="composite" presStyleCnt="0"/>
      <dgm:spPr/>
    </dgm:pt>
    <dgm:pt modelId="{AB9803A2-AA19-4E64-B915-6865B542E40C}" type="pres">
      <dgm:prSet presAssocID="{E31D0CD6-592C-435A-8BF7-4CF9A308D0B5}" presName="parentText" presStyleLbl="alignNode1" presStyleIdx="3" presStyleCnt="4">
        <dgm:presLayoutVars>
          <dgm:chMax val="1"/>
          <dgm:bulletEnabled val="1"/>
        </dgm:presLayoutVars>
      </dgm:prSet>
      <dgm:spPr/>
    </dgm:pt>
    <dgm:pt modelId="{0C4A7578-3B3F-4A2B-B824-465AECAB5670}" type="pres">
      <dgm:prSet presAssocID="{E31D0CD6-592C-435A-8BF7-4CF9A308D0B5}" presName="descendantText" presStyleLbl="alignAcc1" presStyleIdx="3" presStyleCnt="4">
        <dgm:presLayoutVars>
          <dgm:bulletEnabled val="1"/>
        </dgm:presLayoutVars>
      </dgm:prSet>
      <dgm:spPr/>
    </dgm:pt>
  </dgm:ptLst>
  <dgm:cxnLst>
    <dgm:cxn modelId="{35885C02-5A37-483F-995B-6CF3D04A9D5D}" srcId="{E8D00972-4B60-41D0-B78C-EA12804C4983}" destId="{E31D0CD6-592C-435A-8BF7-4CF9A308D0B5}" srcOrd="3" destOrd="0" parTransId="{FB0399EC-3B3C-426B-A073-DC8308F6AE96}" sibTransId="{C099934D-9F96-490D-B664-CA8DBE106928}"/>
    <dgm:cxn modelId="{A2F00D13-88AA-422C-8086-E67C9EAD5386}" type="presOf" srcId="{ABBC0D54-B2E2-43A7-B391-8E75A1C508F6}" destId="{92AEC662-06C6-451C-8049-73FED094A20D}" srcOrd="0" destOrd="0" presId="urn:microsoft.com/office/officeart/2005/8/layout/chevron2"/>
    <dgm:cxn modelId="{68861E20-28F9-4645-AE34-3D0C90007EFD}" type="presOf" srcId="{215C57DA-20FA-4852-9B4C-72EB4E05458C}" destId="{92AEC662-06C6-451C-8049-73FED094A20D}" srcOrd="0" destOrd="1" presId="urn:microsoft.com/office/officeart/2005/8/layout/chevron2"/>
    <dgm:cxn modelId="{CA98C62E-7C8A-46A0-8B98-B5EEF0D19802}" type="presOf" srcId="{44918CE4-F98E-4B0F-B748-3B004A91E4A6}" destId="{0C4A7578-3B3F-4A2B-B824-465AECAB5670}" srcOrd="0" destOrd="0" presId="urn:microsoft.com/office/officeart/2005/8/layout/chevron2"/>
    <dgm:cxn modelId="{CDFE1F38-4B74-4F99-85DB-E5F08BBB5AF6}" srcId="{D354AEDE-02F1-436C-80B3-AFC4E69787DB}" destId="{215C57DA-20FA-4852-9B4C-72EB4E05458C}" srcOrd="1" destOrd="0" parTransId="{1B8F4C61-3DC1-4E2A-8797-718381907CAE}" sibTransId="{36DED801-5455-439B-ACEB-88F6745610EB}"/>
    <dgm:cxn modelId="{6BF0823A-8079-412D-8859-6ACA0D689701}" srcId="{E31D0CD6-592C-435A-8BF7-4CF9A308D0B5}" destId="{44918CE4-F98E-4B0F-B748-3B004A91E4A6}" srcOrd="0" destOrd="0" parTransId="{9819E290-5E4D-42CD-A8C7-94D4A6F3A729}" sibTransId="{8155203E-C131-474D-AE54-510464696C34}"/>
    <dgm:cxn modelId="{A8FE2E62-05B9-47B5-ADDE-27BB04974CBA}" type="presOf" srcId="{5B3501CB-BC6D-48EF-9709-D01BBF419682}" destId="{4F6A3B9E-E90D-4ADB-8026-D3D7EEF41383}" srcOrd="0" destOrd="0" presId="urn:microsoft.com/office/officeart/2005/8/layout/chevron2"/>
    <dgm:cxn modelId="{40058C62-30F1-403E-9332-256A4ED0C515}" srcId="{E8D00972-4B60-41D0-B78C-EA12804C4983}" destId="{D354AEDE-02F1-436C-80B3-AFC4E69787DB}" srcOrd="2" destOrd="0" parTransId="{8645AEE0-72AE-49E9-96AA-1E053C4B9435}" sibTransId="{CC5D2C19-C79E-4993-ACB3-B458414A62DC}"/>
    <dgm:cxn modelId="{163BDD69-3D71-49F0-AD83-2C7CD1F27E90}" type="presOf" srcId="{E327DEE0-1A16-4624-98CE-F0F3DC9D7D02}" destId="{0B410556-08BB-4D4D-A757-364F9B9F70D6}" srcOrd="0" destOrd="0" presId="urn:microsoft.com/office/officeart/2005/8/layout/chevron2"/>
    <dgm:cxn modelId="{837F4D51-5878-46AD-8E82-91FC353F43FD}" srcId="{D354AEDE-02F1-436C-80B3-AFC4E69787DB}" destId="{ABBC0D54-B2E2-43A7-B391-8E75A1C508F6}" srcOrd="0" destOrd="0" parTransId="{1D6EB29F-B8DF-415B-AA35-9B32BBEECDA2}" sibTransId="{96B81045-5C28-4990-B6BB-A4B09752CD6A}"/>
    <dgm:cxn modelId="{0D835184-3DDA-42AB-B359-AC0E0B5C68F2}" type="presOf" srcId="{3130A08B-85A8-4265-8595-C2BB790407EF}" destId="{D01E1F1B-7E79-4508-AFA3-D19DD4ED64B5}" srcOrd="0" destOrd="0" presId="urn:microsoft.com/office/officeart/2005/8/layout/chevron2"/>
    <dgm:cxn modelId="{E5EFA884-2E69-424E-A2C6-AC4C822582E9}" type="presOf" srcId="{2371A0DF-51DF-423D-889F-55C4DF1AE7DF}" destId="{40B0C0F3-2D86-4976-B02A-B586AFA2C554}" srcOrd="0" destOrd="0" presId="urn:microsoft.com/office/officeart/2005/8/layout/chevron2"/>
    <dgm:cxn modelId="{058E8EA3-1880-4471-9C39-F3E272D1BB01}" type="presOf" srcId="{E8D00972-4B60-41D0-B78C-EA12804C4983}" destId="{4004F179-77B2-4FE6-B788-E32D812E6A90}" srcOrd="0" destOrd="0" presId="urn:microsoft.com/office/officeart/2005/8/layout/chevron2"/>
    <dgm:cxn modelId="{6EB5A7AB-4324-490D-A6E8-CF2F89FB8D93}" type="presOf" srcId="{D354AEDE-02F1-436C-80B3-AFC4E69787DB}" destId="{DB1A7965-EF47-472C-A97A-0573249C7569}" srcOrd="0" destOrd="0" presId="urn:microsoft.com/office/officeart/2005/8/layout/chevron2"/>
    <dgm:cxn modelId="{FC1AEEAB-00B5-496B-8B4C-CB2353D436D5}" type="presOf" srcId="{E31D0CD6-592C-435A-8BF7-4CF9A308D0B5}" destId="{AB9803A2-AA19-4E64-B915-6865B542E40C}" srcOrd="0" destOrd="0" presId="urn:microsoft.com/office/officeart/2005/8/layout/chevron2"/>
    <dgm:cxn modelId="{B8DD04B8-DAF0-4CC7-8378-DD643FA2E86D}" srcId="{E8D00972-4B60-41D0-B78C-EA12804C4983}" destId="{5B3501CB-BC6D-48EF-9709-D01BBF419682}" srcOrd="0" destOrd="0" parTransId="{F48C0BEC-7B69-4AF9-B760-B3A5566D9B87}" sibTransId="{265774D1-8AC3-4A97-AF6E-FDD34569A2D5}"/>
    <dgm:cxn modelId="{F9539BBD-5D4C-435F-B3D2-F5F482DA1EA5}" srcId="{E8D00972-4B60-41D0-B78C-EA12804C4983}" destId="{2371A0DF-51DF-423D-889F-55C4DF1AE7DF}" srcOrd="1" destOrd="0" parTransId="{DFF2DA19-257C-40DA-9C94-066F01BCF3CE}" sibTransId="{4066FC2A-8A1C-4355-93C6-B965C3BDE780}"/>
    <dgm:cxn modelId="{E7454AE1-61A1-4236-AA38-428765D445A8}" srcId="{2371A0DF-51DF-423D-889F-55C4DF1AE7DF}" destId="{3130A08B-85A8-4265-8595-C2BB790407EF}" srcOrd="0" destOrd="0" parTransId="{90DEAC14-7D4B-4563-AE38-D9AC8096F805}" sibTransId="{04BDEDCF-A298-4875-AF37-50E71B84D77D}"/>
    <dgm:cxn modelId="{8A08A6E4-6E37-4726-8186-3354EE877694}" srcId="{5B3501CB-BC6D-48EF-9709-D01BBF419682}" destId="{E327DEE0-1A16-4624-98CE-F0F3DC9D7D02}" srcOrd="0" destOrd="0" parTransId="{7C8A6138-23EB-4A46-B456-EFF11633FAB0}" sibTransId="{059AAB93-1A90-4559-ADD1-984DE8CC41FA}"/>
    <dgm:cxn modelId="{E9722304-7DC8-4FD3-AB0E-500E1A5E4309}" type="presParOf" srcId="{4004F179-77B2-4FE6-B788-E32D812E6A90}" destId="{2A345B04-B4FC-4B46-BE19-AB29DB14E1CC}" srcOrd="0" destOrd="0" presId="urn:microsoft.com/office/officeart/2005/8/layout/chevron2"/>
    <dgm:cxn modelId="{DEE4770E-9A11-4AF1-92EA-A49AE0584AEE}" type="presParOf" srcId="{2A345B04-B4FC-4B46-BE19-AB29DB14E1CC}" destId="{4F6A3B9E-E90D-4ADB-8026-D3D7EEF41383}" srcOrd="0" destOrd="0" presId="urn:microsoft.com/office/officeart/2005/8/layout/chevron2"/>
    <dgm:cxn modelId="{7B50EF43-8788-43E8-A62B-60399EC6FD37}" type="presParOf" srcId="{2A345B04-B4FC-4B46-BE19-AB29DB14E1CC}" destId="{0B410556-08BB-4D4D-A757-364F9B9F70D6}" srcOrd="1" destOrd="0" presId="urn:microsoft.com/office/officeart/2005/8/layout/chevron2"/>
    <dgm:cxn modelId="{B450401B-15D2-479B-8A28-ADCC86D167B2}" type="presParOf" srcId="{4004F179-77B2-4FE6-B788-E32D812E6A90}" destId="{BAF2CE80-D068-4EA8-8DCE-B2188EF658F9}" srcOrd="1" destOrd="0" presId="urn:microsoft.com/office/officeart/2005/8/layout/chevron2"/>
    <dgm:cxn modelId="{63D438D0-2532-47A9-BCC3-DFC7637F9437}" type="presParOf" srcId="{4004F179-77B2-4FE6-B788-E32D812E6A90}" destId="{6F392B89-7EF5-4498-9C46-93C74952160A}" srcOrd="2" destOrd="0" presId="urn:microsoft.com/office/officeart/2005/8/layout/chevron2"/>
    <dgm:cxn modelId="{8EB79DC4-A25E-411D-B862-B494F4B6B00C}" type="presParOf" srcId="{6F392B89-7EF5-4498-9C46-93C74952160A}" destId="{40B0C0F3-2D86-4976-B02A-B586AFA2C554}" srcOrd="0" destOrd="0" presId="urn:microsoft.com/office/officeart/2005/8/layout/chevron2"/>
    <dgm:cxn modelId="{2CBC1F2B-6BBC-45F7-B949-58CD3976C292}" type="presParOf" srcId="{6F392B89-7EF5-4498-9C46-93C74952160A}" destId="{D01E1F1B-7E79-4508-AFA3-D19DD4ED64B5}" srcOrd="1" destOrd="0" presId="urn:microsoft.com/office/officeart/2005/8/layout/chevron2"/>
    <dgm:cxn modelId="{F6F40022-B17A-4603-BF03-B04F10DC214B}" type="presParOf" srcId="{4004F179-77B2-4FE6-B788-E32D812E6A90}" destId="{066C3FA7-7F1D-4C7F-8330-3031A0B42940}" srcOrd="3" destOrd="0" presId="urn:microsoft.com/office/officeart/2005/8/layout/chevron2"/>
    <dgm:cxn modelId="{88AD0799-D3FE-48DD-A282-A3FFFA90930B}" type="presParOf" srcId="{4004F179-77B2-4FE6-B788-E32D812E6A90}" destId="{F78693AF-A4CC-4CCC-A738-4399D84A7FBC}" srcOrd="4" destOrd="0" presId="urn:microsoft.com/office/officeart/2005/8/layout/chevron2"/>
    <dgm:cxn modelId="{11964F14-15CA-434A-81D0-E35EB331248F}" type="presParOf" srcId="{F78693AF-A4CC-4CCC-A738-4399D84A7FBC}" destId="{DB1A7965-EF47-472C-A97A-0573249C7569}" srcOrd="0" destOrd="0" presId="urn:microsoft.com/office/officeart/2005/8/layout/chevron2"/>
    <dgm:cxn modelId="{BDF7C5DF-77F0-42F0-8B20-23F1B396814B}" type="presParOf" srcId="{F78693AF-A4CC-4CCC-A738-4399D84A7FBC}" destId="{92AEC662-06C6-451C-8049-73FED094A20D}" srcOrd="1" destOrd="0" presId="urn:microsoft.com/office/officeart/2005/8/layout/chevron2"/>
    <dgm:cxn modelId="{49307C1A-0E84-41AA-90C8-E36276C8ACFB}" type="presParOf" srcId="{4004F179-77B2-4FE6-B788-E32D812E6A90}" destId="{5F2C0F9A-D212-4049-BD78-0201CB1DAFAF}" srcOrd="5" destOrd="0" presId="urn:microsoft.com/office/officeart/2005/8/layout/chevron2"/>
    <dgm:cxn modelId="{5E0DF451-0503-4055-8603-5F408CAD489A}" type="presParOf" srcId="{4004F179-77B2-4FE6-B788-E32D812E6A90}" destId="{09C2F287-2CFA-4244-AF9C-7645BA7D97CE}" srcOrd="6" destOrd="0" presId="urn:microsoft.com/office/officeart/2005/8/layout/chevron2"/>
    <dgm:cxn modelId="{1E63A753-875B-4141-B688-1CF5B81C71FB}" type="presParOf" srcId="{09C2F287-2CFA-4244-AF9C-7645BA7D97CE}" destId="{AB9803A2-AA19-4E64-B915-6865B542E40C}" srcOrd="0" destOrd="0" presId="urn:microsoft.com/office/officeart/2005/8/layout/chevron2"/>
    <dgm:cxn modelId="{BCF322F3-FEF0-48DC-89A9-96A5C6B1F2A4}" type="presParOf" srcId="{09C2F287-2CFA-4244-AF9C-7645BA7D97CE}" destId="{0C4A7578-3B3F-4A2B-B824-465AECAB567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668B3B84-2618-40D7-8E86-E710BBEC28C7}"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9B9F71D0-22B5-494B-8718-AF9EC5C2B17E}">
      <dgm:prSet phldrT="[Text]" custT="1"/>
      <dgm:spPr/>
      <dgm:t>
        <a:bodyPr/>
        <a:lstStyle/>
        <a:p>
          <a:r>
            <a:rPr lang="en-US" sz="2400" b="1" dirty="0"/>
            <a:t>Year:2016-17</a:t>
          </a:r>
        </a:p>
        <a:p>
          <a:r>
            <a:rPr lang="en-US" sz="2400" b="1" dirty="0"/>
            <a:t>Faculty assigned for SPA subject for First Year</a:t>
          </a:r>
        </a:p>
        <a:p>
          <a:r>
            <a:rPr lang="en-US" sz="2400" b="1" dirty="0"/>
            <a:t>MOOCs</a:t>
          </a:r>
        </a:p>
        <a:p>
          <a:endParaRPr lang="en-US" sz="2400" b="1" dirty="0">
            <a:solidFill>
              <a:schemeClr val="accent6">
                <a:lumMod val="75000"/>
              </a:schemeClr>
            </a:solidFill>
          </a:endParaRPr>
        </a:p>
        <a:p>
          <a:endParaRPr lang="en-US" sz="2400" b="1" dirty="0">
            <a:solidFill>
              <a:schemeClr val="accent6">
                <a:lumMod val="75000"/>
              </a:schemeClr>
            </a:solidFill>
          </a:endParaRPr>
        </a:p>
      </dgm:t>
    </dgm:pt>
    <dgm:pt modelId="{6D3A45E3-BA91-47BE-B98F-451E141ECDE8}" type="parTrans" cxnId="{A86C1CAC-150A-4E8F-83FE-FA097A0F5021}">
      <dgm:prSet/>
      <dgm:spPr/>
      <dgm:t>
        <a:bodyPr/>
        <a:lstStyle/>
        <a:p>
          <a:endParaRPr lang="en-US"/>
        </a:p>
      </dgm:t>
    </dgm:pt>
    <dgm:pt modelId="{40B91F43-5F44-4E52-A6FB-F51F9F4BD2C7}" type="sibTrans" cxnId="{A86C1CAC-150A-4E8F-83FE-FA097A0F5021}">
      <dgm:prSet/>
      <dgm:spPr/>
      <dgm:t>
        <a:bodyPr/>
        <a:lstStyle/>
        <a:p>
          <a:endParaRPr lang="en-US"/>
        </a:p>
      </dgm:t>
    </dgm:pt>
    <dgm:pt modelId="{C232AB71-0D7C-46E0-8C43-FCB8264E1667}">
      <dgm:prSet phldrT="[Text]" custT="1"/>
      <dgm:spPr/>
      <dgm:t>
        <a:bodyPr/>
        <a:lstStyle/>
        <a:p>
          <a:r>
            <a:rPr lang="en-US" sz="2400" b="1" kern="1200" dirty="0">
              <a:solidFill>
                <a:prstClr val="black">
                  <a:hueOff val="0"/>
                  <a:satOff val="0"/>
                  <a:lumOff val="0"/>
                  <a:alphaOff val="0"/>
                </a:prstClr>
              </a:solidFill>
              <a:latin typeface="Calibri"/>
              <a:ea typeface="+mn-ea"/>
              <a:cs typeface="+mn-cs"/>
            </a:rPr>
            <a:t>Year:2017-18</a:t>
          </a:r>
        </a:p>
        <a:p>
          <a:r>
            <a:rPr lang="en-US" sz="2400" b="1" kern="1200" dirty="0">
              <a:solidFill>
                <a:prstClr val="black">
                  <a:hueOff val="0"/>
                  <a:satOff val="0"/>
                  <a:lumOff val="0"/>
                  <a:alphaOff val="0"/>
                </a:prstClr>
              </a:solidFill>
              <a:latin typeface="Calibri"/>
              <a:ea typeface="+mn-ea"/>
              <a:cs typeface="+mn-cs"/>
            </a:rPr>
            <a:t>Self learning- NPTEL</a:t>
          </a:r>
        </a:p>
        <a:p>
          <a:r>
            <a:rPr lang="en-US" sz="2400" b="1" kern="1200" dirty="0">
              <a:solidFill>
                <a:prstClr val="black">
                  <a:hueOff val="0"/>
                  <a:satOff val="0"/>
                  <a:lumOff val="0"/>
                  <a:alphaOff val="0"/>
                </a:prstClr>
              </a:solidFill>
              <a:latin typeface="Calibri"/>
              <a:ea typeface="+mn-ea"/>
              <a:cs typeface="+mn-cs"/>
            </a:rPr>
            <a:t>Collaborative learning-student Internships</a:t>
          </a:r>
        </a:p>
        <a:p>
          <a:r>
            <a:rPr lang="en-US" sz="2400" b="1" kern="1200" dirty="0">
              <a:solidFill>
                <a:prstClr val="black">
                  <a:hueOff val="0"/>
                  <a:satOff val="0"/>
                  <a:lumOff val="0"/>
                  <a:alphaOff val="0"/>
                </a:prstClr>
              </a:solidFill>
              <a:latin typeface="Calibri"/>
              <a:ea typeface="+mn-ea"/>
              <a:cs typeface="+mn-cs"/>
            </a:rPr>
            <a:t>NPTEL</a:t>
          </a:r>
        </a:p>
        <a:p>
          <a:r>
            <a:rPr lang="en-US" sz="2400" b="1" kern="1200" dirty="0">
              <a:solidFill>
                <a:prstClr val="black">
                  <a:hueOff val="0"/>
                  <a:satOff val="0"/>
                  <a:lumOff val="0"/>
                  <a:alphaOff val="0"/>
                </a:prstClr>
              </a:solidFill>
              <a:latin typeface="Calibri"/>
              <a:ea typeface="+mn-ea"/>
              <a:cs typeface="+mn-cs"/>
            </a:rPr>
            <a:t>Coursera</a:t>
          </a:r>
        </a:p>
        <a:p>
          <a:endParaRPr lang="en-US" sz="2400" b="1" kern="1200" dirty="0">
            <a:solidFill>
              <a:prstClr val="black">
                <a:hueOff val="0"/>
                <a:satOff val="0"/>
                <a:lumOff val="0"/>
                <a:alphaOff val="0"/>
              </a:prstClr>
            </a:solidFill>
            <a:latin typeface="Calibri"/>
            <a:ea typeface="+mn-ea"/>
            <a:cs typeface="+mn-cs"/>
          </a:endParaRPr>
        </a:p>
      </dgm:t>
    </dgm:pt>
    <dgm:pt modelId="{BAE27801-8EC3-491B-A878-BE805D49A281}" type="parTrans" cxnId="{AC64B933-3824-42FE-B086-C649A2414CDE}">
      <dgm:prSet/>
      <dgm:spPr/>
      <dgm:t>
        <a:bodyPr/>
        <a:lstStyle/>
        <a:p>
          <a:endParaRPr lang="en-US"/>
        </a:p>
      </dgm:t>
    </dgm:pt>
    <dgm:pt modelId="{43B0E817-FFF8-4A62-8A30-8F40A1F8F3E8}" type="sibTrans" cxnId="{AC64B933-3824-42FE-B086-C649A2414CDE}">
      <dgm:prSet/>
      <dgm:spPr/>
      <dgm:t>
        <a:bodyPr/>
        <a:lstStyle/>
        <a:p>
          <a:endParaRPr lang="en-US"/>
        </a:p>
      </dgm:t>
    </dgm:pt>
    <dgm:pt modelId="{4B6511D4-FAFA-4D9E-B7FC-95C800406DEF}">
      <dgm:prSet phldrT="[Text]" custT="1"/>
      <dgm:spPr/>
      <dgm:t>
        <a:bodyPr/>
        <a:lstStyle/>
        <a:p>
          <a:r>
            <a:rPr lang="en-US" sz="2400" b="1" dirty="0">
              <a:solidFill>
                <a:prstClr val="black">
                  <a:hueOff val="0"/>
                  <a:satOff val="0"/>
                  <a:lumOff val="0"/>
                  <a:alphaOff val="0"/>
                </a:prstClr>
              </a:solidFill>
              <a:latin typeface="Calibri"/>
              <a:ea typeface="+mn-ea"/>
              <a:cs typeface="+mn-cs"/>
            </a:rPr>
            <a:t>Year:2018-19</a:t>
          </a:r>
        </a:p>
        <a:p>
          <a:r>
            <a:rPr lang="en-US" sz="2400" b="1" dirty="0">
              <a:solidFill>
                <a:prstClr val="black">
                  <a:hueOff val="0"/>
                  <a:satOff val="0"/>
                  <a:lumOff val="0"/>
                  <a:alphaOff val="0"/>
                </a:prstClr>
              </a:solidFill>
              <a:latin typeface="Calibri"/>
              <a:ea typeface="+mn-ea"/>
              <a:cs typeface="+mn-cs"/>
            </a:rPr>
            <a:t>Self Learning- Classroom mode, NPTEL,MOOCs, Coursera etc.</a:t>
          </a:r>
        </a:p>
        <a:p>
          <a:r>
            <a:rPr lang="en-US" sz="2400" b="1" dirty="0">
              <a:solidFill>
                <a:prstClr val="black">
                  <a:hueOff val="0"/>
                  <a:satOff val="0"/>
                  <a:lumOff val="0"/>
                  <a:alphaOff val="0"/>
                </a:prstClr>
              </a:solidFill>
              <a:latin typeface="Calibri"/>
              <a:ea typeface="+mn-ea"/>
              <a:cs typeface="+mn-cs"/>
            </a:rPr>
            <a:t>Tutorial room</a:t>
          </a:r>
        </a:p>
        <a:p>
          <a:r>
            <a:rPr lang="en-US" sz="2400" b="1" dirty="0">
              <a:solidFill>
                <a:prstClr val="black">
                  <a:hueOff val="0"/>
                  <a:satOff val="0"/>
                  <a:lumOff val="0"/>
                  <a:alphaOff val="0"/>
                </a:prstClr>
              </a:solidFill>
              <a:latin typeface="Calibri"/>
              <a:ea typeface="+mn-ea"/>
              <a:cs typeface="+mn-cs"/>
            </a:rPr>
            <a:t>Design based assignments-OBE</a:t>
          </a:r>
        </a:p>
        <a:p>
          <a:r>
            <a:rPr lang="en-US" sz="2400" b="1" dirty="0">
              <a:solidFill>
                <a:prstClr val="black">
                  <a:hueOff val="0"/>
                  <a:satOff val="0"/>
                  <a:lumOff val="0"/>
                  <a:alphaOff val="0"/>
                </a:prstClr>
              </a:solidFill>
              <a:latin typeface="Calibri"/>
              <a:ea typeface="+mn-ea"/>
              <a:cs typeface="+mn-cs"/>
            </a:rPr>
            <a:t>Student internships – in-house &amp; external</a:t>
          </a:r>
        </a:p>
      </dgm:t>
    </dgm:pt>
    <dgm:pt modelId="{2EBE2FF7-8279-43B4-9506-BD6A70B7BD86}" type="parTrans" cxnId="{DCA6B96F-5342-49F5-9531-A27907F78B50}">
      <dgm:prSet/>
      <dgm:spPr/>
      <dgm:t>
        <a:bodyPr/>
        <a:lstStyle/>
        <a:p>
          <a:endParaRPr lang="en-US"/>
        </a:p>
      </dgm:t>
    </dgm:pt>
    <dgm:pt modelId="{EE30EF48-587B-4DCC-9F63-2CB76AF8AA47}" type="sibTrans" cxnId="{DCA6B96F-5342-49F5-9531-A27907F78B50}">
      <dgm:prSet/>
      <dgm:spPr/>
      <dgm:t>
        <a:bodyPr/>
        <a:lstStyle/>
        <a:p>
          <a:endParaRPr lang="en-US"/>
        </a:p>
      </dgm:t>
    </dgm:pt>
    <dgm:pt modelId="{BB69BE3F-6057-4B98-A812-3C9FC659A4B0}" type="pres">
      <dgm:prSet presAssocID="{668B3B84-2618-40D7-8E86-E710BBEC28C7}" presName="rootnode" presStyleCnt="0">
        <dgm:presLayoutVars>
          <dgm:chMax/>
          <dgm:chPref/>
          <dgm:dir/>
          <dgm:animLvl val="lvl"/>
        </dgm:presLayoutVars>
      </dgm:prSet>
      <dgm:spPr/>
    </dgm:pt>
    <dgm:pt modelId="{BD31F4A1-590E-4BD6-AD89-F82FBE8CD10F}" type="pres">
      <dgm:prSet presAssocID="{9B9F71D0-22B5-494B-8718-AF9EC5C2B17E}" presName="composite" presStyleCnt="0"/>
      <dgm:spPr/>
    </dgm:pt>
    <dgm:pt modelId="{F637A072-6A20-4813-8E37-182F83D2E0A1}" type="pres">
      <dgm:prSet presAssocID="{9B9F71D0-22B5-494B-8718-AF9EC5C2B17E}" presName="LShape" presStyleLbl="alignNode1" presStyleIdx="0" presStyleCnt="5"/>
      <dgm:spPr>
        <a:solidFill>
          <a:srgbClr val="00B050"/>
        </a:solidFill>
      </dgm:spPr>
    </dgm:pt>
    <dgm:pt modelId="{09138552-A359-4002-B5B6-D5F2BE0FF89D}" type="pres">
      <dgm:prSet presAssocID="{9B9F71D0-22B5-494B-8718-AF9EC5C2B17E}" presName="ParentText" presStyleLbl="revTx" presStyleIdx="0" presStyleCnt="3">
        <dgm:presLayoutVars>
          <dgm:chMax val="0"/>
          <dgm:chPref val="0"/>
          <dgm:bulletEnabled val="1"/>
        </dgm:presLayoutVars>
      </dgm:prSet>
      <dgm:spPr/>
    </dgm:pt>
    <dgm:pt modelId="{8699F06E-402A-46FF-ADB7-BB44A2C60F24}" type="pres">
      <dgm:prSet presAssocID="{9B9F71D0-22B5-494B-8718-AF9EC5C2B17E}" presName="Triangle" presStyleLbl="alignNode1" presStyleIdx="1" presStyleCnt="5"/>
      <dgm:spPr/>
    </dgm:pt>
    <dgm:pt modelId="{3F239B2C-68C7-43DF-A757-ABEC2DD539D4}" type="pres">
      <dgm:prSet presAssocID="{40B91F43-5F44-4E52-A6FB-F51F9F4BD2C7}" presName="sibTrans" presStyleCnt="0"/>
      <dgm:spPr/>
    </dgm:pt>
    <dgm:pt modelId="{E64ECAEA-2B60-4038-AF8E-535E87F5B70B}" type="pres">
      <dgm:prSet presAssocID="{40B91F43-5F44-4E52-A6FB-F51F9F4BD2C7}" presName="space" presStyleCnt="0"/>
      <dgm:spPr/>
    </dgm:pt>
    <dgm:pt modelId="{8F29BCCB-3468-4421-A373-C4012B5FD616}" type="pres">
      <dgm:prSet presAssocID="{C232AB71-0D7C-46E0-8C43-FCB8264E1667}" presName="composite" presStyleCnt="0"/>
      <dgm:spPr/>
    </dgm:pt>
    <dgm:pt modelId="{D20C5DB4-6A32-49CD-997C-22BEB752A896}" type="pres">
      <dgm:prSet presAssocID="{C232AB71-0D7C-46E0-8C43-FCB8264E1667}" presName="LShape" presStyleLbl="alignNode1" presStyleIdx="2" presStyleCnt="5"/>
      <dgm:spPr>
        <a:solidFill>
          <a:srgbClr val="FFC000"/>
        </a:solidFill>
      </dgm:spPr>
    </dgm:pt>
    <dgm:pt modelId="{0ADBA733-2852-4F66-806C-399922DC60DA}" type="pres">
      <dgm:prSet presAssocID="{C232AB71-0D7C-46E0-8C43-FCB8264E1667}" presName="ParentText" presStyleLbl="revTx" presStyleIdx="1" presStyleCnt="3">
        <dgm:presLayoutVars>
          <dgm:chMax val="0"/>
          <dgm:chPref val="0"/>
          <dgm:bulletEnabled val="1"/>
        </dgm:presLayoutVars>
      </dgm:prSet>
      <dgm:spPr/>
    </dgm:pt>
    <dgm:pt modelId="{79C87ADE-6E3F-4000-A339-35B2E16AA866}" type="pres">
      <dgm:prSet presAssocID="{C232AB71-0D7C-46E0-8C43-FCB8264E1667}" presName="Triangle" presStyleLbl="alignNode1" presStyleIdx="3" presStyleCnt="5"/>
      <dgm:spPr/>
    </dgm:pt>
    <dgm:pt modelId="{3ADEA582-EFBE-4BE3-A237-1E4FF9D0345B}" type="pres">
      <dgm:prSet presAssocID="{43B0E817-FFF8-4A62-8A30-8F40A1F8F3E8}" presName="sibTrans" presStyleCnt="0"/>
      <dgm:spPr/>
    </dgm:pt>
    <dgm:pt modelId="{56800427-CB46-46C9-98B9-AB89EF2625D2}" type="pres">
      <dgm:prSet presAssocID="{43B0E817-FFF8-4A62-8A30-8F40A1F8F3E8}" presName="space" presStyleCnt="0"/>
      <dgm:spPr/>
    </dgm:pt>
    <dgm:pt modelId="{BF23288A-5D5B-4351-AEED-7DBEA438FD73}" type="pres">
      <dgm:prSet presAssocID="{4B6511D4-FAFA-4D9E-B7FC-95C800406DEF}" presName="composite" presStyleCnt="0"/>
      <dgm:spPr/>
    </dgm:pt>
    <dgm:pt modelId="{781D5E5D-1893-4B8A-8064-793FFD8E16C6}" type="pres">
      <dgm:prSet presAssocID="{4B6511D4-FAFA-4D9E-B7FC-95C800406DEF}" presName="LShape" presStyleLbl="alignNode1" presStyleIdx="4" presStyleCnt="5"/>
      <dgm:spPr>
        <a:solidFill>
          <a:srgbClr val="92D050"/>
        </a:solidFill>
      </dgm:spPr>
    </dgm:pt>
    <dgm:pt modelId="{3828BE06-A263-4E3D-9D99-8698E600CC15}" type="pres">
      <dgm:prSet presAssocID="{4B6511D4-FAFA-4D9E-B7FC-95C800406DEF}" presName="ParentText" presStyleLbl="revTx" presStyleIdx="2" presStyleCnt="3">
        <dgm:presLayoutVars>
          <dgm:chMax val="0"/>
          <dgm:chPref val="0"/>
          <dgm:bulletEnabled val="1"/>
        </dgm:presLayoutVars>
      </dgm:prSet>
      <dgm:spPr/>
    </dgm:pt>
  </dgm:ptLst>
  <dgm:cxnLst>
    <dgm:cxn modelId="{AC64B933-3824-42FE-B086-C649A2414CDE}" srcId="{668B3B84-2618-40D7-8E86-E710BBEC28C7}" destId="{C232AB71-0D7C-46E0-8C43-FCB8264E1667}" srcOrd="1" destOrd="0" parTransId="{BAE27801-8EC3-491B-A878-BE805D49A281}" sibTransId="{43B0E817-FFF8-4A62-8A30-8F40A1F8F3E8}"/>
    <dgm:cxn modelId="{264F863B-1EDC-4295-B7DE-72275D6A52B2}" type="presOf" srcId="{C232AB71-0D7C-46E0-8C43-FCB8264E1667}" destId="{0ADBA733-2852-4F66-806C-399922DC60DA}" srcOrd="0" destOrd="0" presId="urn:microsoft.com/office/officeart/2009/3/layout/StepUpProcess"/>
    <dgm:cxn modelId="{DCA6B96F-5342-49F5-9531-A27907F78B50}" srcId="{668B3B84-2618-40D7-8E86-E710BBEC28C7}" destId="{4B6511D4-FAFA-4D9E-B7FC-95C800406DEF}" srcOrd="2" destOrd="0" parTransId="{2EBE2FF7-8279-43B4-9506-BD6A70B7BD86}" sibTransId="{EE30EF48-587B-4DCC-9F63-2CB76AF8AA47}"/>
    <dgm:cxn modelId="{09C9FD93-35E8-4DD0-8075-C845B7A58CF2}" type="presOf" srcId="{9B9F71D0-22B5-494B-8718-AF9EC5C2B17E}" destId="{09138552-A359-4002-B5B6-D5F2BE0FF89D}" srcOrd="0" destOrd="0" presId="urn:microsoft.com/office/officeart/2009/3/layout/StepUpProcess"/>
    <dgm:cxn modelId="{EBF0ED97-2C2B-471A-8394-78F122CD0D01}" type="presOf" srcId="{668B3B84-2618-40D7-8E86-E710BBEC28C7}" destId="{BB69BE3F-6057-4B98-A812-3C9FC659A4B0}" srcOrd="0" destOrd="0" presId="urn:microsoft.com/office/officeart/2009/3/layout/StepUpProcess"/>
    <dgm:cxn modelId="{A86C1CAC-150A-4E8F-83FE-FA097A0F5021}" srcId="{668B3B84-2618-40D7-8E86-E710BBEC28C7}" destId="{9B9F71D0-22B5-494B-8718-AF9EC5C2B17E}" srcOrd="0" destOrd="0" parTransId="{6D3A45E3-BA91-47BE-B98F-451E141ECDE8}" sibTransId="{40B91F43-5F44-4E52-A6FB-F51F9F4BD2C7}"/>
    <dgm:cxn modelId="{813E56EA-922D-4161-93C5-7215C83C5024}" type="presOf" srcId="{4B6511D4-FAFA-4D9E-B7FC-95C800406DEF}" destId="{3828BE06-A263-4E3D-9D99-8698E600CC15}" srcOrd="0" destOrd="0" presId="urn:microsoft.com/office/officeart/2009/3/layout/StepUpProcess"/>
    <dgm:cxn modelId="{C14B621A-FDB5-4ADE-8C45-DA1191E53311}" type="presParOf" srcId="{BB69BE3F-6057-4B98-A812-3C9FC659A4B0}" destId="{BD31F4A1-590E-4BD6-AD89-F82FBE8CD10F}" srcOrd="0" destOrd="0" presId="urn:microsoft.com/office/officeart/2009/3/layout/StepUpProcess"/>
    <dgm:cxn modelId="{27C8AF06-2631-4A77-9AA6-9715BF529CAF}" type="presParOf" srcId="{BD31F4A1-590E-4BD6-AD89-F82FBE8CD10F}" destId="{F637A072-6A20-4813-8E37-182F83D2E0A1}" srcOrd="0" destOrd="0" presId="urn:microsoft.com/office/officeart/2009/3/layout/StepUpProcess"/>
    <dgm:cxn modelId="{8B7BF7FC-071B-41B6-A985-6FE8B01391C7}" type="presParOf" srcId="{BD31F4A1-590E-4BD6-AD89-F82FBE8CD10F}" destId="{09138552-A359-4002-B5B6-D5F2BE0FF89D}" srcOrd="1" destOrd="0" presId="urn:microsoft.com/office/officeart/2009/3/layout/StepUpProcess"/>
    <dgm:cxn modelId="{A3A2659E-A88B-4BA0-91C6-C60F5474738F}" type="presParOf" srcId="{BD31F4A1-590E-4BD6-AD89-F82FBE8CD10F}" destId="{8699F06E-402A-46FF-ADB7-BB44A2C60F24}" srcOrd="2" destOrd="0" presId="urn:microsoft.com/office/officeart/2009/3/layout/StepUpProcess"/>
    <dgm:cxn modelId="{BFCB85DD-D815-4E9B-AA3B-2AA9EF854072}" type="presParOf" srcId="{BB69BE3F-6057-4B98-A812-3C9FC659A4B0}" destId="{3F239B2C-68C7-43DF-A757-ABEC2DD539D4}" srcOrd="1" destOrd="0" presId="urn:microsoft.com/office/officeart/2009/3/layout/StepUpProcess"/>
    <dgm:cxn modelId="{826E4A2F-9466-4D7C-AB4C-FA3FD1D26DF3}" type="presParOf" srcId="{3F239B2C-68C7-43DF-A757-ABEC2DD539D4}" destId="{E64ECAEA-2B60-4038-AF8E-535E87F5B70B}" srcOrd="0" destOrd="0" presId="urn:microsoft.com/office/officeart/2009/3/layout/StepUpProcess"/>
    <dgm:cxn modelId="{EF58C52D-9C17-461F-BD57-81E9931FA39F}" type="presParOf" srcId="{BB69BE3F-6057-4B98-A812-3C9FC659A4B0}" destId="{8F29BCCB-3468-4421-A373-C4012B5FD616}" srcOrd="2" destOrd="0" presId="urn:microsoft.com/office/officeart/2009/3/layout/StepUpProcess"/>
    <dgm:cxn modelId="{1D919D48-97E6-46B3-8BE4-A0BDC6C0810A}" type="presParOf" srcId="{8F29BCCB-3468-4421-A373-C4012B5FD616}" destId="{D20C5DB4-6A32-49CD-997C-22BEB752A896}" srcOrd="0" destOrd="0" presId="urn:microsoft.com/office/officeart/2009/3/layout/StepUpProcess"/>
    <dgm:cxn modelId="{31FB0918-09BE-4269-8BEA-21FF8E1D28B9}" type="presParOf" srcId="{8F29BCCB-3468-4421-A373-C4012B5FD616}" destId="{0ADBA733-2852-4F66-806C-399922DC60DA}" srcOrd="1" destOrd="0" presId="urn:microsoft.com/office/officeart/2009/3/layout/StepUpProcess"/>
    <dgm:cxn modelId="{44B0E890-4B1B-4F23-A9EC-02EC302C8BFB}" type="presParOf" srcId="{8F29BCCB-3468-4421-A373-C4012B5FD616}" destId="{79C87ADE-6E3F-4000-A339-35B2E16AA866}" srcOrd="2" destOrd="0" presId="urn:microsoft.com/office/officeart/2009/3/layout/StepUpProcess"/>
    <dgm:cxn modelId="{210A396A-B270-4F27-A473-75FF66AC730E}" type="presParOf" srcId="{BB69BE3F-6057-4B98-A812-3C9FC659A4B0}" destId="{3ADEA582-EFBE-4BE3-A237-1E4FF9D0345B}" srcOrd="3" destOrd="0" presId="urn:microsoft.com/office/officeart/2009/3/layout/StepUpProcess"/>
    <dgm:cxn modelId="{F25B7CC3-7693-4E12-B78E-FF8A2B097891}" type="presParOf" srcId="{3ADEA582-EFBE-4BE3-A237-1E4FF9D0345B}" destId="{56800427-CB46-46C9-98B9-AB89EF2625D2}" srcOrd="0" destOrd="0" presId="urn:microsoft.com/office/officeart/2009/3/layout/StepUpProcess"/>
    <dgm:cxn modelId="{9E97F025-7B38-430E-9A31-9C1A301C3A92}" type="presParOf" srcId="{BB69BE3F-6057-4B98-A812-3C9FC659A4B0}" destId="{BF23288A-5D5B-4351-AEED-7DBEA438FD73}" srcOrd="4" destOrd="0" presId="urn:microsoft.com/office/officeart/2009/3/layout/StepUpProcess"/>
    <dgm:cxn modelId="{A4CBBEDD-B411-4325-AB7A-D242F0A06AC8}" type="presParOf" srcId="{BF23288A-5D5B-4351-AEED-7DBEA438FD73}" destId="{781D5E5D-1893-4B8A-8064-793FFD8E16C6}" srcOrd="0" destOrd="0" presId="urn:microsoft.com/office/officeart/2009/3/layout/StepUpProcess"/>
    <dgm:cxn modelId="{0D2DACD9-0BEA-4876-B28C-D0BF776C9E6F}" type="presParOf" srcId="{BF23288A-5D5B-4351-AEED-7DBEA438FD73}" destId="{3828BE06-A263-4E3D-9D99-8698E600CC15}"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56692A14-993F-4DD2-9B01-80FCCD744D12}" type="doc">
      <dgm:prSet loTypeId="urn:microsoft.com/office/officeart/2009/3/layout/StepUpProcess" loCatId="process" qsTypeId="urn:microsoft.com/office/officeart/2005/8/quickstyle/simple1" qsCatId="simple" csTypeId="urn:microsoft.com/office/officeart/2005/8/colors/colorful1" csCatId="colorful" phldr="1"/>
      <dgm:spPr/>
      <dgm:t>
        <a:bodyPr/>
        <a:lstStyle/>
        <a:p>
          <a:endParaRPr lang="en-US"/>
        </a:p>
      </dgm:t>
    </dgm:pt>
    <dgm:pt modelId="{AA7A9051-9B55-44CA-9BFA-7632188EB1F4}">
      <dgm:prSet phldrT="[Text]" custT="1"/>
      <dgm:spPr/>
      <dgm:t>
        <a:bodyPr/>
        <a:lstStyle/>
        <a:p>
          <a:pPr algn="just"/>
          <a:r>
            <a:rPr lang="en-US" sz="1200" b="1" dirty="0"/>
            <a:t>2106-17 </a:t>
          </a:r>
          <a:r>
            <a:rPr lang="en-US" sz="1200" dirty="0"/>
            <a:t> </a:t>
          </a:r>
        </a:p>
        <a:p>
          <a:pPr algn="just"/>
          <a:r>
            <a:rPr lang="en-US" sz="1200" dirty="0"/>
            <a:t>Lecture effectiveness  through formal, Informal feedback</a:t>
          </a:r>
        </a:p>
        <a:p>
          <a:pPr algn="just"/>
          <a:endParaRPr lang="en-US" sz="1200" dirty="0"/>
        </a:p>
        <a:p>
          <a:pPr algn="just"/>
          <a:r>
            <a:rPr lang="en-US" sz="1200" dirty="0">
              <a:solidFill>
                <a:srgbClr val="FF0000"/>
              </a:solidFill>
            </a:rPr>
            <a:t>Project conduct based on societal applications on major categories domain wise (R,C,I,A)</a:t>
          </a:r>
        </a:p>
        <a:p>
          <a:pPr algn="just"/>
          <a:endParaRPr lang="en-US" sz="1200" dirty="0">
            <a:solidFill>
              <a:srgbClr val="FF0000"/>
            </a:solidFill>
          </a:endParaRPr>
        </a:p>
        <a:p>
          <a:pPr algn="just"/>
          <a:r>
            <a:rPr lang="en-US" sz="1200" b="0" dirty="0">
              <a:solidFill>
                <a:srgbClr val="0070C0"/>
              </a:solidFill>
            </a:rPr>
            <a:t>Self-learning -  peer learning for end exams, projects, MOOCs  etc.</a:t>
          </a:r>
        </a:p>
        <a:p>
          <a:pPr algn="just"/>
          <a:endParaRPr lang="en-US" sz="1200" b="0" dirty="0">
            <a:solidFill>
              <a:srgbClr val="0070C0"/>
            </a:solidFill>
          </a:endParaRPr>
        </a:p>
        <a:p>
          <a:pPr algn="just"/>
          <a:r>
            <a:rPr lang="en-US" sz="1200" dirty="0">
              <a:solidFill>
                <a:schemeClr val="accent3">
                  <a:lumMod val="75000"/>
                </a:schemeClr>
              </a:solidFill>
            </a:rPr>
            <a:t>Remedial work for defaulters compensate academic loss, Open book test</a:t>
          </a:r>
        </a:p>
        <a:p>
          <a:pPr algn="just"/>
          <a:endParaRPr lang="en-US" sz="1200" dirty="0">
            <a:solidFill>
              <a:schemeClr val="accent3">
                <a:lumMod val="75000"/>
              </a:schemeClr>
            </a:solidFill>
          </a:endParaRPr>
        </a:p>
        <a:p>
          <a:pPr algn="just"/>
          <a:r>
            <a:rPr lang="en-US" sz="1200" dirty="0">
              <a:solidFill>
                <a:schemeClr val="accent6">
                  <a:lumMod val="75000"/>
                </a:schemeClr>
              </a:solidFill>
            </a:rPr>
            <a:t>Assignments based on OBE based, Design based expt., surprise test OBE based expt. Write-ups , Practical planning</a:t>
          </a:r>
        </a:p>
        <a:p>
          <a:pPr algn="just"/>
          <a:r>
            <a:rPr lang="en-US" sz="1200" dirty="0">
              <a:solidFill>
                <a:schemeClr val="accent2">
                  <a:lumMod val="50000"/>
                </a:schemeClr>
              </a:solidFill>
            </a:rPr>
            <a:t>Use of ICT- Moodle for classroom usage</a:t>
          </a:r>
        </a:p>
        <a:p>
          <a:pPr algn="l"/>
          <a:endParaRPr lang="en-US" sz="1600" dirty="0"/>
        </a:p>
      </dgm:t>
    </dgm:pt>
    <dgm:pt modelId="{86F8984C-D6E6-4401-99AA-3C0BBE57CEC4}" type="parTrans" cxnId="{52796BBD-A496-4AC8-803C-D0C11C3ED0EA}">
      <dgm:prSet/>
      <dgm:spPr/>
      <dgm:t>
        <a:bodyPr/>
        <a:lstStyle/>
        <a:p>
          <a:endParaRPr lang="en-US" sz="3600"/>
        </a:p>
      </dgm:t>
    </dgm:pt>
    <dgm:pt modelId="{66E0605E-2595-4572-A754-A1C6546B5656}" type="sibTrans" cxnId="{52796BBD-A496-4AC8-803C-D0C11C3ED0EA}">
      <dgm:prSet/>
      <dgm:spPr/>
      <dgm:t>
        <a:bodyPr/>
        <a:lstStyle/>
        <a:p>
          <a:endParaRPr lang="en-US" sz="3600"/>
        </a:p>
      </dgm:t>
    </dgm:pt>
    <dgm:pt modelId="{B4419C83-0EAA-4E1A-97E7-9F7B9CAE9D34}">
      <dgm:prSet custT="1"/>
      <dgm:spPr/>
      <dgm:t>
        <a:bodyPr/>
        <a:lstStyle/>
        <a:p>
          <a:pPr algn="just"/>
          <a:r>
            <a:rPr lang="en-US" sz="1200" b="1" dirty="0"/>
            <a:t>2107-18</a:t>
          </a:r>
        </a:p>
        <a:p>
          <a:pPr algn="just"/>
          <a:r>
            <a:rPr lang="en-US" sz="1200" dirty="0"/>
            <a:t>Video recording of lectures to bring effectiveness in lecture delivery</a:t>
          </a:r>
        </a:p>
        <a:p>
          <a:pPr algn="just"/>
          <a:endParaRPr lang="en-US" sz="1200" dirty="0"/>
        </a:p>
        <a:p>
          <a:pPr algn="just"/>
          <a:r>
            <a:rPr lang="en-US" sz="1200" b="0" dirty="0">
              <a:solidFill>
                <a:srgbClr val="FF0000"/>
              </a:solidFill>
            </a:rPr>
            <a:t>Feedback of lab.,/project conduct –waterfall model,  Design methodology to emulate real life situations</a:t>
          </a:r>
        </a:p>
        <a:p>
          <a:pPr algn="just"/>
          <a:endParaRPr lang="en-US" sz="1200" b="0" dirty="0">
            <a:solidFill>
              <a:srgbClr val="FF0000"/>
            </a:solidFill>
          </a:endParaRPr>
        </a:p>
        <a:p>
          <a:pPr algn="just"/>
          <a:r>
            <a:rPr lang="en-US" sz="1200" dirty="0">
              <a:solidFill>
                <a:srgbClr val="0070C0"/>
              </a:solidFill>
            </a:rPr>
            <a:t>Self-learning, IAT Question paper setting using Revised BT, NPTEL etc.</a:t>
          </a:r>
        </a:p>
        <a:p>
          <a:pPr algn="just"/>
          <a:endParaRPr lang="en-US" sz="1200" dirty="0">
            <a:solidFill>
              <a:srgbClr val="0070C0"/>
            </a:solidFill>
          </a:endParaRPr>
        </a:p>
        <a:p>
          <a:pPr algn="just"/>
          <a:r>
            <a:rPr lang="en-US" sz="1200" dirty="0">
              <a:solidFill>
                <a:schemeClr val="accent3">
                  <a:lumMod val="75000"/>
                </a:schemeClr>
              </a:solidFill>
            </a:rPr>
            <a:t>Collaborative learning – preparation of competitive exams etc</a:t>
          </a:r>
          <a:r>
            <a:rPr lang="en-US" sz="1200" dirty="0"/>
            <a:t>.</a:t>
          </a:r>
        </a:p>
        <a:p>
          <a:pPr algn="just"/>
          <a:endParaRPr lang="en-US" sz="1200" dirty="0"/>
        </a:p>
        <a:p>
          <a:pPr algn="just"/>
          <a:r>
            <a:rPr lang="en-US" sz="1200" dirty="0">
              <a:solidFill>
                <a:schemeClr val="accent6">
                  <a:lumMod val="75000"/>
                </a:schemeClr>
              </a:solidFill>
            </a:rPr>
            <a:t>Assignments –online, use of </a:t>
          </a:r>
          <a:r>
            <a:rPr lang="en-US" sz="1200" dirty="0" err="1">
              <a:solidFill>
                <a:schemeClr val="accent6">
                  <a:lumMod val="75000"/>
                </a:schemeClr>
              </a:solidFill>
            </a:rPr>
            <a:t>wordpress</a:t>
          </a:r>
          <a:r>
            <a:rPr lang="en-US" sz="1200" dirty="0">
              <a:solidFill>
                <a:schemeClr val="accent6">
                  <a:lumMod val="75000"/>
                </a:schemeClr>
              </a:solidFill>
            </a:rPr>
            <a:t> for sharing resources with students</a:t>
          </a:r>
        </a:p>
        <a:p>
          <a:pPr algn="just"/>
          <a:endParaRPr lang="en-US" sz="1200" dirty="0">
            <a:solidFill>
              <a:schemeClr val="accent6">
                <a:lumMod val="75000"/>
              </a:schemeClr>
            </a:solidFill>
          </a:endParaRPr>
        </a:p>
        <a:p>
          <a:pPr algn="just"/>
          <a:r>
            <a:rPr lang="en-US" sz="1200" dirty="0">
              <a:solidFill>
                <a:schemeClr val="accent2">
                  <a:lumMod val="50000"/>
                </a:schemeClr>
              </a:solidFill>
            </a:rPr>
            <a:t>Flipped classrooms Use of ICT</a:t>
          </a:r>
        </a:p>
      </dgm:t>
    </dgm:pt>
    <dgm:pt modelId="{A3E44C2D-F0DD-4DBB-9D82-1A5F03BF819F}" type="parTrans" cxnId="{633EAC27-E6D3-45BB-A837-B073DE1D9659}">
      <dgm:prSet/>
      <dgm:spPr/>
      <dgm:t>
        <a:bodyPr/>
        <a:lstStyle/>
        <a:p>
          <a:endParaRPr lang="en-US" sz="3600"/>
        </a:p>
      </dgm:t>
    </dgm:pt>
    <dgm:pt modelId="{6E93A27C-DF9E-491B-956B-6AF22989B4B0}" type="sibTrans" cxnId="{633EAC27-E6D3-45BB-A837-B073DE1D9659}">
      <dgm:prSet/>
      <dgm:spPr/>
      <dgm:t>
        <a:bodyPr/>
        <a:lstStyle/>
        <a:p>
          <a:endParaRPr lang="en-US" sz="3600"/>
        </a:p>
      </dgm:t>
    </dgm:pt>
    <dgm:pt modelId="{342F3075-60F7-4945-8A91-EA06648382ED}">
      <dgm:prSet custT="1"/>
      <dgm:spPr/>
      <dgm:t>
        <a:bodyPr/>
        <a:lstStyle/>
        <a:p>
          <a:pPr algn="l"/>
          <a:r>
            <a:rPr lang="en-US" sz="1200" b="1" dirty="0"/>
            <a:t>2018-19</a:t>
          </a:r>
        </a:p>
        <a:p>
          <a:pPr algn="just"/>
          <a:r>
            <a:rPr lang="en-US" sz="1200" b="0" dirty="0"/>
            <a:t>Video lectures  recorded are returned to faculty members to check for improvement in lecture delivery </a:t>
          </a:r>
        </a:p>
        <a:p>
          <a:pPr algn="just"/>
          <a:endParaRPr lang="en-US" sz="1200" b="0" dirty="0"/>
        </a:p>
        <a:p>
          <a:pPr algn="just"/>
          <a:r>
            <a:rPr lang="en-US" sz="1200" b="0" dirty="0">
              <a:solidFill>
                <a:srgbClr val="FF0000"/>
              </a:solidFill>
            </a:rPr>
            <a:t>Feedback of lab.,/project conduct, waterfall – research, Agile method-incremental way for application based  projects</a:t>
          </a:r>
        </a:p>
        <a:p>
          <a:pPr algn="just"/>
          <a:endParaRPr lang="en-US" sz="1200" b="0" dirty="0">
            <a:solidFill>
              <a:srgbClr val="FF0000"/>
            </a:solidFill>
          </a:endParaRPr>
        </a:p>
        <a:p>
          <a:pPr algn="just"/>
          <a:r>
            <a:rPr lang="en-US" sz="1200" dirty="0">
              <a:solidFill>
                <a:srgbClr val="0070C0"/>
              </a:solidFill>
            </a:rPr>
            <a:t>Self-learning for learning online courses through </a:t>
          </a:r>
          <a:r>
            <a:rPr lang="en-US" sz="1200" dirty="0" err="1">
              <a:solidFill>
                <a:srgbClr val="0070C0"/>
              </a:solidFill>
            </a:rPr>
            <a:t>Coursera</a:t>
          </a:r>
          <a:r>
            <a:rPr lang="en-US" sz="1200" dirty="0">
              <a:solidFill>
                <a:srgbClr val="0070C0"/>
              </a:solidFill>
            </a:rPr>
            <a:t>, MOOCs etc.</a:t>
          </a:r>
        </a:p>
        <a:p>
          <a:pPr algn="just"/>
          <a:endParaRPr lang="en-US" sz="1200" dirty="0">
            <a:solidFill>
              <a:srgbClr val="0070C0"/>
            </a:solidFill>
          </a:endParaRPr>
        </a:p>
        <a:p>
          <a:pPr algn="just"/>
          <a:r>
            <a:rPr lang="en-US" sz="1200" dirty="0">
              <a:solidFill>
                <a:schemeClr val="accent3">
                  <a:lumMod val="75000"/>
                </a:schemeClr>
              </a:solidFill>
            </a:rPr>
            <a:t>Collaborative learning –Blended learning (Technology based, project based, activity based</a:t>
          </a:r>
        </a:p>
        <a:p>
          <a:pPr algn="just"/>
          <a:endParaRPr lang="en-US" sz="1200" dirty="0">
            <a:solidFill>
              <a:schemeClr val="accent3">
                <a:lumMod val="75000"/>
              </a:schemeClr>
            </a:solidFill>
          </a:endParaRPr>
        </a:p>
        <a:p>
          <a:pPr algn="just"/>
          <a:r>
            <a:rPr lang="en-US" sz="1200" dirty="0">
              <a:solidFill>
                <a:schemeClr val="accent6">
                  <a:lumMod val="75000"/>
                </a:schemeClr>
              </a:solidFill>
            </a:rPr>
            <a:t>Design based assignments based on revised BT, OBE based</a:t>
          </a:r>
        </a:p>
        <a:p>
          <a:pPr algn="just"/>
          <a:endParaRPr lang="en-US" sz="1200" dirty="0">
            <a:solidFill>
              <a:schemeClr val="accent6">
                <a:lumMod val="75000"/>
              </a:schemeClr>
            </a:solidFill>
          </a:endParaRPr>
        </a:p>
        <a:p>
          <a:pPr algn="just"/>
          <a:r>
            <a:rPr lang="en-US" sz="1200" dirty="0">
              <a:solidFill>
                <a:schemeClr val="accent2">
                  <a:lumMod val="50000"/>
                </a:schemeClr>
              </a:solidFill>
            </a:rPr>
            <a:t>Use of Flipped, Google classroom – use of ICT, role based teaching activity, created webpages on you tube channel for students support</a:t>
          </a:r>
        </a:p>
      </dgm:t>
    </dgm:pt>
    <dgm:pt modelId="{35FF6628-CDA3-41E1-9F49-E32BE3B6A4CF}" type="parTrans" cxnId="{3AB8F80B-C621-4BBE-9BF5-58A887DFF19C}">
      <dgm:prSet/>
      <dgm:spPr/>
      <dgm:t>
        <a:bodyPr/>
        <a:lstStyle/>
        <a:p>
          <a:endParaRPr lang="en-US" sz="3600"/>
        </a:p>
      </dgm:t>
    </dgm:pt>
    <dgm:pt modelId="{21B40E66-2C23-439B-82AA-AF7F21AC4AC5}" type="sibTrans" cxnId="{3AB8F80B-C621-4BBE-9BF5-58A887DFF19C}">
      <dgm:prSet/>
      <dgm:spPr/>
      <dgm:t>
        <a:bodyPr/>
        <a:lstStyle/>
        <a:p>
          <a:endParaRPr lang="en-US" sz="3600"/>
        </a:p>
      </dgm:t>
    </dgm:pt>
    <dgm:pt modelId="{2783CAC2-CC8E-4473-8C5B-0295F237C815}" type="pres">
      <dgm:prSet presAssocID="{56692A14-993F-4DD2-9B01-80FCCD744D12}" presName="rootnode" presStyleCnt="0">
        <dgm:presLayoutVars>
          <dgm:chMax/>
          <dgm:chPref/>
          <dgm:dir/>
          <dgm:animLvl val="lvl"/>
        </dgm:presLayoutVars>
      </dgm:prSet>
      <dgm:spPr/>
    </dgm:pt>
    <dgm:pt modelId="{1809CD6A-B3D5-4A98-8EB2-0D6906301BE1}" type="pres">
      <dgm:prSet presAssocID="{AA7A9051-9B55-44CA-9BFA-7632188EB1F4}" presName="composite" presStyleCnt="0"/>
      <dgm:spPr/>
    </dgm:pt>
    <dgm:pt modelId="{02A57477-1EEB-4287-B932-214B7A62C9A3}" type="pres">
      <dgm:prSet presAssocID="{AA7A9051-9B55-44CA-9BFA-7632188EB1F4}" presName="LShape" presStyleLbl="alignNode1" presStyleIdx="0" presStyleCnt="5" custScaleX="112437" custLinFactNeighborX="2972" custLinFactNeighborY="-55007"/>
      <dgm:spPr/>
    </dgm:pt>
    <dgm:pt modelId="{4D4A5646-63D2-423D-BE9D-0C02011A35CC}" type="pres">
      <dgm:prSet presAssocID="{AA7A9051-9B55-44CA-9BFA-7632188EB1F4}" presName="ParentText" presStyleLbl="revTx" presStyleIdx="0" presStyleCnt="3" custScaleX="132725" custScaleY="168695" custLinFactNeighborX="12922" custLinFactNeighborY="-3275">
        <dgm:presLayoutVars>
          <dgm:chMax val="0"/>
          <dgm:chPref val="0"/>
          <dgm:bulletEnabled val="1"/>
        </dgm:presLayoutVars>
      </dgm:prSet>
      <dgm:spPr/>
    </dgm:pt>
    <dgm:pt modelId="{1A801759-29CD-43C3-B1CE-D22FB700DAD4}" type="pres">
      <dgm:prSet presAssocID="{AA7A9051-9B55-44CA-9BFA-7632188EB1F4}" presName="Triangle" presStyleLbl="alignNode1" presStyleIdx="1" presStyleCnt="5" custLinFactY="-79955" custLinFactNeighborX="41088" custLinFactNeighborY="-100000"/>
      <dgm:spPr/>
    </dgm:pt>
    <dgm:pt modelId="{A3185A63-0F67-47A8-A305-00B3E3F3B70A}" type="pres">
      <dgm:prSet presAssocID="{66E0605E-2595-4572-A754-A1C6546B5656}" presName="sibTrans" presStyleCnt="0"/>
      <dgm:spPr/>
    </dgm:pt>
    <dgm:pt modelId="{1FE969E3-A3B3-4FAD-A1A9-E4EE9C910C96}" type="pres">
      <dgm:prSet presAssocID="{66E0605E-2595-4572-A754-A1C6546B5656}" presName="space" presStyleCnt="0"/>
      <dgm:spPr/>
    </dgm:pt>
    <dgm:pt modelId="{FBD057D7-F694-499A-8E4D-64F928C73410}" type="pres">
      <dgm:prSet presAssocID="{B4419C83-0EAA-4E1A-97E7-9F7B9CAE9D34}" presName="composite" presStyleCnt="0"/>
      <dgm:spPr/>
    </dgm:pt>
    <dgm:pt modelId="{BC257895-6F08-4768-8EF5-91139924F4D5}" type="pres">
      <dgm:prSet presAssocID="{B4419C83-0EAA-4E1A-97E7-9F7B9CAE9D34}" presName="LShape" presStyleLbl="alignNode1" presStyleIdx="2" presStyleCnt="5" custLinFactNeighborX="3728" custLinFactNeighborY="-50072"/>
      <dgm:spPr/>
    </dgm:pt>
    <dgm:pt modelId="{18D183C6-86AF-43A2-80A6-E44BD36FA990}" type="pres">
      <dgm:prSet presAssocID="{B4419C83-0EAA-4E1A-97E7-9F7B9CAE9D34}" presName="ParentText" presStyleLbl="revTx" presStyleIdx="1" presStyleCnt="3" custScaleX="111899" custLinFactNeighborX="11220" custLinFactNeighborY="-33629">
        <dgm:presLayoutVars>
          <dgm:chMax val="0"/>
          <dgm:chPref val="0"/>
          <dgm:bulletEnabled val="1"/>
        </dgm:presLayoutVars>
      </dgm:prSet>
      <dgm:spPr/>
    </dgm:pt>
    <dgm:pt modelId="{94DA203A-F428-4074-BB66-4571AEDE612C}" type="pres">
      <dgm:prSet presAssocID="{B4419C83-0EAA-4E1A-97E7-9F7B9CAE9D34}" presName="Triangle" presStyleLbl="alignNode1" presStyleIdx="3" presStyleCnt="5" custLinFactY="-53019" custLinFactNeighborX="7633" custLinFactNeighborY="-100000"/>
      <dgm:spPr/>
    </dgm:pt>
    <dgm:pt modelId="{4DEA9DA5-0113-44BF-962B-24CC097F2E6A}" type="pres">
      <dgm:prSet presAssocID="{6E93A27C-DF9E-491B-956B-6AF22989B4B0}" presName="sibTrans" presStyleCnt="0"/>
      <dgm:spPr/>
    </dgm:pt>
    <dgm:pt modelId="{CF927214-F232-4BFD-8162-726A990E99B6}" type="pres">
      <dgm:prSet presAssocID="{6E93A27C-DF9E-491B-956B-6AF22989B4B0}" presName="space" presStyleCnt="0"/>
      <dgm:spPr/>
    </dgm:pt>
    <dgm:pt modelId="{EDA4E53C-D1EA-4EB8-9174-30735F8B6B4B}" type="pres">
      <dgm:prSet presAssocID="{342F3075-60F7-4945-8A91-EA06648382ED}" presName="composite" presStyleCnt="0"/>
      <dgm:spPr/>
    </dgm:pt>
    <dgm:pt modelId="{71525316-EA0B-4810-85C6-CC0E348441B2}" type="pres">
      <dgm:prSet presAssocID="{342F3075-60F7-4945-8A91-EA06648382ED}" presName="LShape" presStyleLbl="alignNode1" presStyleIdx="4" presStyleCnt="5" custScaleX="108181" custLinFactNeighborX="-14855" custLinFactNeighborY="-56126"/>
      <dgm:spPr/>
    </dgm:pt>
    <dgm:pt modelId="{3E27CEFA-709D-4871-AD48-DCF0B41C2106}" type="pres">
      <dgm:prSet presAssocID="{342F3075-60F7-4945-8A91-EA06648382ED}" presName="ParentText" presStyleLbl="revTx" presStyleIdx="2" presStyleCnt="3" custScaleX="123172" custLinFactNeighborX="-8130" custLinFactNeighborY="-41085">
        <dgm:presLayoutVars>
          <dgm:chMax val="0"/>
          <dgm:chPref val="0"/>
          <dgm:bulletEnabled val="1"/>
        </dgm:presLayoutVars>
      </dgm:prSet>
      <dgm:spPr/>
    </dgm:pt>
  </dgm:ptLst>
  <dgm:cxnLst>
    <dgm:cxn modelId="{3AB8F80B-C621-4BBE-9BF5-58A887DFF19C}" srcId="{56692A14-993F-4DD2-9B01-80FCCD744D12}" destId="{342F3075-60F7-4945-8A91-EA06648382ED}" srcOrd="2" destOrd="0" parTransId="{35FF6628-CDA3-41E1-9F49-E32BE3B6A4CF}" sibTransId="{21B40E66-2C23-439B-82AA-AF7F21AC4AC5}"/>
    <dgm:cxn modelId="{633EAC27-E6D3-45BB-A837-B073DE1D9659}" srcId="{56692A14-993F-4DD2-9B01-80FCCD744D12}" destId="{B4419C83-0EAA-4E1A-97E7-9F7B9CAE9D34}" srcOrd="1" destOrd="0" parTransId="{A3E44C2D-F0DD-4DBB-9D82-1A5F03BF819F}" sibTransId="{6E93A27C-DF9E-491B-956B-6AF22989B4B0}"/>
    <dgm:cxn modelId="{F79F9429-2F48-4A44-9BC5-0013AA4E72F2}" type="presOf" srcId="{56692A14-993F-4DD2-9B01-80FCCD744D12}" destId="{2783CAC2-CC8E-4473-8C5B-0295F237C815}" srcOrd="0" destOrd="0" presId="urn:microsoft.com/office/officeart/2009/3/layout/StepUpProcess"/>
    <dgm:cxn modelId="{435F5468-62EB-435F-BE3C-F5FCDE8EA015}" type="presOf" srcId="{B4419C83-0EAA-4E1A-97E7-9F7B9CAE9D34}" destId="{18D183C6-86AF-43A2-80A6-E44BD36FA990}" srcOrd="0" destOrd="0" presId="urn:microsoft.com/office/officeart/2009/3/layout/StepUpProcess"/>
    <dgm:cxn modelId="{1E77819D-2E80-4B1B-A7F9-291553D58455}" type="presOf" srcId="{AA7A9051-9B55-44CA-9BFA-7632188EB1F4}" destId="{4D4A5646-63D2-423D-BE9D-0C02011A35CC}" srcOrd="0" destOrd="0" presId="urn:microsoft.com/office/officeart/2009/3/layout/StepUpProcess"/>
    <dgm:cxn modelId="{7AE7ADAD-E3BB-49BF-B3F0-A0A21AD0FF54}" type="presOf" srcId="{342F3075-60F7-4945-8A91-EA06648382ED}" destId="{3E27CEFA-709D-4871-AD48-DCF0B41C2106}" srcOrd="0" destOrd="0" presId="urn:microsoft.com/office/officeart/2009/3/layout/StepUpProcess"/>
    <dgm:cxn modelId="{52796BBD-A496-4AC8-803C-D0C11C3ED0EA}" srcId="{56692A14-993F-4DD2-9B01-80FCCD744D12}" destId="{AA7A9051-9B55-44CA-9BFA-7632188EB1F4}" srcOrd="0" destOrd="0" parTransId="{86F8984C-D6E6-4401-99AA-3C0BBE57CEC4}" sibTransId="{66E0605E-2595-4572-A754-A1C6546B5656}"/>
    <dgm:cxn modelId="{E687FEF6-717A-4BF2-BA3C-7F121EEA196E}" type="presParOf" srcId="{2783CAC2-CC8E-4473-8C5B-0295F237C815}" destId="{1809CD6A-B3D5-4A98-8EB2-0D6906301BE1}" srcOrd="0" destOrd="0" presId="urn:microsoft.com/office/officeart/2009/3/layout/StepUpProcess"/>
    <dgm:cxn modelId="{F84A399F-31D4-4A31-8FE2-A997D0CE28CB}" type="presParOf" srcId="{1809CD6A-B3D5-4A98-8EB2-0D6906301BE1}" destId="{02A57477-1EEB-4287-B932-214B7A62C9A3}" srcOrd="0" destOrd="0" presId="urn:microsoft.com/office/officeart/2009/3/layout/StepUpProcess"/>
    <dgm:cxn modelId="{11CB0476-37CB-4EC1-BA9F-D3F1AFC4F5EB}" type="presParOf" srcId="{1809CD6A-B3D5-4A98-8EB2-0D6906301BE1}" destId="{4D4A5646-63D2-423D-BE9D-0C02011A35CC}" srcOrd="1" destOrd="0" presId="urn:microsoft.com/office/officeart/2009/3/layout/StepUpProcess"/>
    <dgm:cxn modelId="{481BCDE6-16FF-4D31-99C5-89956B07C004}" type="presParOf" srcId="{1809CD6A-B3D5-4A98-8EB2-0D6906301BE1}" destId="{1A801759-29CD-43C3-B1CE-D22FB700DAD4}" srcOrd="2" destOrd="0" presId="urn:microsoft.com/office/officeart/2009/3/layout/StepUpProcess"/>
    <dgm:cxn modelId="{79919029-25DA-4DE3-BF91-0CCCE5758E99}" type="presParOf" srcId="{2783CAC2-CC8E-4473-8C5B-0295F237C815}" destId="{A3185A63-0F67-47A8-A305-00B3E3F3B70A}" srcOrd="1" destOrd="0" presId="urn:microsoft.com/office/officeart/2009/3/layout/StepUpProcess"/>
    <dgm:cxn modelId="{504E58A9-208D-4DF6-9D79-3EF637BA55B7}" type="presParOf" srcId="{A3185A63-0F67-47A8-A305-00B3E3F3B70A}" destId="{1FE969E3-A3B3-4FAD-A1A9-E4EE9C910C96}" srcOrd="0" destOrd="0" presId="urn:microsoft.com/office/officeart/2009/3/layout/StepUpProcess"/>
    <dgm:cxn modelId="{66B615D2-64DB-478F-A589-B5E4CFD14CE0}" type="presParOf" srcId="{2783CAC2-CC8E-4473-8C5B-0295F237C815}" destId="{FBD057D7-F694-499A-8E4D-64F928C73410}" srcOrd="2" destOrd="0" presId="urn:microsoft.com/office/officeart/2009/3/layout/StepUpProcess"/>
    <dgm:cxn modelId="{D48B61D4-50EE-499F-ACAD-986A47DBE29B}" type="presParOf" srcId="{FBD057D7-F694-499A-8E4D-64F928C73410}" destId="{BC257895-6F08-4768-8EF5-91139924F4D5}" srcOrd="0" destOrd="0" presId="urn:microsoft.com/office/officeart/2009/3/layout/StepUpProcess"/>
    <dgm:cxn modelId="{D8462BEB-6DA3-476F-80A3-A009ED63DCC7}" type="presParOf" srcId="{FBD057D7-F694-499A-8E4D-64F928C73410}" destId="{18D183C6-86AF-43A2-80A6-E44BD36FA990}" srcOrd="1" destOrd="0" presId="urn:microsoft.com/office/officeart/2009/3/layout/StepUpProcess"/>
    <dgm:cxn modelId="{4429EA4D-2404-4DB7-833C-27F9D44C54E7}" type="presParOf" srcId="{FBD057D7-F694-499A-8E4D-64F928C73410}" destId="{94DA203A-F428-4074-BB66-4571AEDE612C}" srcOrd="2" destOrd="0" presId="urn:microsoft.com/office/officeart/2009/3/layout/StepUpProcess"/>
    <dgm:cxn modelId="{AA14E716-49F5-403B-BEE3-64A8CF5CDA8B}" type="presParOf" srcId="{2783CAC2-CC8E-4473-8C5B-0295F237C815}" destId="{4DEA9DA5-0113-44BF-962B-24CC097F2E6A}" srcOrd="3" destOrd="0" presId="urn:microsoft.com/office/officeart/2009/3/layout/StepUpProcess"/>
    <dgm:cxn modelId="{5C15A24C-C195-4E12-B18E-A0C71F2B1B41}" type="presParOf" srcId="{4DEA9DA5-0113-44BF-962B-24CC097F2E6A}" destId="{CF927214-F232-4BFD-8162-726A990E99B6}" srcOrd="0" destOrd="0" presId="urn:microsoft.com/office/officeart/2009/3/layout/StepUpProcess"/>
    <dgm:cxn modelId="{5F899C08-1F19-4EE7-9103-CFB3AC3B6771}" type="presParOf" srcId="{2783CAC2-CC8E-4473-8C5B-0295F237C815}" destId="{EDA4E53C-D1EA-4EB8-9174-30735F8B6B4B}" srcOrd="4" destOrd="0" presId="urn:microsoft.com/office/officeart/2009/3/layout/StepUpProcess"/>
    <dgm:cxn modelId="{131D265D-044D-4CF2-8038-DC7AA2717618}" type="presParOf" srcId="{EDA4E53C-D1EA-4EB8-9174-30735F8B6B4B}" destId="{71525316-EA0B-4810-85C6-CC0E348441B2}" srcOrd="0" destOrd="0" presId="urn:microsoft.com/office/officeart/2009/3/layout/StepUpProcess"/>
    <dgm:cxn modelId="{4FB1F64F-9819-4E75-9404-51521A9678E7}" type="presParOf" srcId="{EDA4E53C-D1EA-4EB8-9174-30735F8B6B4B}" destId="{3E27CEFA-709D-4871-AD48-DCF0B41C2106}"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56692A14-993F-4DD2-9B01-80FCCD744D12}" type="doc">
      <dgm:prSet loTypeId="urn:microsoft.com/office/officeart/2009/3/layout/StepUpProcess" loCatId="process" qsTypeId="urn:microsoft.com/office/officeart/2005/8/quickstyle/simple1" qsCatId="simple" csTypeId="urn:microsoft.com/office/officeart/2005/8/colors/colorful1" csCatId="colorful" phldr="1"/>
      <dgm:spPr/>
      <dgm:t>
        <a:bodyPr/>
        <a:lstStyle/>
        <a:p>
          <a:endParaRPr lang="en-US"/>
        </a:p>
      </dgm:t>
    </dgm:pt>
    <dgm:pt modelId="{AA7A9051-9B55-44CA-9BFA-7632188EB1F4}">
      <dgm:prSet phldrT="[Text]" custT="1"/>
      <dgm:spPr/>
      <dgm:t>
        <a:bodyPr/>
        <a:lstStyle/>
        <a:p>
          <a:pPr algn="l"/>
          <a:r>
            <a:rPr lang="en-US" sz="1200" b="1" i="0" u="none" dirty="0"/>
            <a:t>2016-17</a:t>
          </a:r>
          <a:endParaRPr lang="en-IN" sz="1200" b="0" i="0" u="none" dirty="0"/>
        </a:p>
        <a:p>
          <a:pPr algn="just" rtl="0"/>
          <a:r>
            <a:rPr lang="en-US" sz="1200" b="0" i="0" u="none" dirty="0"/>
            <a:t>Technical seminars, technical quiz, Industry oriented campus connect </a:t>
          </a:r>
          <a:r>
            <a:rPr lang="en-US" sz="1200" b="0" i="0" u="none" dirty="0" err="1"/>
            <a:t>programmes</a:t>
          </a:r>
          <a:endParaRPr lang="en-US" sz="1200" b="0" i="0" u="none" dirty="0"/>
        </a:p>
        <a:p>
          <a:pPr algn="just" rtl="0"/>
          <a:endParaRPr lang="en-US" sz="1200" b="0" i="0" u="none" dirty="0"/>
        </a:p>
        <a:p>
          <a:pPr algn="just" rtl="0"/>
          <a:r>
            <a:rPr lang="en-US" sz="1200" b="0" i="0" u="none" dirty="0">
              <a:solidFill>
                <a:srgbClr val="FF0000"/>
              </a:solidFill>
            </a:rPr>
            <a:t>R&amp;D workshops, Hobby club, Consultancy at BVH for Google Apps</a:t>
          </a:r>
        </a:p>
        <a:p>
          <a:pPr algn="just" rtl="0"/>
          <a:endParaRPr lang="en-IN" sz="1200" b="0" i="0" u="none" dirty="0">
            <a:solidFill>
              <a:srgbClr val="FF0000"/>
            </a:solidFill>
          </a:endParaRPr>
        </a:p>
        <a:p>
          <a:pPr algn="just" rtl="0"/>
          <a:r>
            <a:rPr lang="en-US" sz="1200" b="0" i="0" u="none" dirty="0">
              <a:solidFill>
                <a:srgbClr val="002060"/>
              </a:solidFill>
            </a:rPr>
            <a:t>Industrial  Visit –Local, out station, Doubt solving practice, Extra lectures on working Saturdays. Technical Magazine (E-Zine) with stakeholders involvement</a:t>
          </a:r>
        </a:p>
        <a:p>
          <a:pPr algn="just" rtl="0"/>
          <a:endParaRPr lang="en-IN" sz="1200" b="0" i="0" u="none" dirty="0">
            <a:solidFill>
              <a:srgbClr val="002060"/>
            </a:solidFill>
          </a:endParaRPr>
        </a:p>
        <a:p>
          <a:pPr algn="just" rtl="0"/>
          <a:r>
            <a:rPr lang="en-US" sz="1200" b="0" i="0" u="none" dirty="0">
              <a:solidFill>
                <a:schemeClr val="accent3">
                  <a:lumMod val="50000"/>
                </a:schemeClr>
              </a:solidFill>
            </a:rPr>
            <a:t>Professional body activities – technical workshops, seminars, Pre-placement training, Corporate training for TE students etc.</a:t>
          </a:r>
          <a:endParaRPr lang="en-US" sz="1200" b="0" dirty="0">
            <a:solidFill>
              <a:schemeClr val="accent3">
                <a:lumMod val="50000"/>
              </a:schemeClr>
            </a:solidFill>
          </a:endParaRPr>
        </a:p>
      </dgm:t>
    </dgm:pt>
    <dgm:pt modelId="{86F8984C-D6E6-4401-99AA-3C0BBE57CEC4}" type="parTrans" cxnId="{52796BBD-A496-4AC8-803C-D0C11C3ED0EA}">
      <dgm:prSet/>
      <dgm:spPr/>
      <dgm:t>
        <a:bodyPr/>
        <a:lstStyle/>
        <a:p>
          <a:endParaRPr lang="en-US" sz="3600"/>
        </a:p>
      </dgm:t>
    </dgm:pt>
    <dgm:pt modelId="{66E0605E-2595-4572-A754-A1C6546B5656}" type="sibTrans" cxnId="{52796BBD-A496-4AC8-803C-D0C11C3ED0EA}">
      <dgm:prSet/>
      <dgm:spPr/>
      <dgm:t>
        <a:bodyPr/>
        <a:lstStyle/>
        <a:p>
          <a:endParaRPr lang="en-US" sz="3600"/>
        </a:p>
      </dgm:t>
    </dgm:pt>
    <dgm:pt modelId="{B4419C83-0EAA-4E1A-97E7-9F7B9CAE9D34}">
      <dgm:prSet custT="1"/>
      <dgm:spPr/>
      <dgm:t>
        <a:bodyPr/>
        <a:lstStyle/>
        <a:p>
          <a:pPr algn="l"/>
          <a:r>
            <a:rPr lang="en-US" sz="1200" b="1" dirty="0"/>
            <a:t>2107-18</a:t>
          </a:r>
        </a:p>
        <a:p>
          <a:pPr algn="l"/>
          <a:endParaRPr lang="en-US" sz="1200" b="1" dirty="0"/>
        </a:p>
        <a:p>
          <a:pPr algn="just"/>
          <a:r>
            <a:rPr lang="en-US" sz="1200" dirty="0"/>
            <a:t>IEDC grants, external internship</a:t>
          </a:r>
        </a:p>
        <a:p>
          <a:pPr algn="just"/>
          <a:endParaRPr lang="en-US" sz="1200" dirty="0"/>
        </a:p>
        <a:p>
          <a:pPr algn="just"/>
          <a:r>
            <a:rPr lang="en-US" sz="1200" dirty="0">
              <a:solidFill>
                <a:srgbClr val="FF0000"/>
              </a:solidFill>
            </a:rPr>
            <a:t>R&amp;D workshops, OCPJP, NPTEL Certifications ,Workshop on PC assembly, Seminar on IT strategy </a:t>
          </a:r>
        </a:p>
        <a:p>
          <a:pPr algn="just"/>
          <a:endParaRPr lang="en-US" sz="1200" dirty="0">
            <a:solidFill>
              <a:srgbClr val="FF0000"/>
            </a:solidFill>
          </a:endParaRPr>
        </a:p>
        <a:p>
          <a:pPr algn="just"/>
          <a:r>
            <a:rPr lang="en-US" sz="1200" dirty="0">
              <a:solidFill>
                <a:srgbClr val="002060"/>
              </a:solidFill>
            </a:rPr>
            <a:t>Mini &amp; minor projects domain wise, NEN workshop, Idea presentation</a:t>
          </a:r>
        </a:p>
        <a:p>
          <a:pPr algn="just"/>
          <a:endParaRPr lang="en-US" sz="1200" dirty="0">
            <a:solidFill>
              <a:srgbClr val="0070C0"/>
            </a:solidFill>
          </a:endParaRPr>
        </a:p>
        <a:p>
          <a:pPr algn="just"/>
          <a:r>
            <a:rPr lang="en-US" sz="1200" dirty="0">
              <a:solidFill>
                <a:schemeClr val="accent3">
                  <a:lumMod val="50000"/>
                </a:schemeClr>
              </a:solidFill>
            </a:rPr>
            <a:t>Professional body activities – technical workshops, seminars etc.</a:t>
          </a:r>
        </a:p>
      </dgm:t>
    </dgm:pt>
    <dgm:pt modelId="{A3E44C2D-F0DD-4DBB-9D82-1A5F03BF819F}" type="parTrans" cxnId="{633EAC27-E6D3-45BB-A837-B073DE1D9659}">
      <dgm:prSet/>
      <dgm:spPr/>
      <dgm:t>
        <a:bodyPr/>
        <a:lstStyle/>
        <a:p>
          <a:endParaRPr lang="en-US" sz="3600"/>
        </a:p>
      </dgm:t>
    </dgm:pt>
    <dgm:pt modelId="{6E93A27C-DF9E-491B-956B-6AF22989B4B0}" type="sibTrans" cxnId="{633EAC27-E6D3-45BB-A837-B073DE1D9659}">
      <dgm:prSet/>
      <dgm:spPr/>
      <dgm:t>
        <a:bodyPr/>
        <a:lstStyle/>
        <a:p>
          <a:endParaRPr lang="en-US" sz="3600"/>
        </a:p>
      </dgm:t>
    </dgm:pt>
    <dgm:pt modelId="{342F3075-60F7-4945-8A91-EA06648382ED}">
      <dgm:prSet custT="1"/>
      <dgm:spPr/>
      <dgm:t>
        <a:bodyPr/>
        <a:lstStyle/>
        <a:p>
          <a:pPr algn="l"/>
          <a:r>
            <a:rPr lang="en-US" sz="1200" b="1" dirty="0"/>
            <a:t>2018-19</a:t>
          </a:r>
        </a:p>
        <a:p>
          <a:pPr algn="l"/>
          <a:endParaRPr lang="en-US" sz="1200" b="1" dirty="0"/>
        </a:p>
        <a:p>
          <a:pPr algn="just"/>
          <a:r>
            <a:rPr lang="en-US" sz="1200" dirty="0"/>
            <a:t>Internal in-house </a:t>
          </a:r>
          <a:r>
            <a:rPr lang="en-US" sz="1200" b="0" dirty="0"/>
            <a:t>internship</a:t>
          </a:r>
        </a:p>
        <a:p>
          <a:pPr algn="just"/>
          <a:endParaRPr lang="en-US" sz="1200" b="0" dirty="0"/>
        </a:p>
        <a:p>
          <a:pPr algn="just"/>
          <a:r>
            <a:rPr lang="en-US" sz="1200" b="0" i="0" u="none" dirty="0">
              <a:solidFill>
                <a:srgbClr val="FF0000"/>
              </a:solidFill>
            </a:rPr>
            <a:t>R&amp;D workshops Industrial Visit –Local, out station</a:t>
          </a:r>
        </a:p>
        <a:p>
          <a:pPr algn="just" rtl="0"/>
          <a:endParaRPr lang="en-IN" sz="1200" b="0" i="0" u="none" dirty="0">
            <a:solidFill>
              <a:srgbClr val="FF0000"/>
            </a:solidFill>
          </a:endParaRPr>
        </a:p>
        <a:p>
          <a:pPr algn="just" rtl="0"/>
          <a:r>
            <a:rPr lang="en-US" sz="1200" b="0" i="0" u="none" dirty="0">
              <a:solidFill>
                <a:schemeClr val="tx2"/>
              </a:solidFill>
            </a:rPr>
            <a:t>Professional body activities – technical workshops, seminars etc.</a:t>
          </a:r>
        </a:p>
        <a:p>
          <a:pPr algn="just" rtl="0"/>
          <a:endParaRPr lang="en-US" sz="1200" b="0" i="0" u="none" dirty="0">
            <a:solidFill>
              <a:schemeClr val="tx2"/>
            </a:solidFill>
          </a:endParaRPr>
        </a:p>
        <a:p>
          <a:pPr algn="just" rtl="0"/>
          <a:r>
            <a:rPr lang="en-US" sz="1200" dirty="0">
              <a:solidFill>
                <a:schemeClr val="accent3">
                  <a:lumMod val="50000"/>
                </a:schemeClr>
              </a:solidFill>
            </a:rPr>
            <a:t>Professional body activities – industry relevant technical workshops, seminars etc.</a:t>
          </a:r>
          <a:endParaRPr lang="en-US" sz="1200" b="0" dirty="0">
            <a:solidFill>
              <a:schemeClr val="accent3">
                <a:lumMod val="50000"/>
              </a:schemeClr>
            </a:solidFill>
          </a:endParaRPr>
        </a:p>
      </dgm:t>
    </dgm:pt>
    <dgm:pt modelId="{35FF6628-CDA3-41E1-9F49-E32BE3B6A4CF}" type="parTrans" cxnId="{3AB8F80B-C621-4BBE-9BF5-58A887DFF19C}">
      <dgm:prSet/>
      <dgm:spPr/>
      <dgm:t>
        <a:bodyPr/>
        <a:lstStyle/>
        <a:p>
          <a:endParaRPr lang="en-US" sz="3600"/>
        </a:p>
      </dgm:t>
    </dgm:pt>
    <dgm:pt modelId="{21B40E66-2C23-439B-82AA-AF7F21AC4AC5}" type="sibTrans" cxnId="{3AB8F80B-C621-4BBE-9BF5-58A887DFF19C}">
      <dgm:prSet/>
      <dgm:spPr/>
      <dgm:t>
        <a:bodyPr/>
        <a:lstStyle/>
        <a:p>
          <a:endParaRPr lang="en-US" sz="3600"/>
        </a:p>
      </dgm:t>
    </dgm:pt>
    <dgm:pt modelId="{2783CAC2-CC8E-4473-8C5B-0295F237C815}" type="pres">
      <dgm:prSet presAssocID="{56692A14-993F-4DD2-9B01-80FCCD744D12}" presName="rootnode" presStyleCnt="0">
        <dgm:presLayoutVars>
          <dgm:chMax/>
          <dgm:chPref/>
          <dgm:dir/>
          <dgm:animLvl val="lvl"/>
        </dgm:presLayoutVars>
      </dgm:prSet>
      <dgm:spPr/>
    </dgm:pt>
    <dgm:pt modelId="{1809CD6A-B3D5-4A98-8EB2-0D6906301BE1}" type="pres">
      <dgm:prSet presAssocID="{AA7A9051-9B55-44CA-9BFA-7632188EB1F4}" presName="composite" presStyleCnt="0"/>
      <dgm:spPr/>
    </dgm:pt>
    <dgm:pt modelId="{02A57477-1EEB-4287-B932-214B7A62C9A3}" type="pres">
      <dgm:prSet presAssocID="{AA7A9051-9B55-44CA-9BFA-7632188EB1F4}" presName="LShape" presStyleLbl="alignNode1" presStyleIdx="0" presStyleCnt="5" custScaleX="106635" custLinFactNeighborX="-1271" custLinFactNeighborY="-49908"/>
      <dgm:spPr/>
    </dgm:pt>
    <dgm:pt modelId="{4D4A5646-63D2-423D-BE9D-0C02011A35CC}" type="pres">
      <dgm:prSet presAssocID="{AA7A9051-9B55-44CA-9BFA-7632188EB1F4}" presName="ParentText" presStyleLbl="revTx" presStyleIdx="0" presStyleCnt="3" custScaleX="119175" custScaleY="136881" custLinFactNeighborX="6970" custLinFactNeighborY="-16656">
        <dgm:presLayoutVars>
          <dgm:chMax val="0"/>
          <dgm:chPref val="0"/>
          <dgm:bulletEnabled val="1"/>
        </dgm:presLayoutVars>
      </dgm:prSet>
      <dgm:spPr/>
    </dgm:pt>
    <dgm:pt modelId="{1A801759-29CD-43C3-B1CE-D22FB700DAD4}" type="pres">
      <dgm:prSet presAssocID="{AA7A9051-9B55-44CA-9BFA-7632188EB1F4}" presName="Triangle" presStyleLbl="alignNode1" presStyleIdx="1" presStyleCnt="5" custLinFactY="-40511" custLinFactNeighborX="1775" custLinFactNeighborY="-100000"/>
      <dgm:spPr/>
    </dgm:pt>
    <dgm:pt modelId="{A3185A63-0F67-47A8-A305-00B3E3F3B70A}" type="pres">
      <dgm:prSet presAssocID="{66E0605E-2595-4572-A754-A1C6546B5656}" presName="sibTrans" presStyleCnt="0"/>
      <dgm:spPr/>
    </dgm:pt>
    <dgm:pt modelId="{1FE969E3-A3B3-4FAD-A1A9-E4EE9C910C96}" type="pres">
      <dgm:prSet presAssocID="{66E0605E-2595-4572-A754-A1C6546B5656}" presName="space" presStyleCnt="0"/>
      <dgm:spPr/>
    </dgm:pt>
    <dgm:pt modelId="{FBD057D7-F694-499A-8E4D-64F928C73410}" type="pres">
      <dgm:prSet presAssocID="{B4419C83-0EAA-4E1A-97E7-9F7B9CAE9D34}" presName="composite" presStyleCnt="0"/>
      <dgm:spPr/>
    </dgm:pt>
    <dgm:pt modelId="{BC257895-6F08-4768-8EF5-91139924F4D5}" type="pres">
      <dgm:prSet presAssocID="{B4419C83-0EAA-4E1A-97E7-9F7B9CAE9D34}" presName="LShape" presStyleLbl="alignNode1" presStyleIdx="2" presStyleCnt="5" custLinFactNeighborX="729" custLinFactNeighborY="-14819"/>
      <dgm:spPr/>
    </dgm:pt>
    <dgm:pt modelId="{18D183C6-86AF-43A2-80A6-E44BD36FA990}" type="pres">
      <dgm:prSet presAssocID="{B4419C83-0EAA-4E1A-97E7-9F7B9CAE9D34}" presName="ParentText" presStyleLbl="revTx" presStyleIdx="1" presStyleCnt="3" custScaleX="111625" custScaleY="183938" custLinFactNeighborX="5723" custLinFactNeighborY="31600">
        <dgm:presLayoutVars>
          <dgm:chMax val="0"/>
          <dgm:chPref val="0"/>
          <dgm:bulletEnabled val="1"/>
        </dgm:presLayoutVars>
      </dgm:prSet>
      <dgm:spPr/>
    </dgm:pt>
    <dgm:pt modelId="{94DA203A-F428-4074-BB66-4571AEDE612C}" type="pres">
      <dgm:prSet presAssocID="{B4419C83-0EAA-4E1A-97E7-9F7B9CAE9D34}" presName="Triangle" presStyleLbl="alignNode1" presStyleIdx="3" presStyleCnt="5" custLinFactNeighborX="-2656" custLinFactNeighborY="-34542"/>
      <dgm:spPr/>
    </dgm:pt>
    <dgm:pt modelId="{4DEA9DA5-0113-44BF-962B-24CC097F2E6A}" type="pres">
      <dgm:prSet presAssocID="{6E93A27C-DF9E-491B-956B-6AF22989B4B0}" presName="sibTrans" presStyleCnt="0"/>
      <dgm:spPr/>
    </dgm:pt>
    <dgm:pt modelId="{CF927214-F232-4BFD-8162-726A990E99B6}" type="pres">
      <dgm:prSet presAssocID="{6E93A27C-DF9E-491B-956B-6AF22989B4B0}" presName="space" presStyleCnt="0"/>
      <dgm:spPr/>
    </dgm:pt>
    <dgm:pt modelId="{EDA4E53C-D1EA-4EB8-9174-30735F8B6B4B}" type="pres">
      <dgm:prSet presAssocID="{342F3075-60F7-4945-8A91-EA06648382ED}" presName="composite" presStyleCnt="0"/>
      <dgm:spPr/>
    </dgm:pt>
    <dgm:pt modelId="{71525316-EA0B-4810-85C6-CC0E348441B2}" type="pres">
      <dgm:prSet presAssocID="{342F3075-60F7-4945-8A91-EA06648382ED}" presName="LShape" presStyleLbl="alignNode1" presStyleIdx="4" presStyleCnt="5" custLinFactNeighborX="-306" custLinFactNeighborY="-14785"/>
      <dgm:spPr/>
    </dgm:pt>
    <dgm:pt modelId="{3E27CEFA-709D-4871-AD48-DCF0B41C2106}" type="pres">
      <dgm:prSet presAssocID="{342F3075-60F7-4945-8A91-EA06648382ED}" presName="ParentText" presStyleLbl="revTx" presStyleIdx="2" presStyleCnt="3" custScaleX="93369" custLinFactNeighborX="-1189" custLinFactNeighborY="-6506">
        <dgm:presLayoutVars>
          <dgm:chMax val="0"/>
          <dgm:chPref val="0"/>
          <dgm:bulletEnabled val="1"/>
        </dgm:presLayoutVars>
      </dgm:prSet>
      <dgm:spPr/>
    </dgm:pt>
  </dgm:ptLst>
  <dgm:cxnLst>
    <dgm:cxn modelId="{3AB8F80B-C621-4BBE-9BF5-58A887DFF19C}" srcId="{56692A14-993F-4DD2-9B01-80FCCD744D12}" destId="{342F3075-60F7-4945-8A91-EA06648382ED}" srcOrd="2" destOrd="0" parTransId="{35FF6628-CDA3-41E1-9F49-E32BE3B6A4CF}" sibTransId="{21B40E66-2C23-439B-82AA-AF7F21AC4AC5}"/>
    <dgm:cxn modelId="{633EAC27-E6D3-45BB-A837-B073DE1D9659}" srcId="{56692A14-993F-4DD2-9B01-80FCCD744D12}" destId="{B4419C83-0EAA-4E1A-97E7-9F7B9CAE9D34}" srcOrd="1" destOrd="0" parTransId="{A3E44C2D-F0DD-4DBB-9D82-1A5F03BF819F}" sibTransId="{6E93A27C-DF9E-491B-956B-6AF22989B4B0}"/>
    <dgm:cxn modelId="{AEFFDC49-4BC1-4A87-9B24-ED744304F40F}" type="presOf" srcId="{342F3075-60F7-4945-8A91-EA06648382ED}" destId="{3E27CEFA-709D-4871-AD48-DCF0B41C2106}" srcOrd="0" destOrd="0" presId="urn:microsoft.com/office/officeart/2009/3/layout/StepUpProcess"/>
    <dgm:cxn modelId="{F514A689-9045-4940-9212-8A8AD5AB91C8}" type="presOf" srcId="{AA7A9051-9B55-44CA-9BFA-7632188EB1F4}" destId="{4D4A5646-63D2-423D-BE9D-0C02011A35CC}" srcOrd="0" destOrd="0" presId="urn:microsoft.com/office/officeart/2009/3/layout/StepUpProcess"/>
    <dgm:cxn modelId="{12F9D391-22B1-4DAC-88B4-9597E2E836E6}" type="presOf" srcId="{B4419C83-0EAA-4E1A-97E7-9F7B9CAE9D34}" destId="{18D183C6-86AF-43A2-80A6-E44BD36FA990}" srcOrd="0" destOrd="0" presId="urn:microsoft.com/office/officeart/2009/3/layout/StepUpProcess"/>
    <dgm:cxn modelId="{52796BBD-A496-4AC8-803C-D0C11C3ED0EA}" srcId="{56692A14-993F-4DD2-9B01-80FCCD744D12}" destId="{AA7A9051-9B55-44CA-9BFA-7632188EB1F4}" srcOrd="0" destOrd="0" parTransId="{86F8984C-D6E6-4401-99AA-3C0BBE57CEC4}" sibTransId="{66E0605E-2595-4572-A754-A1C6546B5656}"/>
    <dgm:cxn modelId="{B5852CD1-D965-430D-85B7-6760B5806DE5}" type="presOf" srcId="{56692A14-993F-4DD2-9B01-80FCCD744D12}" destId="{2783CAC2-CC8E-4473-8C5B-0295F237C815}" srcOrd="0" destOrd="0" presId="urn:microsoft.com/office/officeart/2009/3/layout/StepUpProcess"/>
    <dgm:cxn modelId="{478B23F2-BBA7-4E9E-884B-35338E591F19}" type="presParOf" srcId="{2783CAC2-CC8E-4473-8C5B-0295F237C815}" destId="{1809CD6A-B3D5-4A98-8EB2-0D6906301BE1}" srcOrd="0" destOrd="0" presId="urn:microsoft.com/office/officeart/2009/3/layout/StepUpProcess"/>
    <dgm:cxn modelId="{071D02B2-01C2-4E42-BCB7-9BB4CADF2D0D}" type="presParOf" srcId="{1809CD6A-B3D5-4A98-8EB2-0D6906301BE1}" destId="{02A57477-1EEB-4287-B932-214B7A62C9A3}" srcOrd="0" destOrd="0" presId="urn:microsoft.com/office/officeart/2009/3/layout/StepUpProcess"/>
    <dgm:cxn modelId="{386BFEAB-2448-484E-B442-E5F25D9F1CBD}" type="presParOf" srcId="{1809CD6A-B3D5-4A98-8EB2-0D6906301BE1}" destId="{4D4A5646-63D2-423D-BE9D-0C02011A35CC}" srcOrd="1" destOrd="0" presId="urn:microsoft.com/office/officeart/2009/3/layout/StepUpProcess"/>
    <dgm:cxn modelId="{26EA5BB6-1D00-4734-A9C3-A4CE79EEA72D}" type="presParOf" srcId="{1809CD6A-B3D5-4A98-8EB2-0D6906301BE1}" destId="{1A801759-29CD-43C3-B1CE-D22FB700DAD4}" srcOrd="2" destOrd="0" presId="urn:microsoft.com/office/officeart/2009/3/layout/StepUpProcess"/>
    <dgm:cxn modelId="{03A4C340-3CF4-4F41-9E8F-D739A6565A26}" type="presParOf" srcId="{2783CAC2-CC8E-4473-8C5B-0295F237C815}" destId="{A3185A63-0F67-47A8-A305-00B3E3F3B70A}" srcOrd="1" destOrd="0" presId="urn:microsoft.com/office/officeart/2009/3/layout/StepUpProcess"/>
    <dgm:cxn modelId="{4FF7DB37-E0B9-403C-AD26-54F829E7E1A6}" type="presParOf" srcId="{A3185A63-0F67-47A8-A305-00B3E3F3B70A}" destId="{1FE969E3-A3B3-4FAD-A1A9-E4EE9C910C96}" srcOrd="0" destOrd="0" presId="urn:microsoft.com/office/officeart/2009/3/layout/StepUpProcess"/>
    <dgm:cxn modelId="{D37F9BA6-F553-404C-A000-47F755239AE4}" type="presParOf" srcId="{2783CAC2-CC8E-4473-8C5B-0295F237C815}" destId="{FBD057D7-F694-499A-8E4D-64F928C73410}" srcOrd="2" destOrd="0" presId="urn:microsoft.com/office/officeart/2009/3/layout/StepUpProcess"/>
    <dgm:cxn modelId="{F54FAFA6-5F2C-455F-92E7-6B43ACDA3EA7}" type="presParOf" srcId="{FBD057D7-F694-499A-8E4D-64F928C73410}" destId="{BC257895-6F08-4768-8EF5-91139924F4D5}" srcOrd="0" destOrd="0" presId="urn:microsoft.com/office/officeart/2009/3/layout/StepUpProcess"/>
    <dgm:cxn modelId="{F9148AF6-E275-44F5-BD80-A2BC54FC29D0}" type="presParOf" srcId="{FBD057D7-F694-499A-8E4D-64F928C73410}" destId="{18D183C6-86AF-43A2-80A6-E44BD36FA990}" srcOrd="1" destOrd="0" presId="urn:microsoft.com/office/officeart/2009/3/layout/StepUpProcess"/>
    <dgm:cxn modelId="{B2B5F048-6EC4-4CDE-AD91-DC99CD815214}" type="presParOf" srcId="{FBD057D7-F694-499A-8E4D-64F928C73410}" destId="{94DA203A-F428-4074-BB66-4571AEDE612C}" srcOrd="2" destOrd="0" presId="urn:microsoft.com/office/officeart/2009/3/layout/StepUpProcess"/>
    <dgm:cxn modelId="{C9E2FB20-44F5-4F61-9903-AB8CD83CB1AD}" type="presParOf" srcId="{2783CAC2-CC8E-4473-8C5B-0295F237C815}" destId="{4DEA9DA5-0113-44BF-962B-24CC097F2E6A}" srcOrd="3" destOrd="0" presId="urn:microsoft.com/office/officeart/2009/3/layout/StepUpProcess"/>
    <dgm:cxn modelId="{5C25CB69-D9E1-4D11-87BB-359BDCF77931}" type="presParOf" srcId="{4DEA9DA5-0113-44BF-962B-24CC097F2E6A}" destId="{CF927214-F232-4BFD-8162-726A990E99B6}" srcOrd="0" destOrd="0" presId="urn:microsoft.com/office/officeart/2009/3/layout/StepUpProcess"/>
    <dgm:cxn modelId="{8BBF3D5D-838D-4DC6-BC10-1FD9ED0C5C0A}" type="presParOf" srcId="{2783CAC2-CC8E-4473-8C5B-0295F237C815}" destId="{EDA4E53C-D1EA-4EB8-9174-30735F8B6B4B}" srcOrd="4" destOrd="0" presId="urn:microsoft.com/office/officeart/2009/3/layout/StepUpProcess"/>
    <dgm:cxn modelId="{0651F695-30D9-46C5-AFF7-F4B5125C70AF}" type="presParOf" srcId="{EDA4E53C-D1EA-4EB8-9174-30735F8B6B4B}" destId="{71525316-EA0B-4810-85C6-CC0E348441B2}" srcOrd="0" destOrd="0" presId="urn:microsoft.com/office/officeart/2009/3/layout/StepUpProcess"/>
    <dgm:cxn modelId="{1AF030C6-1E53-4E9A-A171-DCE7771CD07A}" type="presParOf" srcId="{EDA4E53C-D1EA-4EB8-9174-30735F8B6B4B}" destId="{3E27CEFA-709D-4871-AD48-DCF0B41C2106}"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56692A14-993F-4DD2-9B01-80FCCD744D12}" type="doc">
      <dgm:prSet loTypeId="urn:microsoft.com/office/officeart/2009/3/layout/StepUpProcess" loCatId="process" qsTypeId="urn:microsoft.com/office/officeart/2005/8/quickstyle/simple1" qsCatId="simple" csTypeId="urn:microsoft.com/office/officeart/2005/8/colors/colorful1" csCatId="colorful" phldr="1"/>
      <dgm:spPr/>
      <dgm:t>
        <a:bodyPr/>
        <a:lstStyle/>
        <a:p>
          <a:endParaRPr lang="en-US"/>
        </a:p>
      </dgm:t>
    </dgm:pt>
    <dgm:pt modelId="{AA7A9051-9B55-44CA-9BFA-7632188EB1F4}">
      <dgm:prSet phldrT="[Text]" custT="1"/>
      <dgm:spPr/>
      <dgm:t>
        <a:bodyPr/>
        <a:lstStyle/>
        <a:p>
          <a:pPr algn="l"/>
          <a:r>
            <a:rPr lang="en-US" sz="1200" b="1" i="0" u="none" dirty="0"/>
            <a:t>2016-17</a:t>
          </a:r>
          <a:endParaRPr lang="en-IN" sz="1200" b="1" i="0" u="none" dirty="0"/>
        </a:p>
        <a:p>
          <a:pPr algn="just" rtl="0"/>
          <a:r>
            <a:rPr lang="en-US" sz="1200" b="0" i="0" u="none" dirty="0">
              <a:solidFill>
                <a:schemeClr val="tx1"/>
              </a:solidFill>
            </a:rPr>
            <a:t>Advisory meeting, Ethics &amp; value education activities etc.</a:t>
          </a:r>
        </a:p>
        <a:p>
          <a:pPr algn="just" rtl="0"/>
          <a:endParaRPr lang="en-US" sz="1200" b="0" i="0" u="none" dirty="0">
            <a:solidFill>
              <a:schemeClr val="tx1"/>
            </a:solidFill>
          </a:endParaRPr>
        </a:p>
        <a:p>
          <a:pPr algn="just" rtl="0"/>
          <a:r>
            <a:rPr lang="en-US" sz="1200" b="0" i="0" u="none" dirty="0">
              <a:solidFill>
                <a:schemeClr val="tx1"/>
              </a:solidFill>
            </a:rPr>
            <a:t>PBL projects, Poster making Portfolio building, Hackathon competition-winners.</a:t>
          </a:r>
        </a:p>
        <a:p>
          <a:pPr algn="just" rtl="0"/>
          <a:endParaRPr lang="en-IN" sz="1200" b="0" i="0" u="none" dirty="0">
            <a:solidFill>
              <a:schemeClr val="tx1"/>
            </a:solidFill>
          </a:endParaRPr>
        </a:p>
        <a:p>
          <a:pPr algn="just" rtl="0"/>
          <a:r>
            <a:rPr lang="en-US" sz="1200" b="0" i="0" u="none" dirty="0">
              <a:solidFill>
                <a:schemeClr val="tx1"/>
              </a:solidFill>
            </a:rPr>
            <a:t>Domain activities, CR meeting with principal</a:t>
          </a:r>
        </a:p>
        <a:p>
          <a:pPr algn="just" rtl="0"/>
          <a:endParaRPr lang="en-IN" sz="1200" b="0" i="0" u="none" dirty="0">
            <a:solidFill>
              <a:schemeClr val="tx1"/>
            </a:solidFill>
          </a:endParaRPr>
        </a:p>
        <a:p>
          <a:pPr algn="just" rtl="0"/>
          <a:r>
            <a:rPr lang="en-US" sz="1200" b="0" i="0" u="none" dirty="0">
              <a:solidFill>
                <a:schemeClr val="tx1"/>
              </a:solidFill>
            </a:rPr>
            <a:t>Health awareness seminar</a:t>
          </a:r>
        </a:p>
        <a:p>
          <a:pPr algn="just" rtl="0"/>
          <a:endParaRPr lang="en-IN" sz="1200" b="0" i="0" u="none" dirty="0">
            <a:solidFill>
              <a:schemeClr val="tx1"/>
            </a:solidFill>
          </a:endParaRPr>
        </a:p>
        <a:p>
          <a:pPr algn="just" rtl="0"/>
          <a:r>
            <a:rPr lang="en-US" sz="1200" b="0" i="0" u="none" dirty="0">
              <a:solidFill>
                <a:schemeClr val="tx1"/>
              </a:solidFill>
            </a:rPr>
            <a:t>Technical paper presentation (Zephyr)</a:t>
          </a:r>
        </a:p>
        <a:p>
          <a:pPr algn="just" rtl="0"/>
          <a:r>
            <a:rPr lang="en-US" sz="1200" b="0" i="0" u="none" dirty="0">
              <a:solidFill>
                <a:schemeClr val="tx1"/>
              </a:solidFill>
            </a:rPr>
            <a:t>Parents meet</a:t>
          </a:r>
          <a:endParaRPr lang="en-US" sz="1200" b="0" dirty="0">
            <a:solidFill>
              <a:schemeClr val="tx1"/>
            </a:solidFill>
          </a:endParaRPr>
        </a:p>
      </dgm:t>
    </dgm:pt>
    <dgm:pt modelId="{86F8984C-D6E6-4401-99AA-3C0BBE57CEC4}" type="parTrans" cxnId="{52796BBD-A496-4AC8-803C-D0C11C3ED0EA}">
      <dgm:prSet/>
      <dgm:spPr/>
      <dgm:t>
        <a:bodyPr/>
        <a:lstStyle/>
        <a:p>
          <a:endParaRPr lang="en-US" sz="3600"/>
        </a:p>
      </dgm:t>
    </dgm:pt>
    <dgm:pt modelId="{66E0605E-2595-4572-A754-A1C6546B5656}" type="sibTrans" cxnId="{52796BBD-A496-4AC8-803C-D0C11C3ED0EA}">
      <dgm:prSet/>
      <dgm:spPr/>
      <dgm:t>
        <a:bodyPr/>
        <a:lstStyle/>
        <a:p>
          <a:endParaRPr lang="en-US" sz="3600"/>
        </a:p>
      </dgm:t>
    </dgm:pt>
    <dgm:pt modelId="{B4419C83-0EAA-4E1A-97E7-9F7B9CAE9D34}">
      <dgm:prSet custT="1"/>
      <dgm:spPr/>
      <dgm:t>
        <a:bodyPr/>
        <a:lstStyle/>
        <a:p>
          <a:pPr algn="just"/>
          <a:r>
            <a:rPr lang="en-US" sz="1200" b="1" dirty="0"/>
            <a:t>2107-18</a:t>
          </a:r>
        </a:p>
        <a:p>
          <a:pPr algn="just"/>
          <a:r>
            <a:rPr lang="en-US" sz="1200" b="0" i="0" u="none" dirty="0">
              <a:solidFill>
                <a:schemeClr val="tx1"/>
              </a:solidFill>
            </a:rPr>
            <a:t>Mind mapping &amp; Yoga practice sessions</a:t>
          </a:r>
        </a:p>
        <a:p>
          <a:pPr algn="just"/>
          <a:endParaRPr lang="en-IN" sz="1200" b="0" i="0" u="none" dirty="0">
            <a:solidFill>
              <a:schemeClr val="tx1"/>
            </a:solidFill>
          </a:endParaRPr>
        </a:p>
        <a:p>
          <a:pPr algn="just" rtl="0"/>
          <a:r>
            <a:rPr lang="en-US" sz="1200" b="0" i="0" u="none" dirty="0">
              <a:solidFill>
                <a:schemeClr val="tx1"/>
              </a:solidFill>
            </a:rPr>
            <a:t>Hackathon competition, Debate competition</a:t>
          </a:r>
        </a:p>
        <a:p>
          <a:pPr algn="just" rtl="0"/>
          <a:endParaRPr lang="en-IN" sz="1200" b="0" i="0" u="none" dirty="0">
            <a:solidFill>
              <a:schemeClr val="tx1"/>
            </a:solidFill>
          </a:endParaRPr>
        </a:p>
        <a:p>
          <a:pPr algn="just" rtl="0"/>
          <a:r>
            <a:rPr lang="en-US" sz="1200" b="0" i="0" u="none" dirty="0">
              <a:solidFill>
                <a:schemeClr val="tx1"/>
              </a:solidFill>
            </a:rPr>
            <a:t>R&amp;D activities </a:t>
          </a:r>
        </a:p>
        <a:p>
          <a:pPr algn="just" rtl="0"/>
          <a:endParaRPr lang="en-IN" sz="1200" b="0" i="0" u="none" dirty="0">
            <a:solidFill>
              <a:schemeClr val="tx1"/>
            </a:solidFill>
          </a:endParaRPr>
        </a:p>
        <a:p>
          <a:pPr algn="just" rtl="0"/>
          <a:r>
            <a:rPr lang="en-US" sz="1200" b="0" i="0" u="none" dirty="0">
              <a:solidFill>
                <a:schemeClr val="tx1"/>
              </a:solidFill>
            </a:rPr>
            <a:t>Ethics &amp; value education activities etc. </a:t>
          </a:r>
          <a:r>
            <a:rPr lang="en-US" sz="1200" b="0" i="0" u="none" dirty="0" err="1">
              <a:solidFill>
                <a:schemeClr val="tx1"/>
              </a:solidFill>
            </a:rPr>
            <a:t>Rotract</a:t>
          </a:r>
          <a:r>
            <a:rPr lang="en-US" sz="1200" b="0" i="0" u="none" dirty="0">
              <a:solidFill>
                <a:schemeClr val="tx1"/>
              </a:solidFill>
            </a:rPr>
            <a:t> club- Helmet awareness drive</a:t>
          </a:r>
        </a:p>
        <a:p>
          <a:pPr algn="just" rtl="0"/>
          <a:endParaRPr lang="en-IN" sz="1200" b="0" i="0" u="none" dirty="0">
            <a:solidFill>
              <a:schemeClr val="tx1"/>
            </a:solidFill>
          </a:endParaRPr>
        </a:p>
        <a:p>
          <a:pPr algn="just" rtl="0"/>
          <a:r>
            <a:rPr lang="en-US" sz="1200" b="0" i="0" u="none" dirty="0">
              <a:solidFill>
                <a:schemeClr val="tx1"/>
              </a:solidFill>
            </a:rPr>
            <a:t>Industry linkages </a:t>
          </a:r>
          <a:r>
            <a:rPr lang="en-US" sz="1200" b="0" i="0" u="none" dirty="0" err="1">
              <a:solidFill>
                <a:schemeClr val="tx1"/>
              </a:solidFill>
            </a:rPr>
            <a:t>programmes</a:t>
          </a:r>
          <a:r>
            <a:rPr lang="en-US" sz="1200" b="0" i="0" u="none" dirty="0">
              <a:solidFill>
                <a:schemeClr val="tx1"/>
              </a:solidFill>
            </a:rPr>
            <a:t> Career options after </a:t>
          </a:r>
          <a:r>
            <a:rPr lang="en-US" sz="1200" b="0" i="0" u="none" dirty="0" err="1">
              <a:solidFill>
                <a:schemeClr val="tx1"/>
              </a:solidFill>
            </a:rPr>
            <a:t>engg</a:t>
          </a:r>
          <a:r>
            <a:rPr lang="en-US" sz="1200" b="0" i="0" u="none" dirty="0">
              <a:solidFill>
                <a:schemeClr val="tx1"/>
              </a:solidFill>
            </a:rPr>
            <a:t>. Behavioral economics</a:t>
          </a:r>
        </a:p>
        <a:p>
          <a:pPr algn="just" rtl="0"/>
          <a:endParaRPr lang="en-IN" sz="1200" b="0" i="0" u="none" dirty="0">
            <a:solidFill>
              <a:schemeClr val="tx1"/>
            </a:solidFill>
          </a:endParaRPr>
        </a:p>
        <a:p>
          <a:pPr algn="just" rtl="0"/>
          <a:r>
            <a:rPr lang="en-US" sz="1200" b="0" i="0" u="none" dirty="0">
              <a:solidFill>
                <a:schemeClr val="tx1"/>
              </a:solidFill>
            </a:rPr>
            <a:t>NSS,EWT, Parents meet</a:t>
          </a:r>
          <a:endParaRPr lang="en-US" sz="1200" b="0" dirty="0">
            <a:solidFill>
              <a:schemeClr val="tx1"/>
            </a:solidFill>
          </a:endParaRPr>
        </a:p>
      </dgm:t>
    </dgm:pt>
    <dgm:pt modelId="{A3E44C2D-F0DD-4DBB-9D82-1A5F03BF819F}" type="parTrans" cxnId="{633EAC27-E6D3-45BB-A837-B073DE1D9659}">
      <dgm:prSet/>
      <dgm:spPr/>
      <dgm:t>
        <a:bodyPr/>
        <a:lstStyle/>
        <a:p>
          <a:endParaRPr lang="en-US" sz="3600"/>
        </a:p>
      </dgm:t>
    </dgm:pt>
    <dgm:pt modelId="{6E93A27C-DF9E-491B-956B-6AF22989B4B0}" type="sibTrans" cxnId="{633EAC27-E6D3-45BB-A837-B073DE1D9659}">
      <dgm:prSet/>
      <dgm:spPr/>
      <dgm:t>
        <a:bodyPr/>
        <a:lstStyle/>
        <a:p>
          <a:endParaRPr lang="en-US" sz="3600"/>
        </a:p>
      </dgm:t>
    </dgm:pt>
    <dgm:pt modelId="{342F3075-60F7-4945-8A91-EA06648382ED}">
      <dgm:prSet custT="1"/>
      <dgm:spPr/>
      <dgm:t>
        <a:bodyPr/>
        <a:lstStyle/>
        <a:p>
          <a:pPr algn="l"/>
          <a:r>
            <a:rPr lang="en-US" sz="1200" b="1" dirty="0">
              <a:solidFill>
                <a:schemeClr val="tx1"/>
              </a:solidFill>
            </a:rPr>
            <a:t>2018-19</a:t>
          </a:r>
        </a:p>
        <a:p>
          <a:pPr algn="just"/>
          <a:r>
            <a:rPr lang="en-US" sz="1200" b="0" i="0" u="none" dirty="0">
              <a:solidFill>
                <a:schemeClr val="tx1"/>
              </a:solidFill>
            </a:rPr>
            <a:t>Advanced yoga practice sessions, Hostel meet</a:t>
          </a:r>
        </a:p>
        <a:p>
          <a:pPr algn="just"/>
          <a:endParaRPr lang="en-IN" sz="1200" b="0" i="0" u="none" dirty="0">
            <a:solidFill>
              <a:schemeClr val="tx1"/>
            </a:solidFill>
          </a:endParaRPr>
        </a:p>
        <a:p>
          <a:pPr algn="just" rtl="0"/>
          <a:r>
            <a:rPr lang="en-US" sz="1200" b="0" i="0" u="none" dirty="0">
              <a:solidFill>
                <a:schemeClr val="tx1"/>
              </a:solidFill>
            </a:rPr>
            <a:t>Quiz competition International </a:t>
          </a:r>
          <a:r>
            <a:rPr lang="en-US" sz="1200" b="0" i="0" u="none" dirty="0" err="1">
              <a:solidFill>
                <a:schemeClr val="tx1"/>
              </a:solidFill>
            </a:rPr>
            <a:t>Hackathon</a:t>
          </a:r>
          <a:r>
            <a:rPr lang="en-US" sz="1200" b="0" i="0" u="none" dirty="0">
              <a:solidFill>
                <a:schemeClr val="tx1"/>
              </a:solidFill>
            </a:rPr>
            <a:t> event-winners</a:t>
          </a:r>
        </a:p>
        <a:p>
          <a:pPr algn="just" rtl="0"/>
          <a:endParaRPr lang="en-IN" sz="1200" b="0" i="0" u="none" dirty="0">
            <a:solidFill>
              <a:schemeClr val="tx1"/>
            </a:solidFill>
          </a:endParaRPr>
        </a:p>
        <a:p>
          <a:pPr algn="just" rtl="0"/>
          <a:r>
            <a:rPr lang="en-US" sz="1200" b="0" i="0" u="none" dirty="0">
              <a:solidFill>
                <a:schemeClr val="tx1"/>
              </a:solidFill>
            </a:rPr>
            <a:t>Group Discussion </a:t>
          </a:r>
        </a:p>
        <a:p>
          <a:pPr algn="just" rtl="0"/>
          <a:endParaRPr lang="en-IN" sz="1200" b="0" i="0" u="none" dirty="0">
            <a:solidFill>
              <a:schemeClr val="tx1"/>
            </a:solidFill>
          </a:endParaRPr>
        </a:p>
        <a:p>
          <a:pPr algn="just" rtl="0"/>
          <a:r>
            <a:rPr lang="en-US" sz="1200" b="0" i="0" u="none" dirty="0" err="1">
              <a:solidFill>
                <a:schemeClr val="tx1"/>
              </a:solidFill>
            </a:rPr>
            <a:t>Rotract</a:t>
          </a:r>
          <a:r>
            <a:rPr lang="en-US" sz="1200" b="0" i="0" u="none" dirty="0">
              <a:solidFill>
                <a:schemeClr val="tx1"/>
              </a:solidFill>
            </a:rPr>
            <a:t>  club – poster making</a:t>
          </a:r>
        </a:p>
        <a:p>
          <a:pPr algn="just" rtl="0"/>
          <a:endParaRPr lang="en-IN" sz="1200" b="0" i="0" u="none" dirty="0">
            <a:solidFill>
              <a:schemeClr val="tx1"/>
            </a:solidFill>
          </a:endParaRPr>
        </a:p>
        <a:p>
          <a:pPr algn="just" rtl="0"/>
          <a:r>
            <a:rPr lang="en-US" sz="1200" b="0" i="0" u="none" dirty="0">
              <a:solidFill>
                <a:schemeClr val="tx1"/>
              </a:solidFill>
            </a:rPr>
            <a:t>Awareness about competitive exams,,  </a:t>
          </a:r>
        </a:p>
        <a:p>
          <a:pPr algn="just" rtl="0"/>
          <a:endParaRPr lang="en-US" sz="1200" b="0" i="0" u="none" dirty="0">
            <a:solidFill>
              <a:schemeClr val="tx1"/>
            </a:solidFill>
          </a:endParaRPr>
        </a:p>
        <a:p>
          <a:pPr algn="just" rtl="0"/>
          <a:r>
            <a:rPr lang="en-US" sz="1200" b="0" i="0" u="none" dirty="0">
              <a:solidFill>
                <a:schemeClr val="tx1"/>
              </a:solidFill>
            </a:rPr>
            <a:t>E-waste awareness Solar Technology</a:t>
          </a:r>
        </a:p>
        <a:p>
          <a:pPr algn="just" rtl="0"/>
          <a:endParaRPr lang="en-IN" sz="1200" b="0" i="0" u="none" dirty="0">
            <a:solidFill>
              <a:schemeClr val="tx1"/>
            </a:solidFill>
          </a:endParaRPr>
        </a:p>
        <a:p>
          <a:pPr algn="just" rtl="0"/>
          <a:r>
            <a:rPr lang="en-US" sz="1200" b="0" i="0" u="none" dirty="0">
              <a:solidFill>
                <a:schemeClr val="tx1"/>
              </a:solidFill>
            </a:rPr>
            <a:t>seminar on Education Technology</a:t>
          </a:r>
        </a:p>
        <a:p>
          <a:pPr algn="just" rtl="0"/>
          <a:r>
            <a:rPr lang="en-US" sz="1200" b="0" i="0" u="none" dirty="0">
              <a:solidFill>
                <a:schemeClr val="tx1"/>
              </a:solidFill>
            </a:rPr>
            <a:t>Parents meet</a:t>
          </a:r>
          <a:endParaRPr lang="en-US" sz="1200" b="0" dirty="0">
            <a:solidFill>
              <a:schemeClr val="tx1"/>
            </a:solidFill>
          </a:endParaRPr>
        </a:p>
      </dgm:t>
    </dgm:pt>
    <dgm:pt modelId="{35FF6628-CDA3-41E1-9F49-E32BE3B6A4CF}" type="parTrans" cxnId="{3AB8F80B-C621-4BBE-9BF5-58A887DFF19C}">
      <dgm:prSet/>
      <dgm:spPr/>
      <dgm:t>
        <a:bodyPr/>
        <a:lstStyle/>
        <a:p>
          <a:endParaRPr lang="en-US" sz="3600"/>
        </a:p>
      </dgm:t>
    </dgm:pt>
    <dgm:pt modelId="{21B40E66-2C23-439B-82AA-AF7F21AC4AC5}" type="sibTrans" cxnId="{3AB8F80B-C621-4BBE-9BF5-58A887DFF19C}">
      <dgm:prSet/>
      <dgm:spPr/>
      <dgm:t>
        <a:bodyPr/>
        <a:lstStyle/>
        <a:p>
          <a:endParaRPr lang="en-US" sz="3600"/>
        </a:p>
      </dgm:t>
    </dgm:pt>
    <dgm:pt modelId="{2783CAC2-CC8E-4473-8C5B-0295F237C815}" type="pres">
      <dgm:prSet presAssocID="{56692A14-993F-4DD2-9B01-80FCCD744D12}" presName="rootnode" presStyleCnt="0">
        <dgm:presLayoutVars>
          <dgm:chMax/>
          <dgm:chPref/>
          <dgm:dir/>
          <dgm:animLvl val="lvl"/>
        </dgm:presLayoutVars>
      </dgm:prSet>
      <dgm:spPr/>
    </dgm:pt>
    <dgm:pt modelId="{1809CD6A-B3D5-4A98-8EB2-0D6906301BE1}" type="pres">
      <dgm:prSet presAssocID="{AA7A9051-9B55-44CA-9BFA-7632188EB1F4}" presName="composite" presStyleCnt="0"/>
      <dgm:spPr/>
    </dgm:pt>
    <dgm:pt modelId="{02A57477-1EEB-4287-B932-214B7A62C9A3}" type="pres">
      <dgm:prSet presAssocID="{AA7A9051-9B55-44CA-9BFA-7632188EB1F4}" presName="LShape" presStyleLbl="alignNode1" presStyleIdx="0" presStyleCnt="5" custLinFactNeighborX="1859" custLinFactNeighborY="-23404"/>
      <dgm:spPr/>
    </dgm:pt>
    <dgm:pt modelId="{4D4A5646-63D2-423D-BE9D-0C02011A35CC}" type="pres">
      <dgm:prSet presAssocID="{AA7A9051-9B55-44CA-9BFA-7632188EB1F4}" presName="ParentText" presStyleLbl="revTx" presStyleIdx="0" presStyleCnt="3" custScaleX="95034" custScaleY="98726" custLinFactNeighborX="724" custLinFactNeighborY="-16698">
        <dgm:presLayoutVars>
          <dgm:chMax val="0"/>
          <dgm:chPref val="0"/>
          <dgm:bulletEnabled val="1"/>
        </dgm:presLayoutVars>
      </dgm:prSet>
      <dgm:spPr/>
    </dgm:pt>
    <dgm:pt modelId="{1A801759-29CD-43C3-B1CE-D22FB700DAD4}" type="pres">
      <dgm:prSet presAssocID="{AA7A9051-9B55-44CA-9BFA-7632188EB1F4}" presName="Triangle" presStyleLbl="alignNode1" presStyleIdx="1" presStyleCnt="5" custLinFactNeighborX="-2814" custLinFactNeighborY="-49976"/>
      <dgm:spPr/>
    </dgm:pt>
    <dgm:pt modelId="{A3185A63-0F67-47A8-A305-00B3E3F3B70A}" type="pres">
      <dgm:prSet presAssocID="{66E0605E-2595-4572-A754-A1C6546B5656}" presName="sibTrans" presStyleCnt="0"/>
      <dgm:spPr/>
    </dgm:pt>
    <dgm:pt modelId="{1FE969E3-A3B3-4FAD-A1A9-E4EE9C910C96}" type="pres">
      <dgm:prSet presAssocID="{66E0605E-2595-4572-A754-A1C6546B5656}" presName="space" presStyleCnt="0"/>
      <dgm:spPr/>
    </dgm:pt>
    <dgm:pt modelId="{FBD057D7-F694-499A-8E4D-64F928C73410}" type="pres">
      <dgm:prSet presAssocID="{B4419C83-0EAA-4E1A-97E7-9F7B9CAE9D34}" presName="composite" presStyleCnt="0"/>
      <dgm:spPr/>
    </dgm:pt>
    <dgm:pt modelId="{BC257895-6F08-4768-8EF5-91139924F4D5}" type="pres">
      <dgm:prSet presAssocID="{B4419C83-0EAA-4E1A-97E7-9F7B9CAE9D34}" presName="LShape" presStyleLbl="alignNode1" presStyleIdx="2" presStyleCnt="5" custLinFactNeighborX="-444" custLinFactNeighborY="-24453"/>
      <dgm:spPr/>
    </dgm:pt>
    <dgm:pt modelId="{18D183C6-86AF-43A2-80A6-E44BD36FA990}" type="pres">
      <dgm:prSet presAssocID="{B4419C83-0EAA-4E1A-97E7-9F7B9CAE9D34}" presName="ParentText" presStyleLbl="revTx" presStyleIdx="1" presStyleCnt="3" custScaleX="87983" custLinFactNeighborX="-3047" custLinFactNeighborY="-17240">
        <dgm:presLayoutVars>
          <dgm:chMax val="0"/>
          <dgm:chPref val="0"/>
          <dgm:bulletEnabled val="1"/>
        </dgm:presLayoutVars>
      </dgm:prSet>
      <dgm:spPr/>
    </dgm:pt>
    <dgm:pt modelId="{94DA203A-F428-4074-BB66-4571AEDE612C}" type="pres">
      <dgm:prSet presAssocID="{B4419C83-0EAA-4E1A-97E7-9F7B9CAE9D34}" presName="Triangle" presStyleLbl="alignNode1" presStyleIdx="3" presStyleCnt="5" custLinFactNeighborX="1916" custLinFactNeighborY="-53676"/>
      <dgm:spPr/>
    </dgm:pt>
    <dgm:pt modelId="{4DEA9DA5-0113-44BF-962B-24CC097F2E6A}" type="pres">
      <dgm:prSet presAssocID="{6E93A27C-DF9E-491B-956B-6AF22989B4B0}" presName="sibTrans" presStyleCnt="0"/>
      <dgm:spPr/>
    </dgm:pt>
    <dgm:pt modelId="{CF927214-F232-4BFD-8162-726A990E99B6}" type="pres">
      <dgm:prSet presAssocID="{6E93A27C-DF9E-491B-956B-6AF22989B4B0}" presName="space" presStyleCnt="0"/>
      <dgm:spPr/>
    </dgm:pt>
    <dgm:pt modelId="{EDA4E53C-D1EA-4EB8-9174-30735F8B6B4B}" type="pres">
      <dgm:prSet presAssocID="{342F3075-60F7-4945-8A91-EA06648382ED}" presName="composite" presStyleCnt="0"/>
      <dgm:spPr/>
    </dgm:pt>
    <dgm:pt modelId="{71525316-EA0B-4810-85C6-CC0E348441B2}" type="pres">
      <dgm:prSet presAssocID="{342F3075-60F7-4945-8A91-EA06648382ED}" presName="LShape" presStyleLbl="alignNode1" presStyleIdx="4" presStyleCnt="5" custLinFactNeighborX="367" custLinFactNeighborY="-35848"/>
      <dgm:spPr/>
    </dgm:pt>
    <dgm:pt modelId="{3E27CEFA-709D-4871-AD48-DCF0B41C2106}" type="pres">
      <dgm:prSet presAssocID="{342F3075-60F7-4945-8A91-EA06648382ED}" presName="ParentText" presStyleLbl="revTx" presStyleIdx="2" presStyleCnt="3" custScaleX="89074" custLinFactNeighborX="-2747" custLinFactNeighborY="-25567">
        <dgm:presLayoutVars>
          <dgm:chMax val="0"/>
          <dgm:chPref val="0"/>
          <dgm:bulletEnabled val="1"/>
        </dgm:presLayoutVars>
      </dgm:prSet>
      <dgm:spPr/>
    </dgm:pt>
  </dgm:ptLst>
  <dgm:cxnLst>
    <dgm:cxn modelId="{3AB8F80B-C621-4BBE-9BF5-58A887DFF19C}" srcId="{56692A14-993F-4DD2-9B01-80FCCD744D12}" destId="{342F3075-60F7-4945-8A91-EA06648382ED}" srcOrd="2" destOrd="0" parTransId="{35FF6628-CDA3-41E1-9F49-E32BE3B6A4CF}" sibTransId="{21B40E66-2C23-439B-82AA-AF7F21AC4AC5}"/>
    <dgm:cxn modelId="{633EAC27-E6D3-45BB-A837-B073DE1D9659}" srcId="{56692A14-993F-4DD2-9B01-80FCCD744D12}" destId="{B4419C83-0EAA-4E1A-97E7-9F7B9CAE9D34}" srcOrd="1" destOrd="0" parTransId="{A3E44C2D-F0DD-4DBB-9D82-1A5F03BF819F}" sibTransId="{6E93A27C-DF9E-491B-956B-6AF22989B4B0}"/>
    <dgm:cxn modelId="{29628346-0599-410A-9A09-B429324CDB36}" type="presOf" srcId="{AA7A9051-9B55-44CA-9BFA-7632188EB1F4}" destId="{4D4A5646-63D2-423D-BE9D-0C02011A35CC}" srcOrd="0" destOrd="0" presId="urn:microsoft.com/office/officeart/2009/3/layout/StepUpProcess"/>
    <dgm:cxn modelId="{66A647BD-8B68-4D4B-8FF2-38D21F48B579}" type="presOf" srcId="{342F3075-60F7-4945-8A91-EA06648382ED}" destId="{3E27CEFA-709D-4871-AD48-DCF0B41C2106}" srcOrd="0" destOrd="0" presId="urn:microsoft.com/office/officeart/2009/3/layout/StepUpProcess"/>
    <dgm:cxn modelId="{52796BBD-A496-4AC8-803C-D0C11C3ED0EA}" srcId="{56692A14-993F-4DD2-9B01-80FCCD744D12}" destId="{AA7A9051-9B55-44CA-9BFA-7632188EB1F4}" srcOrd="0" destOrd="0" parTransId="{86F8984C-D6E6-4401-99AA-3C0BBE57CEC4}" sibTransId="{66E0605E-2595-4572-A754-A1C6546B5656}"/>
    <dgm:cxn modelId="{F563B1E8-F4DA-4116-A7C4-5DB540812162}" type="presOf" srcId="{56692A14-993F-4DD2-9B01-80FCCD744D12}" destId="{2783CAC2-CC8E-4473-8C5B-0295F237C815}" srcOrd="0" destOrd="0" presId="urn:microsoft.com/office/officeart/2009/3/layout/StepUpProcess"/>
    <dgm:cxn modelId="{FD97BCFC-5484-440E-8FAD-3477F6B4A02C}" type="presOf" srcId="{B4419C83-0EAA-4E1A-97E7-9F7B9CAE9D34}" destId="{18D183C6-86AF-43A2-80A6-E44BD36FA990}" srcOrd="0" destOrd="0" presId="urn:microsoft.com/office/officeart/2009/3/layout/StepUpProcess"/>
    <dgm:cxn modelId="{73407CE2-984A-48CF-8B87-5519BED89DE2}" type="presParOf" srcId="{2783CAC2-CC8E-4473-8C5B-0295F237C815}" destId="{1809CD6A-B3D5-4A98-8EB2-0D6906301BE1}" srcOrd="0" destOrd="0" presId="urn:microsoft.com/office/officeart/2009/3/layout/StepUpProcess"/>
    <dgm:cxn modelId="{DC58554F-0768-4BAF-9E6D-8F22215BEB51}" type="presParOf" srcId="{1809CD6A-B3D5-4A98-8EB2-0D6906301BE1}" destId="{02A57477-1EEB-4287-B932-214B7A62C9A3}" srcOrd="0" destOrd="0" presId="urn:microsoft.com/office/officeart/2009/3/layout/StepUpProcess"/>
    <dgm:cxn modelId="{5779A8EC-371A-42E8-8988-F86A35CD954C}" type="presParOf" srcId="{1809CD6A-B3D5-4A98-8EB2-0D6906301BE1}" destId="{4D4A5646-63D2-423D-BE9D-0C02011A35CC}" srcOrd="1" destOrd="0" presId="urn:microsoft.com/office/officeart/2009/3/layout/StepUpProcess"/>
    <dgm:cxn modelId="{73A558C8-4399-4BF6-8149-D6D24FDF5C2A}" type="presParOf" srcId="{1809CD6A-B3D5-4A98-8EB2-0D6906301BE1}" destId="{1A801759-29CD-43C3-B1CE-D22FB700DAD4}" srcOrd="2" destOrd="0" presId="urn:microsoft.com/office/officeart/2009/3/layout/StepUpProcess"/>
    <dgm:cxn modelId="{0BDF8893-9913-4E49-B733-9E94C5F30A09}" type="presParOf" srcId="{2783CAC2-CC8E-4473-8C5B-0295F237C815}" destId="{A3185A63-0F67-47A8-A305-00B3E3F3B70A}" srcOrd="1" destOrd="0" presId="urn:microsoft.com/office/officeart/2009/3/layout/StepUpProcess"/>
    <dgm:cxn modelId="{876A39FF-7DFA-4B65-BAC4-A5E20B4C2ABD}" type="presParOf" srcId="{A3185A63-0F67-47A8-A305-00B3E3F3B70A}" destId="{1FE969E3-A3B3-4FAD-A1A9-E4EE9C910C96}" srcOrd="0" destOrd="0" presId="urn:microsoft.com/office/officeart/2009/3/layout/StepUpProcess"/>
    <dgm:cxn modelId="{7E2F2A5B-5AD3-468D-95DA-FA256CA1AD60}" type="presParOf" srcId="{2783CAC2-CC8E-4473-8C5B-0295F237C815}" destId="{FBD057D7-F694-499A-8E4D-64F928C73410}" srcOrd="2" destOrd="0" presId="urn:microsoft.com/office/officeart/2009/3/layout/StepUpProcess"/>
    <dgm:cxn modelId="{9192E02D-2CE1-41CE-9E99-4E13E9AD509E}" type="presParOf" srcId="{FBD057D7-F694-499A-8E4D-64F928C73410}" destId="{BC257895-6F08-4768-8EF5-91139924F4D5}" srcOrd="0" destOrd="0" presId="urn:microsoft.com/office/officeart/2009/3/layout/StepUpProcess"/>
    <dgm:cxn modelId="{FA4D3734-5325-4D5E-9FD7-D72340458BB0}" type="presParOf" srcId="{FBD057D7-F694-499A-8E4D-64F928C73410}" destId="{18D183C6-86AF-43A2-80A6-E44BD36FA990}" srcOrd="1" destOrd="0" presId="urn:microsoft.com/office/officeart/2009/3/layout/StepUpProcess"/>
    <dgm:cxn modelId="{DB60083C-F8D1-403E-9D4F-BAD96F895E8D}" type="presParOf" srcId="{FBD057D7-F694-499A-8E4D-64F928C73410}" destId="{94DA203A-F428-4074-BB66-4571AEDE612C}" srcOrd="2" destOrd="0" presId="urn:microsoft.com/office/officeart/2009/3/layout/StepUpProcess"/>
    <dgm:cxn modelId="{39FFD3F4-DBBD-401D-AA8E-4305C4401FC2}" type="presParOf" srcId="{2783CAC2-CC8E-4473-8C5B-0295F237C815}" destId="{4DEA9DA5-0113-44BF-962B-24CC097F2E6A}" srcOrd="3" destOrd="0" presId="urn:microsoft.com/office/officeart/2009/3/layout/StepUpProcess"/>
    <dgm:cxn modelId="{D33097C0-3885-453F-9ACB-238C7A5AD32D}" type="presParOf" srcId="{4DEA9DA5-0113-44BF-962B-24CC097F2E6A}" destId="{CF927214-F232-4BFD-8162-726A990E99B6}" srcOrd="0" destOrd="0" presId="urn:microsoft.com/office/officeart/2009/3/layout/StepUpProcess"/>
    <dgm:cxn modelId="{0E29DA48-1689-48C6-813B-426B3E24AB8A}" type="presParOf" srcId="{2783CAC2-CC8E-4473-8C5B-0295F237C815}" destId="{EDA4E53C-D1EA-4EB8-9174-30735F8B6B4B}" srcOrd="4" destOrd="0" presId="urn:microsoft.com/office/officeart/2009/3/layout/StepUpProcess"/>
    <dgm:cxn modelId="{CEDAC720-D4B7-4CAD-A295-6569908414F8}" type="presParOf" srcId="{EDA4E53C-D1EA-4EB8-9174-30735F8B6B4B}" destId="{71525316-EA0B-4810-85C6-CC0E348441B2}" srcOrd="0" destOrd="0" presId="urn:microsoft.com/office/officeart/2009/3/layout/StepUpProcess"/>
    <dgm:cxn modelId="{8A49DB32-C4B8-42EA-9C4B-C99365356953}" type="presParOf" srcId="{EDA4E53C-D1EA-4EB8-9174-30735F8B6B4B}" destId="{3E27CEFA-709D-4871-AD48-DCF0B41C2106}"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56692A14-993F-4DD2-9B01-80FCCD744D12}" type="doc">
      <dgm:prSet loTypeId="urn:microsoft.com/office/officeart/2009/3/layout/StepUpProcess" loCatId="process" qsTypeId="urn:microsoft.com/office/officeart/2005/8/quickstyle/simple1" qsCatId="simple" csTypeId="urn:microsoft.com/office/officeart/2005/8/colors/colorful1" csCatId="colorful" phldr="1"/>
      <dgm:spPr/>
      <dgm:t>
        <a:bodyPr/>
        <a:lstStyle/>
        <a:p>
          <a:endParaRPr lang="en-US"/>
        </a:p>
      </dgm:t>
    </dgm:pt>
    <dgm:pt modelId="{AA7A9051-9B55-44CA-9BFA-7632188EB1F4}">
      <dgm:prSet phldrT="[Text]" custT="1"/>
      <dgm:spPr/>
      <dgm:t>
        <a:bodyPr/>
        <a:lstStyle/>
        <a:p>
          <a:pPr algn="just"/>
          <a:r>
            <a:rPr lang="en-US" sz="1600" b="1" i="0" u="none" dirty="0"/>
            <a:t>2016-17</a:t>
          </a:r>
          <a:endParaRPr lang="en-IN" sz="1600" b="1" i="0" u="none" dirty="0"/>
        </a:p>
        <a:p>
          <a:pPr algn="just" rtl="0"/>
          <a:r>
            <a:rPr lang="en-US" sz="1200" b="0" i="0" u="none" dirty="0"/>
            <a:t>Mini projects</a:t>
          </a:r>
        </a:p>
        <a:p>
          <a:pPr algn="just" rtl="0"/>
          <a:endParaRPr lang="en-IN" sz="1200" b="0" i="0" u="none" dirty="0"/>
        </a:p>
        <a:p>
          <a:pPr algn="just" rtl="0"/>
          <a:r>
            <a:rPr lang="en-US" sz="1200" b="0" i="0" u="none" dirty="0">
              <a:solidFill>
                <a:srgbClr val="FF0000"/>
              </a:solidFill>
            </a:rPr>
            <a:t>Technical paper writing among students at TE,BE level during SOP </a:t>
          </a:r>
        </a:p>
        <a:p>
          <a:pPr algn="just" rtl="0"/>
          <a:endParaRPr lang="en-IN" sz="1200" b="0" i="0" u="none" dirty="0">
            <a:solidFill>
              <a:srgbClr val="FF0000"/>
            </a:solidFill>
          </a:endParaRPr>
        </a:p>
        <a:p>
          <a:pPr algn="just" rtl="0"/>
          <a:r>
            <a:rPr lang="en-US" sz="1200" b="0" i="0" u="none" dirty="0">
              <a:solidFill>
                <a:srgbClr val="002060"/>
              </a:solidFill>
            </a:rPr>
            <a:t>Bridge courses delivered for 20 </a:t>
          </a:r>
          <a:r>
            <a:rPr lang="en-US" sz="1200" b="0" i="0" u="none" dirty="0" err="1">
              <a:solidFill>
                <a:srgbClr val="002060"/>
              </a:solidFill>
            </a:rPr>
            <a:t>hrs</a:t>
          </a:r>
          <a:r>
            <a:rPr lang="en-US" sz="1200" b="0" i="0" u="none" dirty="0">
              <a:solidFill>
                <a:srgbClr val="002060"/>
              </a:solidFill>
            </a:rPr>
            <a:t> to bridge technicality for industry level courses</a:t>
          </a:r>
        </a:p>
        <a:p>
          <a:pPr algn="just" rtl="0"/>
          <a:endParaRPr lang="en-IN" sz="1200" b="0" i="0" u="none" dirty="0">
            <a:solidFill>
              <a:srgbClr val="002060"/>
            </a:solidFill>
          </a:endParaRPr>
        </a:p>
        <a:p>
          <a:pPr algn="just" rtl="0"/>
          <a:endParaRPr lang="en-IN" sz="1200" b="0" i="0" u="none" dirty="0">
            <a:solidFill>
              <a:schemeClr val="accent6">
                <a:lumMod val="50000"/>
              </a:schemeClr>
            </a:solidFill>
          </a:endParaRPr>
        </a:p>
        <a:p>
          <a:pPr algn="just" rtl="0"/>
          <a:r>
            <a:rPr lang="en-US" sz="1200" b="0" i="0" u="none" dirty="0">
              <a:solidFill>
                <a:schemeClr val="accent3">
                  <a:lumMod val="50000"/>
                </a:schemeClr>
              </a:solidFill>
            </a:rPr>
            <a:t>Teacher Guardian Counseling for academic improvement- Holistic development</a:t>
          </a:r>
        </a:p>
        <a:p>
          <a:pPr algn="just" rtl="0"/>
          <a:endParaRPr lang="en-US" sz="1200" b="0" i="0" u="none" dirty="0">
            <a:solidFill>
              <a:schemeClr val="accent3">
                <a:lumMod val="50000"/>
              </a:schemeClr>
            </a:solidFill>
          </a:endParaRPr>
        </a:p>
        <a:p>
          <a:pPr algn="just" rtl="0"/>
          <a:r>
            <a:rPr lang="en-US" sz="1200" b="0" i="0" u="none" dirty="0">
              <a:solidFill>
                <a:schemeClr val="accent3">
                  <a:lumMod val="50000"/>
                </a:schemeClr>
              </a:solidFill>
            </a:rPr>
            <a:t> </a:t>
          </a:r>
          <a:r>
            <a:rPr lang="en-US" sz="1200" b="0" i="0" u="none" dirty="0">
              <a:solidFill>
                <a:srgbClr val="00B0F0"/>
              </a:solidFill>
            </a:rPr>
            <a:t>Students technical paper submissions at conferences,  </a:t>
          </a:r>
          <a:r>
            <a:rPr lang="en-US" sz="1200" b="0" i="0" u="none" dirty="0">
              <a:solidFill>
                <a:schemeClr val="accent6">
                  <a:lumMod val="50000"/>
                </a:schemeClr>
              </a:solidFill>
            </a:rPr>
            <a:t>Students online certification carried out through MOOCs</a:t>
          </a:r>
          <a:endParaRPr lang="en-US" sz="1200" b="0" dirty="0">
            <a:solidFill>
              <a:srgbClr val="00B0F0"/>
            </a:solidFill>
          </a:endParaRPr>
        </a:p>
      </dgm:t>
    </dgm:pt>
    <dgm:pt modelId="{86F8984C-D6E6-4401-99AA-3C0BBE57CEC4}" type="parTrans" cxnId="{52796BBD-A496-4AC8-803C-D0C11C3ED0EA}">
      <dgm:prSet/>
      <dgm:spPr/>
      <dgm:t>
        <a:bodyPr/>
        <a:lstStyle/>
        <a:p>
          <a:endParaRPr lang="en-US" sz="3600"/>
        </a:p>
      </dgm:t>
    </dgm:pt>
    <dgm:pt modelId="{66E0605E-2595-4572-A754-A1C6546B5656}" type="sibTrans" cxnId="{52796BBD-A496-4AC8-803C-D0C11C3ED0EA}">
      <dgm:prSet/>
      <dgm:spPr/>
      <dgm:t>
        <a:bodyPr/>
        <a:lstStyle/>
        <a:p>
          <a:endParaRPr lang="en-US" sz="3600"/>
        </a:p>
      </dgm:t>
    </dgm:pt>
    <dgm:pt modelId="{B4419C83-0EAA-4E1A-97E7-9F7B9CAE9D34}">
      <dgm:prSet custT="1"/>
      <dgm:spPr/>
      <dgm:t>
        <a:bodyPr/>
        <a:lstStyle/>
        <a:p>
          <a:pPr algn="l"/>
          <a:r>
            <a:rPr lang="en-US" sz="1600" b="1" dirty="0"/>
            <a:t>2107-18</a:t>
          </a:r>
          <a:endParaRPr lang="en-US" sz="1200" b="1" dirty="0"/>
        </a:p>
        <a:p>
          <a:pPr algn="just"/>
          <a:r>
            <a:rPr lang="en-US" sz="1200" b="0" i="0" u="none" dirty="0"/>
            <a:t>Mini, minor along with Design based </a:t>
          </a:r>
          <a:r>
            <a:rPr lang="en-US" sz="1200" b="0" i="0" u="none" dirty="0" err="1"/>
            <a:t>expt</a:t>
          </a:r>
          <a:r>
            <a:rPr lang="en-US" sz="1200" b="0" i="0" u="none" dirty="0"/>
            <a:t>, Feedbacks &amp; surveys, IoT Projects at GEV</a:t>
          </a:r>
        </a:p>
        <a:p>
          <a:pPr algn="just"/>
          <a:endParaRPr lang="en-IN" sz="1200" b="0" i="0" u="none" dirty="0"/>
        </a:p>
        <a:p>
          <a:pPr algn="just" rtl="0"/>
          <a:r>
            <a:rPr lang="en-US" sz="1200" b="0" i="0" u="none" dirty="0">
              <a:solidFill>
                <a:srgbClr val="FF0000"/>
              </a:solidFill>
            </a:rPr>
            <a:t>Technical paper writing among students at TE,BE level for the </a:t>
          </a:r>
          <a:r>
            <a:rPr lang="en-US" sz="1200" b="0" i="0" u="none" dirty="0" err="1">
              <a:solidFill>
                <a:srgbClr val="FF0000"/>
              </a:solidFill>
            </a:rPr>
            <a:t>miniprojects</a:t>
          </a:r>
          <a:r>
            <a:rPr lang="en-US" sz="1200" b="0" i="0" u="none" dirty="0">
              <a:solidFill>
                <a:srgbClr val="FF0000"/>
              </a:solidFill>
            </a:rPr>
            <a:t> and major projects carried out</a:t>
          </a:r>
        </a:p>
        <a:p>
          <a:pPr algn="just" rtl="0"/>
          <a:endParaRPr lang="en-IN" sz="1200" b="0" i="0" u="none" dirty="0">
            <a:solidFill>
              <a:srgbClr val="FF0000"/>
            </a:solidFill>
          </a:endParaRPr>
        </a:p>
        <a:p>
          <a:pPr algn="just" rtl="0"/>
          <a:r>
            <a:rPr lang="en-US" sz="1200" b="0" i="0" u="none" dirty="0">
              <a:solidFill>
                <a:srgbClr val="002060"/>
              </a:solidFill>
            </a:rPr>
            <a:t>Bridge courses delivered for 20 </a:t>
          </a:r>
          <a:r>
            <a:rPr lang="en-US" sz="1200" b="0" i="0" u="none" dirty="0" err="1">
              <a:solidFill>
                <a:srgbClr val="002060"/>
              </a:solidFill>
            </a:rPr>
            <a:t>hrs</a:t>
          </a:r>
          <a:r>
            <a:rPr lang="en-US" sz="1200" b="0" i="0" u="none" dirty="0">
              <a:solidFill>
                <a:srgbClr val="002060"/>
              </a:solidFill>
            </a:rPr>
            <a:t> to enhance learning of programming languages, inputs form industry experts – advisory meetings, technical seminars</a:t>
          </a:r>
        </a:p>
        <a:p>
          <a:pPr algn="just" rtl="0"/>
          <a:endParaRPr lang="en-IN" sz="1200" b="0" i="0" u="none" dirty="0">
            <a:solidFill>
              <a:srgbClr val="002060"/>
            </a:solidFill>
          </a:endParaRPr>
        </a:p>
        <a:p>
          <a:pPr algn="just" rtl="0"/>
          <a:r>
            <a:rPr lang="en-US" sz="1200" b="0" i="0" u="none" dirty="0">
              <a:solidFill>
                <a:schemeClr val="accent3">
                  <a:lumMod val="50000"/>
                </a:schemeClr>
              </a:solidFill>
            </a:rPr>
            <a:t>Teacher Guardian Counseling for academic improvement- Holistic development, Slow, medium &amp; fast learners, Software developed</a:t>
          </a:r>
        </a:p>
        <a:p>
          <a:pPr algn="just" rtl="0"/>
          <a:endParaRPr lang="en-IN" sz="1200" b="0" i="0" u="none" dirty="0">
            <a:solidFill>
              <a:schemeClr val="accent3">
                <a:lumMod val="50000"/>
              </a:schemeClr>
            </a:solidFill>
          </a:endParaRPr>
        </a:p>
        <a:p>
          <a:pPr algn="l" rtl="0"/>
          <a:r>
            <a:rPr lang="en-US" sz="1200" b="0" i="0" u="none" dirty="0">
              <a:solidFill>
                <a:srgbClr val="00B0F0"/>
              </a:solidFill>
            </a:rPr>
            <a:t>Students technical paper submissions at </a:t>
          </a:r>
          <a:r>
            <a:rPr lang="en-US" sz="1200" b="0" i="0" u="none" dirty="0" err="1">
              <a:solidFill>
                <a:srgbClr val="00B0F0"/>
              </a:solidFill>
            </a:rPr>
            <a:t>multicon</a:t>
          </a:r>
          <a:r>
            <a:rPr lang="en-US" sz="1200" b="0" i="0" u="none" dirty="0">
              <a:solidFill>
                <a:srgbClr val="00B0F0"/>
              </a:solidFill>
            </a:rPr>
            <a:t>-w conference, Online certifications-MOOCs, NPTEL</a:t>
          </a:r>
          <a:endParaRPr lang="en-US" sz="1200" b="0" dirty="0">
            <a:solidFill>
              <a:srgbClr val="00B0F0"/>
            </a:solidFill>
          </a:endParaRPr>
        </a:p>
      </dgm:t>
    </dgm:pt>
    <dgm:pt modelId="{A3E44C2D-F0DD-4DBB-9D82-1A5F03BF819F}" type="parTrans" cxnId="{633EAC27-E6D3-45BB-A837-B073DE1D9659}">
      <dgm:prSet/>
      <dgm:spPr/>
      <dgm:t>
        <a:bodyPr/>
        <a:lstStyle/>
        <a:p>
          <a:endParaRPr lang="en-US" sz="3600"/>
        </a:p>
      </dgm:t>
    </dgm:pt>
    <dgm:pt modelId="{6E93A27C-DF9E-491B-956B-6AF22989B4B0}" type="sibTrans" cxnId="{633EAC27-E6D3-45BB-A837-B073DE1D9659}">
      <dgm:prSet/>
      <dgm:spPr/>
      <dgm:t>
        <a:bodyPr/>
        <a:lstStyle/>
        <a:p>
          <a:endParaRPr lang="en-US" sz="3600"/>
        </a:p>
      </dgm:t>
    </dgm:pt>
    <dgm:pt modelId="{342F3075-60F7-4945-8A91-EA06648382ED}">
      <dgm:prSet custT="1"/>
      <dgm:spPr/>
      <dgm:t>
        <a:bodyPr/>
        <a:lstStyle/>
        <a:p>
          <a:pPr algn="just"/>
          <a:r>
            <a:rPr lang="en-US" sz="1600" b="1" dirty="0"/>
            <a:t>2018-19</a:t>
          </a:r>
          <a:endParaRPr lang="en-US" sz="1200" b="1" dirty="0"/>
        </a:p>
        <a:p>
          <a:pPr algn="just"/>
          <a:r>
            <a:rPr lang="en-US" sz="1200" b="0" i="0" u="none" dirty="0"/>
            <a:t>Mini projects in curriculum courses –electives  </a:t>
          </a:r>
        </a:p>
        <a:p>
          <a:pPr algn="just"/>
          <a:endParaRPr lang="en-US" sz="1200" b="0" i="0" u="none" dirty="0"/>
        </a:p>
        <a:p>
          <a:pPr algn="just"/>
          <a:r>
            <a:rPr lang="en-US" sz="1200" b="0" i="0" u="none" dirty="0">
              <a:solidFill>
                <a:srgbClr val="FF0000"/>
              </a:solidFill>
            </a:rPr>
            <a:t>Technical paper writing among students at SE,TE with PBL</a:t>
          </a:r>
        </a:p>
        <a:p>
          <a:pPr algn="just"/>
          <a:endParaRPr lang="en-IN" sz="1200" b="0" i="0" u="none" dirty="0">
            <a:solidFill>
              <a:srgbClr val="FF0000"/>
            </a:solidFill>
          </a:endParaRPr>
        </a:p>
        <a:p>
          <a:pPr algn="just" rtl="0"/>
          <a:r>
            <a:rPr lang="en-US" sz="1200" b="0" i="0" u="none" dirty="0">
              <a:solidFill>
                <a:srgbClr val="002060"/>
              </a:solidFill>
            </a:rPr>
            <a:t>Bridge courses delivered for 20 </a:t>
          </a:r>
          <a:r>
            <a:rPr lang="en-US" sz="1200" b="0" i="0" u="none" dirty="0" err="1">
              <a:solidFill>
                <a:srgbClr val="002060"/>
              </a:solidFill>
            </a:rPr>
            <a:t>hrs</a:t>
          </a:r>
          <a:r>
            <a:rPr lang="en-US" sz="1200" b="0" i="0" u="none" dirty="0">
              <a:solidFill>
                <a:srgbClr val="002060"/>
              </a:solidFill>
            </a:rPr>
            <a:t> to bridge technicality for industry level courses </a:t>
          </a:r>
        </a:p>
        <a:p>
          <a:pPr algn="just" rtl="0"/>
          <a:endParaRPr lang="en-IN" sz="1200" b="0" i="0" u="none" dirty="0">
            <a:solidFill>
              <a:srgbClr val="002060"/>
            </a:solidFill>
          </a:endParaRPr>
        </a:p>
        <a:p>
          <a:pPr algn="just" rtl="0"/>
          <a:r>
            <a:rPr lang="en-US" sz="1200" b="0" i="0" u="none" dirty="0">
              <a:solidFill>
                <a:schemeClr val="accent3">
                  <a:lumMod val="50000"/>
                </a:schemeClr>
              </a:solidFill>
            </a:rPr>
            <a:t>Teacher Guardian Counseling for academic improvement- Holistic development</a:t>
          </a:r>
        </a:p>
        <a:p>
          <a:pPr algn="just" rtl="0"/>
          <a:endParaRPr lang="en-IN" sz="1200" b="0" i="0" u="none" dirty="0">
            <a:solidFill>
              <a:schemeClr val="accent3">
                <a:lumMod val="50000"/>
              </a:schemeClr>
            </a:solidFill>
          </a:endParaRPr>
        </a:p>
        <a:p>
          <a:pPr algn="just" rtl="0"/>
          <a:r>
            <a:rPr lang="en-US" sz="1200" b="0" i="0" u="none" dirty="0">
              <a:solidFill>
                <a:srgbClr val="00B0F0"/>
              </a:solidFill>
            </a:rPr>
            <a:t>SDAC exams for students placement, Students technical paper submissions at conferences, Online certifications- MOOCs, NPTEL, </a:t>
          </a:r>
          <a:r>
            <a:rPr lang="en-US" sz="1200" b="0" i="0" u="none" dirty="0" err="1">
              <a:solidFill>
                <a:srgbClr val="00B0F0"/>
              </a:solidFill>
            </a:rPr>
            <a:t>Couresa</a:t>
          </a:r>
          <a:r>
            <a:rPr lang="en-US" sz="1200" b="0" i="0" u="none" dirty="0">
              <a:solidFill>
                <a:srgbClr val="00B0F0"/>
              </a:solidFill>
            </a:rPr>
            <a:t> etc.</a:t>
          </a:r>
          <a:endParaRPr lang="en-US" sz="1200" b="0" dirty="0">
            <a:solidFill>
              <a:srgbClr val="00B0F0"/>
            </a:solidFill>
          </a:endParaRPr>
        </a:p>
      </dgm:t>
    </dgm:pt>
    <dgm:pt modelId="{35FF6628-CDA3-41E1-9F49-E32BE3B6A4CF}" type="parTrans" cxnId="{3AB8F80B-C621-4BBE-9BF5-58A887DFF19C}">
      <dgm:prSet/>
      <dgm:spPr/>
      <dgm:t>
        <a:bodyPr/>
        <a:lstStyle/>
        <a:p>
          <a:endParaRPr lang="en-US" sz="3600"/>
        </a:p>
      </dgm:t>
    </dgm:pt>
    <dgm:pt modelId="{21B40E66-2C23-439B-82AA-AF7F21AC4AC5}" type="sibTrans" cxnId="{3AB8F80B-C621-4BBE-9BF5-58A887DFF19C}">
      <dgm:prSet/>
      <dgm:spPr/>
      <dgm:t>
        <a:bodyPr/>
        <a:lstStyle/>
        <a:p>
          <a:endParaRPr lang="en-US" sz="3600"/>
        </a:p>
      </dgm:t>
    </dgm:pt>
    <dgm:pt modelId="{2783CAC2-CC8E-4473-8C5B-0295F237C815}" type="pres">
      <dgm:prSet presAssocID="{56692A14-993F-4DD2-9B01-80FCCD744D12}" presName="rootnode" presStyleCnt="0">
        <dgm:presLayoutVars>
          <dgm:chMax/>
          <dgm:chPref/>
          <dgm:dir/>
          <dgm:animLvl val="lvl"/>
        </dgm:presLayoutVars>
      </dgm:prSet>
      <dgm:spPr/>
    </dgm:pt>
    <dgm:pt modelId="{1809CD6A-B3D5-4A98-8EB2-0D6906301BE1}" type="pres">
      <dgm:prSet presAssocID="{AA7A9051-9B55-44CA-9BFA-7632188EB1F4}" presName="composite" presStyleCnt="0"/>
      <dgm:spPr/>
    </dgm:pt>
    <dgm:pt modelId="{02A57477-1EEB-4287-B932-214B7A62C9A3}" type="pres">
      <dgm:prSet presAssocID="{AA7A9051-9B55-44CA-9BFA-7632188EB1F4}" presName="LShape" presStyleLbl="alignNode1" presStyleIdx="0" presStyleCnt="5" custLinFactNeighborX="1518" custLinFactNeighborY="-66599"/>
      <dgm:spPr/>
    </dgm:pt>
    <dgm:pt modelId="{4D4A5646-63D2-423D-BE9D-0C02011A35CC}" type="pres">
      <dgm:prSet presAssocID="{AA7A9051-9B55-44CA-9BFA-7632188EB1F4}" presName="ParentText" presStyleLbl="revTx" presStyleIdx="0" presStyleCnt="3" custScaleX="101951" custScaleY="98726" custLinFactNeighborX="4268" custLinFactNeighborY="-49384">
        <dgm:presLayoutVars>
          <dgm:chMax val="0"/>
          <dgm:chPref val="0"/>
          <dgm:bulletEnabled val="1"/>
        </dgm:presLayoutVars>
      </dgm:prSet>
      <dgm:spPr/>
    </dgm:pt>
    <dgm:pt modelId="{1A801759-29CD-43C3-B1CE-D22FB700DAD4}" type="pres">
      <dgm:prSet presAssocID="{AA7A9051-9B55-44CA-9BFA-7632188EB1F4}" presName="Triangle" presStyleLbl="alignNode1" presStyleIdx="1" presStyleCnt="5" custLinFactY="-100000" custLinFactNeighborX="4786" custLinFactNeighborY="-108166"/>
      <dgm:spPr/>
    </dgm:pt>
    <dgm:pt modelId="{A3185A63-0F67-47A8-A305-00B3E3F3B70A}" type="pres">
      <dgm:prSet presAssocID="{66E0605E-2595-4572-A754-A1C6546B5656}" presName="sibTrans" presStyleCnt="0"/>
      <dgm:spPr/>
    </dgm:pt>
    <dgm:pt modelId="{1FE969E3-A3B3-4FAD-A1A9-E4EE9C910C96}" type="pres">
      <dgm:prSet presAssocID="{66E0605E-2595-4572-A754-A1C6546B5656}" presName="space" presStyleCnt="0"/>
      <dgm:spPr/>
    </dgm:pt>
    <dgm:pt modelId="{FBD057D7-F694-499A-8E4D-64F928C73410}" type="pres">
      <dgm:prSet presAssocID="{B4419C83-0EAA-4E1A-97E7-9F7B9CAE9D34}" presName="composite" presStyleCnt="0"/>
      <dgm:spPr/>
    </dgm:pt>
    <dgm:pt modelId="{BC257895-6F08-4768-8EF5-91139924F4D5}" type="pres">
      <dgm:prSet presAssocID="{B4419C83-0EAA-4E1A-97E7-9F7B9CAE9D34}" presName="LShape" presStyleLbl="alignNode1" presStyleIdx="2" presStyleCnt="5" custLinFactNeighborX="3872" custLinFactNeighborY="-63500"/>
      <dgm:spPr/>
    </dgm:pt>
    <dgm:pt modelId="{18D183C6-86AF-43A2-80A6-E44BD36FA990}" type="pres">
      <dgm:prSet presAssocID="{B4419C83-0EAA-4E1A-97E7-9F7B9CAE9D34}" presName="ParentText" presStyleLbl="revTx" presStyleIdx="1" presStyleCnt="3" custScaleX="102204" custLinFactNeighborX="6998" custLinFactNeighborY="-46397">
        <dgm:presLayoutVars>
          <dgm:chMax val="0"/>
          <dgm:chPref val="0"/>
          <dgm:bulletEnabled val="1"/>
        </dgm:presLayoutVars>
      </dgm:prSet>
      <dgm:spPr/>
    </dgm:pt>
    <dgm:pt modelId="{94DA203A-F428-4074-BB66-4571AEDE612C}" type="pres">
      <dgm:prSet presAssocID="{B4419C83-0EAA-4E1A-97E7-9F7B9CAE9D34}" presName="Triangle" presStyleLbl="alignNode1" presStyleIdx="3" presStyleCnt="5" custLinFactY="-84258" custLinFactNeighborX="18472" custLinFactNeighborY="-100000"/>
      <dgm:spPr/>
    </dgm:pt>
    <dgm:pt modelId="{4DEA9DA5-0113-44BF-962B-24CC097F2E6A}" type="pres">
      <dgm:prSet presAssocID="{6E93A27C-DF9E-491B-956B-6AF22989B4B0}" presName="sibTrans" presStyleCnt="0"/>
      <dgm:spPr/>
    </dgm:pt>
    <dgm:pt modelId="{CF927214-F232-4BFD-8162-726A990E99B6}" type="pres">
      <dgm:prSet presAssocID="{6E93A27C-DF9E-491B-956B-6AF22989B4B0}" presName="space" presStyleCnt="0"/>
      <dgm:spPr/>
    </dgm:pt>
    <dgm:pt modelId="{EDA4E53C-D1EA-4EB8-9174-30735F8B6B4B}" type="pres">
      <dgm:prSet presAssocID="{342F3075-60F7-4945-8A91-EA06648382ED}" presName="composite" presStyleCnt="0"/>
      <dgm:spPr/>
    </dgm:pt>
    <dgm:pt modelId="{71525316-EA0B-4810-85C6-CC0E348441B2}" type="pres">
      <dgm:prSet presAssocID="{342F3075-60F7-4945-8A91-EA06648382ED}" presName="LShape" presStyleLbl="alignNode1" presStyleIdx="4" presStyleCnt="5" custLinFactNeighborX="496" custLinFactNeighborY="-50941"/>
      <dgm:spPr/>
    </dgm:pt>
    <dgm:pt modelId="{3E27CEFA-709D-4871-AD48-DCF0B41C2106}" type="pres">
      <dgm:prSet presAssocID="{342F3075-60F7-4945-8A91-EA06648382ED}" presName="ParentText" presStyleLbl="revTx" presStyleIdx="2" presStyleCnt="3" custScaleX="99543" custLinFactNeighborX="1929" custLinFactNeighborY="-33392">
        <dgm:presLayoutVars>
          <dgm:chMax val="0"/>
          <dgm:chPref val="0"/>
          <dgm:bulletEnabled val="1"/>
        </dgm:presLayoutVars>
      </dgm:prSet>
      <dgm:spPr/>
    </dgm:pt>
  </dgm:ptLst>
  <dgm:cxnLst>
    <dgm:cxn modelId="{3AB8F80B-C621-4BBE-9BF5-58A887DFF19C}" srcId="{56692A14-993F-4DD2-9B01-80FCCD744D12}" destId="{342F3075-60F7-4945-8A91-EA06648382ED}" srcOrd="2" destOrd="0" parTransId="{35FF6628-CDA3-41E1-9F49-E32BE3B6A4CF}" sibTransId="{21B40E66-2C23-439B-82AA-AF7F21AC4AC5}"/>
    <dgm:cxn modelId="{633EAC27-E6D3-45BB-A837-B073DE1D9659}" srcId="{56692A14-993F-4DD2-9B01-80FCCD744D12}" destId="{B4419C83-0EAA-4E1A-97E7-9F7B9CAE9D34}" srcOrd="1" destOrd="0" parTransId="{A3E44C2D-F0DD-4DBB-9D82-1A5F03BF819F}" sibTransId="{6E93A27C-DF9E-491B-956B-6AF22989B4B0}"/>
    <dgm:cxn modelId="{CFF14560-D427-49CB-AD4F-9045197004B1}" type="presOf" srcId="{AA7A9051-9B55-44CA-9BFA-7632188EB1F4}" destId="{4D4A5646-63D2-423D-BE9D-0C02011A35CC}" srcOrd="0" destOrd="0" presId="urn:microsoft.com/office/officeart/2009/3/layout/StepUpProcess"/>
    <dgm:cxn modelId="{37896D80-C2AC-4061-B91C-7A50F066ACB3}" type="presOf" srcId="{56692A14-993F-4DD2-9B01-80FCCD744D12}" destId="{2783CAC2-CC8E-4473-8C5B-0295F237C815}" srcOrd="0" destOrd="0" presId="urn:microsoft.com/office/officeart/2009/3/layout/StepUpProcess"/>
    <dgm:cxn modelId="{456823AA-6BC9-4314-A888-FBDC6D3B0277}" type="presOf" srcId="{342F3075-60F7-4945-8A91-EA06648382ED}" destId="{3E27CEFA-709D-4871-AD48-DCF0B41C2106}" srcOrd="0" destOrd="0" presId="urn:microsoft.com/office/officeart/2009/3/layout/StepUpProcess"/>
    <dgm:cxn modelId="{52796BBD-A496-4AC8-803C-D0C11C3ED0EA}" srcId="{56692A14-993F-4DD2-9B01-80FCCD744D12}" destId="{AA7A9051-9B55-44CA-9BFA-7632188EB1F4}" srcOrd="0" destOrd="0" parTransId="{86F8984C-D6E6-4401-99AA-3C0BBE57CEC4}" sibTransId="{66E0605E-2595-4572-A754-A1C6546B5656}"/>
    <dgm:cxn modelId="{05B2F8CC-8349-4B30-ADA5-5F1F4165779B}" type="presOf" srcId="{B4419C83-0EAA-4E1A-97E7-9F7B9CAE9D34}" destId="{18D183C6-86AF-43A2-80A6-E44BD36FA990}" srcOrd="0" destOrd="0" presId="urn:microsoft.com/office/officeart/2009/3/layout/StepUpProcess"/>
    <dgm:cxn modelId="{E2E287FD-AF90-4B93-ADFC-1EC343453AFD}" type="presParOf" srcId="{2783CAC2-CC8E-4473-8C5B-0295F237C815}" destId="{1809CD6A-B3D5-4A98-8EB2-0D6906301BE1}" srcOrd="0" destOrd="0" presId="urn:microsoft.com/office/officeart/2009/3/layout/StepUpProcess"/>
    <dgm:cxn modelId="{51A1B483-AD61-4E26-9F1C-211FF8E4F83D}" type="presParOf" srcId="{1809CD6A-B3D5-4A98-8EB2-0D6906301BE1}" destId="{02A57477-1EEB-4287-B932-214B7A62C9A3}" srcOrd="0" destOrd="0" presId="urn:microsoft.com/office/officeart/2009/3/layout/StepUpProcess"/>
    <dgm:cxn modelId="{5362E241-69AD-4D1F-8EEE-D0F7796F8355}" type="presParOf" srcId="{1809CD6A-B3D5-4A98-8EB2-0D6906301BE1}" destId="{4D4A5646-63D2-423D-BE9D-0C02011A35CC}" srcOrd="1" destOrd="0" presId="urn:microsoft.com/office/officeart/2009/3/layout/StepUpProcess"/>
    <dgm:cxn modelId="{D18AD407-54B1-499F-9F11-5BB84CF0CADE}" type="presParOf" srcId="{1809CD6A-B3D5-4A98-8EB2-0D6906301BE1}" destId="{1A801759-29CD-43C3-B1CE-D22FB700DAD4}" srcOrd="2" destOrd="0" presId="urn:microsoft.com/office/officeart/2009/3/layout/StepUpProcess"/>
    <dgm:cxn modelId="{F775B12F-F48C-4A03-9EC9-6E608304A052}" type="presParOf" srcId="{2783CAC2-CC8E-4473-8C5B-0295F237C815}" destId="{A3185A63-0F67-47A8-A305-00B3E3F3B70A}" srcOrd="1" destOrd="0" presId="urn:microsoft.com/office/officeart/2009/3/layout/StepUpProcess"/>
    <dgm:cxn modelId="{B4D99DB6-20E3-4BE0-B3CD-C6F8DADECACE}" type="presParOf" srcId="{A3185A63-0F67-47A8-A305-00B3E3F3B70A}" destId="{1FE969E3-A3B3-4FAD-A1A9-E4EE9C910C96}" srcOrd="0" destOrd="0" presId="urn:microsoft.com/office/officeart/2009/3/layout/StepUpProcess"/>
    <dgm:cxn modelId="{FDC75852-F771-45DE-B1C6-2BED59DA87DA}" type="presParOf" srcId="{2783CAC2-CC8E-4473-8C5B-0295F237C815}" destId="{FBD057D7-F694-499A-8E4D-64F928C73410}" srcOrd="2" destOrd="0" presId="urn:microsoft.com/office/officeart/2009/3/layout/StepUpProcess"/>
    <dgm:cxn modelId="{A7C60D17-36F5-4AB3-8DD6-D3709298DE03}" type="presParOf" srcId="{FBD057D7-F694-499A-8E4D-64F928C73410}" destId="{BC257895-6F08-4768-8EF5-91139924F4D5}" srcOrd="0" destOrd="0" presId="urn:microsoft.com/office/officeart/2009/3/layout/StepUpProcess"/>
    <dgm:cxn modelId="{099E7774-81B5-4B89-A9F7-ADA99117240E}" type="presParOf" srcId="{FBD057D7-F694-499A-8E4D-64F928C73410}" destId="{18D183C6-86AF-43A2-80A6-E44BD36FA990}" srcOrd="1" destOrd="0" presId="urn:microsoft.com/office/officeart/2009/3/layout/StepUpProcess"/>
    <dgm:cxn modelId="{0716B875-F9DC-4908-9427-031B70BBDD32}" type="presParOf" srcId="{FBD057D7-F694-499A-8E4D-64F928C73410}" destId="{94DA203A-F428-4074-BB66-4571AEDE612C}" srcOrd="2" destOrd="0" presId="urn:microsoft.com/office/officeart/2009/3/layout/StepUpProcess"/>
    <dgm:cxn modelId="{6EE8F57B-BEA7-4B4B-8E78-0B67D32E00FF}" type="presParOf" srcId="{2783CAC2-CC8E-4473-8C5B-0295F237C815}" destId="{4DEA9DA5-0113-44BF-962B-24CC097F2E6A}" srcOrd="3" destOrd="0" presId="urn:microsoft.com/office/officeart/2009/3/layout/StepUpProcess"/>
    <dgm:cxn modelId="{BAEC64AD-3218-40CC-BB96-782B545944D9}" type="presParOf" srcId="{4DEA9DA5-0113-44BF-962B-24CC097F2E6A}" destId="{CF927214-F232-4BFD-8162-726A990E99B6}" srcOrd="0" destOrd="0" presId="urn:microsoft.com/office/officeart/2009/3/layout/StepUpProcess"/>
    <dgm:cxn modelId="{D3181B8A-C3E6-4A61-B594-6656D50B54C1}" type="presParOf" srcId="{2783CAC2-CC8E-4473-8C5B-0295F237C815}" destId="{EDA4E53C-D1EA-4EB8-9174-30735F8B6B4B}" srcOrd="4" destOrd="0" presId="urn:microsoft.com/office/officeart/2009/3/layout/StepUpProcess"/>
    <dgm:cxn modelId="{456526CC-8382-40EE-B2C0-1025E3F56BD0}" type="presParOf" srcId="{EDA4E53C-D1EA-4EB8-9174-30735F8B6B4B}" destId="{71525316-EA0B-4810-85C6-CC0E348441B2}" srcOrd="0" destOrd="0" presId="urn:microsoft.com/office/officeart/2009/3/layout/StepUpProcess"/>
    <dgm:cxn modelId="{671B93E1-2848-443A-9F86-B6DFFE7C5F5A}" type="presParOf" srcId="{EDA4E53C-D1EA-4EB8-9174-30735F8B6B4B}" destId="{3E27CEFA-709D-4871-AD48-DCF0B41C2106}"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56692A14-993F-4DD2-9B01-80FCCD744D12}" type="doc">
      <dgm:prSet loTypeId="urn:microsoft.com/office/officeart/2009/3/layout/StepUpProcess" loCatId="process" qsTypeId="urn:microsoft.com/office/officeart/2005/8/quickstyle/simple1" qsCatId="simple" csTypeId="urn:microsoft.com/office/officeart/2005/8/colors/colorful1" csCatId="colorful" phldr="1"/>
      <dgm:spPr/>
      <dgm:t>
        <a:bodyPr/>
        <a:lstStyle/>
        <a:p>
          <a:endParaRPr lang="en-US"/>
        </a:p>
      </dgm:t>
    </dgm:pt>
    <dgm:pt modelId="{AA7A9051-9B55-44CA-9BFA-7632188EB1F4}">
      <dgm:prSet phldrT="[Text]" custT="1"/>
      <dgm:spPr/>
      <dgm:t>
        <a:bodyPr/>
        <a:lstStyle/>
        <a:p>
          <a:pPr algn="just"/>
          <a:r>
            <a:rPr lang="en-US" sz="1600" b="1" i="0" u="none" dirty="0"/>
            <a:t>2016-17</a:t>
          </a:r>
          <a:endParaRPr lang="en-IN" sz="1600" b="1" i="0" u="none" dirty="0"/>
        </a:p>
        <a:p>
          <a:pPr algn="just" rtl="0"/>
          <a:r>
            <a:rPr lang="en-IN" sz="1800" b="0" i="0" u="none" dirty="0" err="1">
              <a:solidFill>
                <a:schemeClr val="accent3">
                  <a:lumMod val="50000"/>
                </a:schemeClr>
              </a:solidFill>
            </a:rPr>
            <a:t>Bhaktivedanta</a:t>
          </a:r>
          <a:r>
            <a:rPr lang="en-IN" sz="1800" b="0" i="0" u="none" dirty="0">
              <a:solidFill>
                <a:schemeClr val="accent3">
                  <a:lumMod val="50000"/>
                </a:schemeClr>
              </a:solidFill>
            </a:rPr>
            <a:t> Hospital-  Google Apps Consultancy</a:t>
          </a:r>
          <a:endParaRPr lang="en-US" sz="1800" b="0" dirty="0">
            <a:solidFill>
              <a:srgbClr val="00B0F0"/>
            </a:solidFill>
          </a:endParaRPr>
        </a:p>
      </dgm:t>
    </dgm:pt>
    <dgm:pt modelId="{86F8984C-D6E6-4401-99AA-3C0BBE57CEC4}" type="parTrans" cxnId="{52796BBD-A496-4AC8-803C-D0C11C3ED0EA}">
      <dgm:prSet/>
      <dgm:spPr/>
      <dgm:t>
        <a:bodyPr/>
        <a:lstStyle/>
        <a:p>
          <a:endParaRPr lang="en-US" sz="3600"/>
        </a:p>
      </dgm:t>
    </dgm:pt>
    <dgm:pt modelId="{66E0605E-2595-4572-A754-A1C6546B5656}" type="sibTrans" cxnId="{52796BBD-A496-4AC8-803C-D0C11C3ED0EA}">
      <dgm:prSet/>
      <dgm:spPr/>
      <dgm:t>
        <a:bodyPr/>
        <a:lstStyle/>
        <a:p>
          <a:endParaRPr lang="en-US" sz="3600"/>
        </a:p>
      </dgm:t>
    </dgm:pt>
    <dgm:pt modelId="{B4419C83-0EAA-4E1A-97E7-9F7B9CAE9D34}">
      <dgm:prSet custT="1"/>
      <dgm:spPr/>
      <dgm:t>
        <a:bodyPr/>
        <a:lstStyle/>
        <a:p>
          <a:pPr algn="l"/>
          <a:r>
            <a:rPr lang="en-US" sz="1600" b="1" dirty="0"/>
            <a:t>2107-18</a:t>
          </a:r>
          <a:endParaRPr lang="en-US" sz="1200" b="1" dirty="0"/>
        </a:p>
        <a:p>
          <a:pPr algn="just"/>
          <a:r>
            <a:rPr lang="en-IN" sz="1800" b="0" i="0" u="none" dirty="0" err="1">
              <a:solidFill>
                <a:schemeClr val="accent3">
                  <a:lumMod val="50000"/>
                </a:schemeClr>
              </a:solidFill>
            </a:rPr>
            <a:t>Bhaktivedanta</a:t>
          </a:r>
          <a:r>
            <a:rPr lang="en-IN" sz="1800" b="0" i="0" u="none" dirty="0">
              <a:solidFill>
                <a:schemeClr val="accent3">
                  <a:lumMod val="50000"/>
                </a:schemeClr>
              </a:solidFill>
            </a:rPr>
            <a:t> Hospital- Internship for TE students</a:t>
          </a:r>
          <a:endParaRPr lang="en-US" sz="1800" b="0" dirty="0">
            <a:solidFill>
              <a:srgbClr val="00B0F0"/>
            </a:solidFill>
          </a:endParaRPr>
        </a:p>
      </dgm:t>
    </dgm:pt>
    <dgm:pt modelId="{A3E44C2D-F0DD-4DBB-9D82-1A5F03BF819F}" type="parTrans" cxnId="{633EAC27-E6D3-45BB-A837-B073DE1D9659}">
      <dgm:prSet/>
      <dgm:spPr/>
      <dgm:t>
        <a:bodyPr/>
        <a:lstStyle/>
        <a:p>
          <a:endParaRPr lang="en-US" sz="3600"/>
        </a:p>
      </dgm:t>
    </dgm:pt>
    <dgm:pt modelId="{6E93A27C-DF9E-491B-956B-6AF22989B4B0}" type="sibTrans" cxnId="{633EAC27-E6D3-45BB-A837-B073DE1D9659}">
      <dgm:prSet/>
      <dgm:spPr/>
      <dgm:t>
        <a:bodyPr/>
        <a:lstStyle/>
        <a:p>
          <a:endParaRPr lang="en-US" sz="3600"/>
        </a:p>
      </dgm:t>
    </dgm:pt>
    <dgm:pt modelId="{342F3075-60F7-4945-8A91-EA06648382ED}">
      <dgm:prSet custT="1"/>
      <dgm:spPr/>
      <dgm:t>
        <a:bodyPr/>
        <a:lstStyle/>
        <a:p>
          <a:pPr algn="just"/>
          <a:r>
            <a:rPr lang="en-US" sz="1600" b="1" dirty="0"/>
            <a:t>2018-19</a:t>
          </a:r>
          <a:endParaRPr lang="en-US" sz="1200" b="1" dirty="0"/>
        </a:p>
        <a:p>
          <a:pPr algn="just"/>
          <a:r>
            <a:rPr lang="en-IN" sz="1600" b="0" i="0" u="none" dirty="0" err="1">
              <a:solidFill>
                <a:schemeClr val="accent3">
                  <a:lumMod val="50000"/>
                </a:schemeClr>
              </a:solidFill>
            </a:rPr>
            <a:t>Bhaktivedanta</a:t>
          </a:r>
          <a:r>
            <a:rPr lang="en-IN" sz="1600" b="0" i="0" u="none" dirty="0">
              <a:solidFill>
                <a:schemeClr val="accent3">
                  <a:lumMod val="50000"/>
                </a:schemeClr>
              </a:solidFill>
            </a:rPr>
            <a:t> Hospital-Internship for SE students</a:t>
          </a:r>
        </a:p>
        <a:p>
          <a:pPr algn="just"/>
          <a:endParaRPr lang="en-IN" sz="1600" b="0" i="0" u="none" dirty="0">
            <a:solidFill>
              <a:schemeClr val="accent3">
                <a:lumMod val="50000"/>
              </a:schemeClr>
            </a:solidFill>
          </a:endParaRPr>
        </a:p>
        <a:p>
          <a:pPr algn="just"/>
          <a:r>
            <a:rPr lang="en-IN" sz="1600" b="1" i="0" u="none" dirty="0">
              <a:solidFill>
                <a:schemeClr val="accent3">
                  <a:lumMod val="50000"/>
                </a:schemeClr>
              </a:solidFill>
            </a:rPr>
            <a:t>Ronak </a:t>
          </a:r>
          <a:r>
            <a:rPr lang="en-IN" sz="1600" b="1" i="0" u="none" dirty="0" err="1">
              <a:solidFill>
                <a:schemeClr val="accent3">
                  <a:lumMod val="50000"/>
                </a:schemeClr>
              </a:solidFill>
            </a:rPr>
            <a:t>InCaps</a:t>
          </a:r>
          <a:r>
            <a:rPr lang="en-IN" sz="1600" b="1" i="0" u="none" dirty="0">
              <a:solidFill>
                <a:schemeClr val="accent3">
                  <a:lumMod val="50000"/>
                </a:schemeClr>
              </a:solidFill>
            </a:rPr>
            <a:t> </a:t>
          </a:r>
          <a:r>
            <a:rPr lang="en-IN" sz="1600" b="0" i="0" u="none" dirty="0">
              <a:solidFill>
                <a:schemeClr val="accent3">
                  <a:lumMod val="50000"/>
                </a:schemeClr>
              </a:solidFill>
            </a:rPr>
            <a:t>– Internship for TE students on </a:t>
          </a:r>
          <a:r>
            <a:rPr lang="en-IN" sz="1600" b="0" i="0" u="none" dirty="0" err="1">
              <a:solidFill>
                <a:schemeClr val="accent3">
                  <a:lumMod val="50000"/>
                </a:schemeClr>
              </a:solidFill>
            </a:rPr>
            <a:t>Augnmented</a:t>
          </a:r>
          <a:r>
            <a:rPr lang="en-IN" sz="1600" b="0" i="0" u="none" dirty="0">
              <a:solidFill>
                <a:schemeClr val="accent3">
                  <a:lumMod val="50000"/>
                </a:schemeClr>
              </a:solidFill>
            </a:rPr>
            <a:t> &amp; Virtual reality</a:t>
          </a:r>
        </a:p>
        <a:p>
          <a:pPr algn="just"/>
          <a:endParaRPr lang="en-IN" sz="1600" b="0" i="0" u="none" dirty="0">
            <a:solidFill>
              <a:schemeClr val="accent3">
                <a:lumMod val="50000"/>
              </a:schemeClr>
            </a:solidFill>
          </a:endParaRPr>
        </a:p>
        <a:p>
          <a:pPr algn="just"/>
          <a:r>
            <a:rPr lang="en-IN" sz="1600" b="1" i="0" u="none" dirty="0">
              <a:solidFill>
                <a:schemeClr val="accent3">
                  <a:lumMod val="50000"/>
                </a:schemeClr>
              </a:solidFill>
            </a:rPr>
            <a:t>Lab Solutions </a:t>
          </a:r>
          <a:r>
            <a:rPr lang="en-IN" sz="1600" b="0" i="0" u="none" dirty="0">
              <a:solidFill>
                <a:schemeClr val="accent3">
                  <a:lumMod val="50000"/>
                </a:schemeClr>
              </a:solidFill>
            </a:rPr>
            <a:t>- </a:t>
          </a:r>
          <a:r>
            <a:rPr lang="en-US" sz="1600" dirty="0"/>
            <a:t>Digital forensic – Forensic of </a:t>
          </a:r>
          <a:r>
            <a:rPr lang="en-US" sz="1600" dirty="0" err="1"/>
            <a:t>BitCoin</a:t>
          </a:r>
          <a:r>
            <a:rPr lang="en-US" sz="1600" dirty="0"/>
            <a:t> transaction.</a:t>
          </a:r>
        </a:p>
        <a:p>
          <a:pPr algn="just">
            <a:buClrTx/>
            <a:buSzTx/>
            <a:buFontTx/>
            <a:buNone/>
          </a:pPr>
          <a:r>
            <a:rPr lang="en-US" sz="1600" dirty="0"/>
            <a:t>Create prototype of evidence mgmt. using Blockchain</a:t>
          </a:r>
        </a:p>
        <a:p>
          <a:pPr algn="just">
            <a:buClrTx/>
            <a:buSzTx/>
            <a:buFontTx/>
            <a:buNone/>
          </a:pPr>
          <a:r>
            <a:rPr lang="en-US" sz="1600" b="1" dirty="0" err="1"/>
            <a:t>Zyphility</a:t>
          </a:r>
          <a:r>
            <a:rPr lang="en-US" sz="1600" b="1" dirty="0"/>
            <a:t> </a:t>
          </a:r>
          <a:r>
            <a:rPr lang="en-US" sz="1600" dirty="0"/>
            <a:t>- Identify &amp; develop product for KYC on Blockchain.</a:t>
          </a:r>
        </a:p>
        <a:p>
          <a:pPr algn="just">
            <a:buClrTx/>
            <a:buSzTx/>
            <a:buFontTx/>
            <a:buNone/>
          </a:pPr>
          <a:r>
            <a:rPr lang="en-US" sz="1600" dirty="0"/>
            <a:t>Portability on Blockchain</a:t>
          </a:r>
        </a:p>
        <a:p>
          <a:pPr algn="just">
            <a:buClrTx/>
            <a:buSzTx/>
            <a:buFontTx/>
            <a:buNone/>
          </a:pPr>
          <a:r>
            <a:rPr lang="en-US" sz="1600" dirty="0"/>
            <a:t>Science </a:t>
          </a:r>
          <a:r>
            <a:rPr lang="en-US" sz="1600" dirty="0" err="1"/>
            <a:t>kidz</a:t>
          </a:r>
          <a:r>
            <a:rPr lang="en-US" sz="1600" dirty="0"/>
            <a:t> lab technology industry Internship for TE students</a:t>
          </a:r>
        </a:p>
        <a:p>
          <a:pPr algn="just">
            <a:buClrTx/>
            <a:buSzTx/>
            <a:buFontTx/>
            <a:buNone/>
          </a:pPr>
          <a:endParaRPr lang="en-US" sz="1200" b="0" i="0" u="none" dirty="0">
            <a:solidFill>
              <a:schemeClr val="accent3">
                <a:lumMod val="50000"/>
              </a:schemeClr>
            </a:solidFill>
          </a:endParaRPr>
        </a:p>
        <a:p>
          <a:pPr algn="just">
            <a:buClrTx/>
            <a:buSzTx/>
            <a:buFontTx/>
            <a:buNone/>
          </a:pPr>
          <a:endParaRPr lang="en-IN" sz="1200" b="0" i="0" u="none" dirty="0">
            <a:solidFill>
              <a:schemeClr val="accent3">
                <a:lumMod val="50000"/>
              </a:schemeClr>
            </a:solidFill>
          </a:endParaRPr>
        </a:p>
        <a:p>
          <a:pPr algn="just"/>
          <a:endParaRPr lang="en-IN" sz="1200" b="0" i="0" u="none" dirty="0">
            <a:solidFill>
              <a:schemeClr val="accent3">
                <a:lumMod val="50000"/>
              </a:schemeClr>
            </a:solidFill>
          </a:endParaRPr>
        </a:p>
        <a:p>
          <a:pPr algn="just"/>
          <a:r>
            <a:rPr lang="en-US" sz="1200" b="0" i="0" u="none" dirty="0"/>
            <a:t> </a:t>
          </a:r>
        </a:p>
        <a:p>
          <a:pPr algn="just"/>
          <a:endParaRPr lang="en-US" sz="1200" b="0" dirty="0">
            <a:solidFill>
              <a:srgbClr val="00B0F0"/>
            </a:solidFill>
          </a:endParaRPr>
        </a:p>
      </dgm:t>
    </dgm:pt>
    <dgm:pt modelId="{35FF6628-CDA3-41E1-9F49-E32BE3B6A4CF}" type="parTrans" cxnId="{3AB8F80B-C621-4BBE-9BF5-58A887DFF19C}">
      <dgm:prSet/>
      <dgm:spPr/>
      <dgm:t>
        <a:bodyPr/>
        <a:lstStyle/>
        <a:p>
          <a:endParaRPr lang="en-US" sz="3600"/>
        </a:p>
      </dgm:t>
    </dgm:pt>
    <dgm:pt modelId="{21B40E66-2C23-439B-82AA-AF7F21AC4AC5}" type="sibTrans" cxnId="{3AB8F80B-C621-4BBE-9BF5-58A887DFF19C}">
      <dgm:prSet/>
      <dgm:spPr/>
      <dgm:t>
        <a:bodyPr/>
        <a:lstStyle/>
        <a:p>
          <a:endParaRPr lang="en-US" sz="3600"/>
        </a:p>
      </dgm:t>
    </dgm:pt>
    <dgm:pt modelId="{2783CAC2-CC8E-4473-8C5B-0295F237C815}" type="pres">
      <dgm:prSet presAssocID="{56692A14-993F-4DD2-9B01-80FCCD744D12}" presName="rootnode" presStyleCnt="0">
        <dgm:presLayoutVars>
          <dgm:chMax/>
          <dgm:chPref/>
          <dgm:dir/>
          <dgm:animLvl val="lvl"/>
        </dgm:presLayoutVars>
      </dgm:prSet>
      <dgm:spPr/>
    </dgm:pt>
    <dgm:pt modelId="{1809CD6A-B3D5-4A98-8EB2-0D6906301BE1}" type="pres">
      <dgm:prSet presAssocID="{AA7A9051-9B55-44CA-9BFA-7632188EB1F4}" presName="composite" presStyleCnt="0"/>
      <dgm:spPr/>
    </dgm:pt>
    <dgm:pt modelId="{02A57477-1EEB-4287-B932-214B7A62C9A3}" type="pres">
      <dgm:prSet presAssocID="{AA7A9051-9B55-44CA-9BFA-7632188EB1F4}" presName="LShape" presStyleLbl="alignNode1" presStyleIdx="0" presStyleCnt="5" custLinFactNeighborX="1518" custLinFactNeighborY="-66599"/>
      <dgm:spPr/>
    </dgm:pt>
    <dgm:pt modelId="{4D4A5646-63D2-423D-BE9D-0C02011A35CC}" type="pres">
      <dgm:prSet presAssocID="{AA7A9051-9B55-44CA-9BFA-7632188EB1F4}" presName="ParentText" presStyleLbl="revTx" presStyleIdx="0" presStyleCnt="3" custScaleX="101951" custScaleY="98726" custLinFactNeighborX="4268" custLinFactNeighborY="-49384">
        <dgm:presLayoutVars>
          <dgm:chMax val="0"/>
          <dgm:chPref val="0"/>
          <dgm:bulletEnabled val="1"/>
        </dgm:presLayoutVars>
      </dgm:prSet>
      <dgm:spPr/>
    </dgm:pt>
    <dgm:pt modelId="{1A801759-29CD-43C3-B1CE-D22FB700DAD4}" type="pres">
      <dgm:prSet presAssocID="{AA7A9051-9B55-44CA-9BFA-7632188EB1F4}" presName="Triangle" presStyleLbl="alignNode1" presStyleIdx="1" presStyleCnt="5" custLinFactY="-100000" custLinFactNeighborX="4786" custLinFactNeighborY="-108166"/>
      <dgm:spPr/>
    </dgm:pt>
    <dgm:pt modelId="{A3185A63-0F67-47A8-A305-00B3E3F3B70A}" type="pres">
      <dgm:prSet presAssocID="{66E0605E-2595-4572-A754-A1C6546B5656}" presName="sibTrans" presStyleCnt="0"/>
      <dgm:spPr/>
    </dgm:pt>
    <dgm:pt modelId="{1FE969E3-A3B3-4FAD-A1A9-E4EE9C910C96}" type="pres">
      <dgm:prSet presAssocID="{66E0605E-2595-4572-A754-A1C6546B5656}" presName="space" presStyleCnt="0"/>
      <dgm:spPr/>
    </dgm:pt>
    <dgm:pt modelId="{FBD057D7-F694-499A-8E4D-64F928C73410}" type="pres">
      <dgm:prSet presAssocID="{B4419C83-0EAA-4E1A-97E7-9F7B9CAE9D34}" presName="composite" presStyleCnt="0"/>
      <dgm:spPr/>
    </dgm:pt>
    <dgm:pt modelId="{BC257895-6F08-4768-8EF5-91139924F4D5}" type="pres">
      <dgm:prSet presAssocID="{B4419C83-0EAA-4E1A-97E7-9F7B9CAE9D34}" presName="LShape" presStyleLbl="alignNode1" presStyleIdx="2" presStyleCnt="5" custLinFactNeighborX="3872" custLinFactNeighborY="-63500"/>
      <dgm:spPr/>
    </dgm:pt>
    <dgm:pt modelId="{18D183C6-86AF-43A2-80A6-E44BD36FA990}" type="pres">
      <dgm:prSet presAssocID="{B4419C83-0EAA-4E1A-97E7-9F7B9CAE9D34}" presName="ParentText" presStyleLbl="revTx" presStyleIdx="1" presStyleCnt="3" custScaleX="102204" custLinFactNeighborX="6998" custLinFactNeighborY="-46397">
        <dgm:presLayoutVars>
          <dgm:chMax val="0"/>
          <dgm:chPref val="0"/>
          <dgm:bulletEnabled val="1"/>
        </dgm:presLayoutVars>
      </dgm:prSet>
      <dgm:spPr/>
    </dgm:pt>
    <dgm:pt modelId="{94DA203A-F428-4074-BB66-4571AEDE612C}" type="pres">
      <dgm:prSet presAssocID="{B4419C83-0EAA-4E1A-97E7-9F7B9CAE9D34}" presName="Triangle" presStyleLbl="alignNode1" presStyleIdx="3" presStyleCnt="5" custLinFactY="-84258" custLinFactNeighborX="18472" custLinFactNeighborY="-100000"/>
      <dgm:spPr/>
    </dgm:pt>
    <dgm:pt modelId="{4DEA9DA5-0113-44BF-962B-24CC097F2E6A}" type="pres">
      <dgm:prSet presAssocID="{6E93A27C-DF9E-491B-956B-6AF22989B4B0}" presName="sibTrans" presStyleCnt="0"/>
      <dgm:spPr/>
    </dgm:pt>
    <dgm:pt modelId="{CF927214-F232-4BFD-8162-726A990E99B6}" type="pres">
      <dgm:prSet presAssocID="{6E93A27C-DF9E-491B-956B-6AF22989B4B0}" presName="space" presStyleCnt="0"/>
      <dgm:spPr/>
    </dgm:pt>
    <dgm:pt modelId="{EDA4E53C-D1EA-4EB8-9174-30735F8B6B4B}" type="pres">
      <dgm:prSet presAssocID="{342F3075-60F7-4945-8A91-EA06648382ED}" presName="composite" presStyleCnt="0"/>
      <dgm:spPr/>
    </dgm:pt>
    <dgm:pt modelId="{71525316-EA0B-4810-85C6-CC0E348441B2}" type="pres">
      <dgm:prSet presAssocID="{342F3075-60F7-4945-8A91-EA06648382ED}" presName="LShape" presStyleLbl="alignNode1" presStyleIdx="4" presStyleCnt="5" custLinFactNeighborX="496" custLinFactNeighborY="-50941"/>
      <dgm:spPr/>
    </dgm:pt>
    <dgm:pt modelId="{3E27CEFA-709D-4871-AD48-DCF0B41C2106}" type="pres">
      <dgm:prSet presAssocID="{342F3075-60F7-4945-8A91-EA06648382ED}" presName="ParentText" presStyleLbl="revTx" presStyleIdx="2" presStyleCnt="3" custScaleX="99543" custLinFactNeighborX="1929" custLinFactNeighborY="-33392">
        <dgm:presLayoutVars>
          <dgm:chMax val="0"/>
          <dgm:chPref val="0"/>
          <dgm:bulletEnabled val="1"/>
        </dgm:presLayoutVars>
      </dgm:prSet>
      <dgm:spPr/>
    </dgm:pt>
  </dgm:ptLst>
  <dgm:cxnLst>
    <dgm:cxn modelId="{3AB8F80B-C621-4BBE-9BF5-58A887DFF19C}" srcId="{56692A14-993F-4DD2-9B01-80FCCD744D12}" destId="{342F3075-60F7-4945-8A91-EA06648382ED}" srcOrd="2" destOrd="0" parTransId="{35FF6628-CDA3-41E1-9F49-E32BE3B6A4CF}" sibTransId="{21B40E66-2C23-439B-82AA-AF7F21AC4AC5}"/>
    <dgm:cxn modelId="{633EAC27-E6D3-45BB-A837-B073DE1D9659}" srcId="{56692A14-993F-4DD2-9B01-80FCCD744D12}" destId="{B4419C83-0EAA-4E1A-97E7-9F7B9CAE9D34}" srcOrd="1" destOrd="0" parTransId="{A3E44C2D-F0DD-4DBB-9D82-1A5F03BF819F}" sibTransId="{6E93A27C-DF9E-491B-956B-6AF22989B4B0}"/>
    <dgm:cxn modelId="{CFF14560-D427-49CB-AD4F-9045197004B1}" type="presOf" srcId="{AA7A9051-9B55-44CA-9BFA-7632188EB1F4}" destId="{4D4A5646-63D2-423D-BE9D-0C02011A35CC}" srcOrd="0" destOrd="0" presId="urn:microsoft.com/office/officeart/2009/3/layout/StepUpProcess"/>
    <dgm:cxn modelId="{37896D80-C2AC-4061-B91C-7A50F066ACB3}" type="presOf" srcId="{56692A14-993F-4DD2-9B01-80FCCD744D12}" destId="{2783CAC2-CC8E-4473-8C5B-0295F237C815}" srcOrd="0" destOrd="0" presId="urn:microsoft.com/office/officeart/2009/3/layout/StepUpProcess"/>
    <dgm:cxn modelId="{456823AA-6BC9-4314-A888-FBDC6D3B0277}" type="presOf" srcId="{342F3075-60F7-4945-8A91-EA06648382ED}" destId="{3E27CEFA-709D-4871-AD48-DCF0B41C2106}" srcOrd="0" destOrd="0" presId="urn:microsoft.com/office/officeart/2009/3/layout/StepUpProcess"/>
    <dgm:cxn modelId="{52796BBD-A496-4AC8-803C-D0C11C3ED0EA}" srcId="{56692A14-993F-4DD2-9B01-80FCCD744D12}" destId="{AA7A9051-9B55-44CA-9BFA-7632188EB1F4}" srcOrd="0" destOrd="0" parTransId="{86F8984C-D6E6-4401-99AA-3C0BBE57CEC4}" sibTransId="{66E0605E-2595-4572-A754-A1C6546B5656}"/>
    <dgm:cxn modelId="{05B2F8CC-8349-4B30-ADA5-5F1F4165779B}" type="presOf" srcId="{B4419C83-0EAA-4E1A-97E7-9F7B9CAE9D34}" destId="{18D183C6-86AF-43A2-80A6-E44BD36FA990}" srcOrd="0" destOrd="0" presId="urn:microsoft.com/office/officeart/2009/3/layout/StepUpProcess"/>
    <dgm:cxn modelId="{E2E287FD-AF90-4B93-ADFC-1EC343453AFD}" type="presParOf" srcId="{2783CAC2-CC8E-4473-8C5B-0295F237C815}" destId="{1809CD6A-B3D5-4A98-8EB2-0D6906301BE1}" srcOrd="0" destOrd="0" presId="urn:microsoft.com/office/officeart/2009/3/layout/StepUpProcess"/>
    <dgm:cxn modelId="{51A1B483-AD61-4E26-9F1C-211FF8E4F83D}" type="presParOf" srcId="{1809CD6A-B3D5-4A98-8EB2-0D6906301BE1}" destId="{02A57477-1EEB-4287-B932-214B7A62C9A3}" srcOrd="0" destOrd="0" presId="urn:microsoft.com/office/officeart/2009/3/layout/StepUpProcess"/>
    <dgm:cxn modelId="{5362E241-69AD-4D1F-8EEE-D0F7796F8355}" type="presParOf" srcId="{1809CD6A-B3D5-4A98-8EB2-0D6906301BE1}" destId="{4D4A5646-63D2-423D-BE9D-0C02011A35CC}" srcOrd="1" destOrd="0" presId="urn:microsoft.com/office/officeart/2009/3/layout/StepUpProcess"/>
    <dgm:cxn modelId="{D18AD407-54B1-499F-9F11-5BB84CF0CADE}" type="presParOf" srcId="{1809CD6A-B3D5-4A98-8EB2-0D6906301BE1}" destId="{1A801759-29CD-43C3-B1CE-D22FB700DAD4}" srcOrd="2" destOrd="0" presId="urn:microsoft.com/office/officeart/2009/3/layout/StepUpProcess"/>
    <dgm:cxn modelId="{F775B12F-F48C-4A03-9EC9-6E608304A052}" type="presParOf" srcId="{2783CAC2-CC8E-4473-8C5B-0295F237C815}" destId="{A3185A63-0F67-47A8-A305-00B3E3F3B70A}" srcOrd="1" destOrd="0" presId="urn:microsoft.com/office/officeart/2009/3/layout/StepUpProcess"/>
    <dgm:cxn modelId="{B4D99DB6-20E3-4BE0-B3CD-C6F8DADECACE}" type="presParOf" srcId="{A3185A63-0F67-47A8-A305-00B3E3F3B70A}" destId="{1FE969E3-A3B3-4FAD-A1A9-E4EE9C910C96}" srcOrd="0" destOrd="0" presId="urn:microsoft.com/office/officeart/2009/3/layout/StepUpProcess"/>
    <dgm:cxn modelId="{FDC75852-F771-45DE-B1C6-2BED59DA87DA}" type="presParOf" srcId="{2783CAC2-CC8E-4473-8C5B-0295F237C815}" destId="{FBD057D7-F694-499A-8E4D-64F928C73410}" srcOrd="2" destOrd="0" presId="urn:microsoft.com/office/officeart/2009/3/layout/StepUpProcess"/>
    <dgm:cxn modelId="{A7C60D17-36F5-4AB3-8DD6-D3709298DE03}" type="presParOf" srcId="{FBD057D7-F694-499A-8E4D-64F928C73410}" destId="{BC257895-6F08-4768-8EF5-91139924F4D5}" srcOrd="0" destOrd="0" presId="urn:microsoft.com/office/officeart/2009/3/layout/StepUpProcess"/>
    <dgm:cxn modelId="{099E7774-81B5-4B89-A9F7-ADA99117240E}" type="presParOf" srcId="{FBD057D7-F694-499A-8E4D-64F928C73410}" destId="{18D183C6-86AF-43A2-80A6-E44BD36FA990}" srcOrd="1" destOrd="0" presId="urn:microsoft.com/office/officeart/2009/3/layout/StepUpProcess"/>
    <dgm:cxn modelId="{0716B875-F9DC-4908-9427-031B70BBDD32}" type="presParOf" srcId="{FBD057D7-F694-499A-8E4D-64F928C73410}" destId="{94DA203A-F428-4074-BB66-4571AEDE612C}" srcOrd="2" destOrd="0" presId="urn:microsoft.com/office/officeart/2009/3/layout/StepUpProcess"/>
    <dgm:cxn modelId="{6EE8F57B-BEA7-4B4B-8E78-0B67D32E00FF}" type="presParOf" srcId="{2783CAC2-CC8E-4473-8C5B-0295F237C815}" destId="{4DEA9DA5-0113-44BF-962B-24CC097F2E6A}" srcOrd="3" destOrd="0" presId="urn:microsoft.com/office/officeart/2009/3/layout/StepUpProcess"/>
    <dgm:cxn modelId="{BAEC64AD-3218-40CC-BB96-782B545944D9}" type="presParOf" srcId="{4DEA9DA5-0113-44BF-962B-24CC097F2E6A}" destId="{CF927214-F232-4BFD-8162-726A990E99B6}" srcOrd="0" destOrd="0" presId="urn:microsoft.com/office/officeart/2009/3/layout/StepUpProcess"/>
    <dgm:cxn modelId="{D3181B8A-C3E6-4A61-B594-6656D50B54C1}" type="presParOf" srcId="{2783CAC2-CC8E-4473-8C5B-0295F237C815}" destId="{EDA4E53C-D1EA-4EB8-9174-30735F8B6B4B}" srcOrd="4" destOrd="0" presId="urn:microsoft.com/office/officeart/2009/3/layout/StepUpProcess"/>
    <dgm:cxn modelId="{456526CC-8382-40EE-B2C0-1025E3F56BD0}" type="presParOf" srcId="{EDA4E53C-D1EA-4EB8-9174-30735F8B6B4B}" destId="{71525316-EA0B-4810-85C6-CC0E348441B2}" srcOrd="0" destOrd="0" presId="urn:microsoft.com/office/officeart/2009/3/layout/StepUpProcess"/>
    <dgm:cxn modelId="{671B93E1-2848-443A-9F86-B6DFFE7C5F5A}" type="presParOf" srcId="{EDA4E53C-D1EA-4EB8-9174-30735F8B6B4B}" destId="{3E27CEFA-709D-4871-AD48-DCF0B41C2106}"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0E6696DC-82D2-4EB4-ABC7-E0208E2CA5DD}" type="doc">
      <dgm:prSet loTypeId="urn:microsoft.com/office/officeart/2009/3/layout/BlockDescendingList" loCatId="list" qsTypeId="urn:microsoft.com/office/officeart/2005/8/quickstyle/simple1" qsCatId="simple" csTypeId="urn:microsoft.com/office/officeart/2005/8/colors/colorful2" csCatId="colorful" phldr="1"/>
      <dgm:spPr/>
      <dgm:t>
        <a:bodyPr/>
        <a:lstStyle/>
        <a:p>
          <a:endParaRPr lang="en-US"/>
        </a:p>
      </dgm:t>
    </dgm:pt>
    <dgm:pt modelId="{4AF7CAF4-C677-4A4C-ADAB-628AC7AADD24}">
      <dgm:prSet phldrT="[Text]" custT="1"/>
      <dgm:spPr/>
      <dgm:t>
        <a:bodyPr/>
        <a:lstStyle/>
        <a:p>
          <a:r>
            <a:rPr lang="en-US" sz="4000" dirty="0">
              <a:latin typeface="+mj-lt"/>
            </a:rPr>
            <a:t>Institute </a:t>
          </a:r>
        </a:p>
      </dgm:t>
    </dgm:pt>
    <dgm:pt modelId="{14AE1BA1-11BA-4EA4-A96C-1A2EEC020C16}" type="parTrans" cxnId="{5F81E982-D048-4E76-B927-9AA6328F3887}">
      <dgm:prSet/>
      <dgm:spPr/>
      <dgm:t>
        <a:bodyPr/>
        <a:lstStyle/>
        <a:p>
          <a:endParaRPr lang="en-US"/>
        </a:p>
      </dgm:t>
    </dgm:pt>
    <dgm:pt modelId="{A9C6FF2D-6B52-44FF-ADD0-C5CD1D2D68B4}" type="sibTrans" cxnId="{5F81E982-D048-4E76-B927-9AA6328F3887}">
      <dgm:prSet/>
      <dgm:spPr/>
      <dgm:t>
        <a:bodyPr/>
        <a:lstStyle/>
        <a:p>
          <a:endParaRPr lang="en-US"/>
        </a:p>
      </dgm:t>
    </dgm:pt>
    <dgm:pt modelId="{964FB4EE-69A3-4AB6-9864-9A7BE9E51FFE}">
      <dgm:prSet phldrT="[Text]" custT="1"/>
      <dgm:spPr/>
      <dgm:t>
        <a:bodyPr/>
        <a:lstStyle/>
        <a:p>
          <a:pPr marL="0" lvl="0" indent="0" algn="ctr" defTabSz="1422400">
            <a:lnSpc>
              <a:spcPct val="90000"/>
            </a:lnSpc>
            <a:spcBef>
              <a:spcPct val="0"/>
            </a:spcBef>
            <a:spcAft>
              <a:spcPct val="35000"/>
            </a:spcAft>
            <a:buNone/>
          </a:pPr>
          <a:r>
            <a:rPr lang="en-US" sz="3200" kern="1200" dirty="0">
              <a:solidFill>
                <a:prstClr val="white"/>
              </a:solidFill>
              <a:latin typeface="Cambria"/>
              <a:ea typeface="+mn-ea"/>
              <a:cs typeface="+mn-cs"/>
            </a:rPr>
            <a:t>ACM</a:t>
          </a:r>
        </a:p>
      </dgm:t>
    </dgm:pt>
    <dgm:pt modelId="{F7822963-F214-4E16-AD30-AA29168CBDD7}" type="parTrans" cxnId="{33A59685-D199-4638-BD12-6E1E3254F3ED}">
      <dgm:prSet/>
      <dgm:spPr/>
      <dgm:t>
        <a:bodyPr/>
        <a:lstStyle/>
        <a:p>
          <a:endParaRPr lang="en-US"/>
        </a:p>
      </dgm:t>
    </dgm:pt>
    <dgm:pt modelId="{D06CDBB9-D0B4-436B-B887-BFA2C28A49EE}" type="sibTrans" cxnId="{33A59685-D199-4638-BD12-6E1E3254F3ED}">
      <dgm:prSet/>
      <dgm:spPr/>
      <dgm:t>
        <a:bodyPr/>
        <a:lstStyle/>
        <a:p>
          <a:endParaRPr lang="en-US"/>
        </a:p>
      </dgm:t>
    </dgm:pt>
    <dgm:pt modelId="{47791A9B-999F-40B7-8941-78FA32B660BD}">
      <dgm:prSet phldrT="[Text]" custT="1"/>
      <dgm:spPr/>
      <dgm:t>
        <a:bodyPr/>
        <a:lstStyle/>
        <a:p>
          <a:r>
            <a:rPr lang="en-US" sz="1600" b="0" i="0" u="none" dirty="0">
              <a:latin typeface="+mj-lt"/>
            </a:rPr>
            <a:t>Student Core Committee Formation for AY 2018-19</a:t>
          </a:r>
          <a:endParaRPr lang="en-US" sz="1600" b="0" dirty="0">
            <a:latin typeface="+mj-lt"/>
          </a:endParaRPr>
        </a:p>
      </dgm:t>
    </dgm:pt>
    <dgm:pt modelId="{BAEE09D2-0619-42E3-B79F-2CC49636733F}" type="parTrans" cxnId="{FBF27936-FF07-4D30-A92B-8ED038C86A6F}">
      <dgm:prSet/>
      <dgm:spPr/>
      <dgm:t>
        <a:bodyPr/>
        <a:lstStyle/>
        <a:p>
          <a:endParaRPr lang="en-US"/>
        </a:p>
      </dgm:t>
    </dgm:pt>
    <dgm:pt modelId="{E1A5E84C-7E97-4B06-91F0-FC000DD8900B}" type="sibTrans" cxnId="{FBF27936-FF07-4D30-A92B-8ED038C86A6F}">
      <dgm:prSet/>
      <dgm:spPr/>
      <dgm:t>
        <a:bodyPr/>
        <a:lstStyle/>
        <a:p>
          <a:endParaRPr lang="en-US"/>
        </a:p>
      </dgm:t>
    </dgm:pt>
    <dgm:pt modelId="{D503F0B3-1D80-4D2B-B5EF-435E0906BC26}">
      <dgm:prSet phldrT="[Text]" custT="1"/>
      <dgm:spPr/>
      <dgm:t>
        <a:bodyPr/>
        <a:lstStyle/>
        <a:p>
          <a:r>
            <a:rPr lang="en-US" sz="1600" dirty="0">
              <a:latin typeface="+mj-lt"/>
            </a:rPr>
            <a:t>Remedial work for monthly defaulter students for SE TE and BE</a:t>
          </a:r>
        </a:p>
      </dgm:t>
    </dgm:pt>
    <dgm:pt modelId="{2195683E-CD21-4FED-B855-E8648D9E9978}" type="parTrans" cxnId="{3DAD7CF0-D9FD-4123-A243-43BF239EE4B5}">
      <dgm:prSet/>
      <dgm:spPr/>
      <dgm:t>
        <a:bodyPr/>
        <a:lstStyle/>
        <a:p>
          <a:endParaRPr lang="en-US"/>
        </a:p>
      </dgm:t>
    </dgm:pt>
    <dgm:pt modelId="{8B87A59A-F4D6-4100-96E0-289E80410F07}" type="sibTrans" cxnId="{3DAD7CF0-D9FD-4123-A243-43BF239EE4B5}">
      <dgm:prSet/>
      <dgm:spPr/>
      <dgm:t>
        <a:bodyPr/>
        <a:lstStyle/>
        <a:p>
          <a:endParaRPr lang="en-US"/>
        </a:p>
      </dgm:t>
    </dgm:pt>
    <dgm:pt modelId="{BF26E51F-38FB-424F-9D58-6BC971E3A041}">
      <dgm:prSet custT="1"/>
      <dgm:spPr/>
      <dgm:t>
        <a:bodyPr/>
        <a:lstStyle/>
        <a:p>
          <a:r>
            <a:rPr lang="en-US" sz="1600" b="0" i="0" u="none" dirty="0">
              <a:latin typeface="+mj-lt"/>
            </a:rPr>
            <a:t>Hackathon Discussion  and Team Formation</a:t>
          </a:r>
        </a:p>
      </dgm:t>
    </dgm:pt>
    <dgm:pt modelId="{C6C656B5-8F3E-4A8D-8B39-3A08610249B3}" type="parTrans" cxnId="{D6ECAF53-F4D3-445E-B8AE-A94A7C6F7D8A}">
      <dgm:prSet/>
      <dgm:spPr/>
      <dgm:t>
        <a:bodyPr/>
        <a:lstStyle/>
        <a:p>
          <a:endParaRPr lang="en-US"/>
        </a:p>
      </dgm:t>
    </dgm:pt>
    <dgm:pt modelId="{C5C4E5E7-FCB6-4CCC-B807-35F00132C545}" type="sibTrans" cxnId="{D6ECAF53-F4D3-445E-B8AE-A94A7C6F7D8A}">
      <dgm:prSet/>
      <dgm:spPr/>
      <dgm:t>
        <a:bodyPr/>
        <a:lstStyle/>
        <a:p>
          <a:endParaRPr lang="en-US"/>
        </a:p>
      </dgm:t>
    </dgm:pt>
    <dgm:pt modelId="{01B27C22-9974-468E-A4F0-5DA91295EB6E}">
      <dgm:prSet custT="1"/>
      <dgm:spPr/>
      <dgm:t>
        <a:bodyPr/>
        <a:lstStyle/>
        <a:p>
          <a:r>
            <a:rPr lang="en-US" sz="1600" b="0" i="0" u="none" dirty="0">
              <a:latin typeface="+mj-lt"/>
            </a:rPr>
            <a:t>Case Study Presentation and Competition</a:t>
          </a:r>
        </a:p>
      </dgm:t>
    </dgm:pt>
    <dgm:pt modelId="{C334475A-CDB3-443F-ACA4-BFF5247C8CB3}" type="parTrans" cxnId="{2AC8C8C6-463E-4697-A52B-B3187D85FD77}">
      <dgm:prSet/>
      <dgm:spPr/>
      <dgm:t>
        <a:bodyPr/>
        <a:lstStyle/>
        <a:p>
          <a:endParaRPr lang="en-US"/>
        </a:p>
      </dgm:t>
    </dgm:pt>
    <dgm:pt modelId="{D163E093-DE57-40A7-ACA1-0472A16AE0CF}" type="sibTrans" cxnId="{2AC8C8C6-463E-4697-A52B-B3187D85FD77}">
      <dgm:prSet/>
      <dgm:spPr/>
      <dgm:t>
        <a:bodyPr/>
        <a:lstStyle/>
        <a:p>
          <a:endParaRPr lang="en-US"/>
        </a:p>
      </dgm:t>
    </dgm:pt>
    <dgm:pt modelId="{9671D98F-5EF7-4594-B9D7-E6AAAB1A5CA6}">
      <dgm:prSet custT="1"/>
      <dgm:spPr/>
      <dgm:t>
        <a:bodyPr/>
        <a:lstStyle/>
        <a:p>
          <a:r>
            <a:rPr lang="en-US" sz="1600" b="0" i="0" u="none" dirty="0">
              <a:latin typeface="+mj-lt"/>
            </a:rPr>
            <a:t>Seminar on Higher Education </a:t>
          </a:r>
        </a:p>
      </dgm:t>
    </dgm:pt>
    <dgm:pt modelId="{978D8F8D-AEF1-4619-8ECF-B440F8248B9C}" type="parTrans" cxnId="{E61FBC21-11A0-4FB0-9A7A-0ADDF26FE88C}">
      <dgm:prSet/>
      <dgm:spPr/>
      <dgm:t>
        <a:bodyPr/>
        <a:lstStyle/>
        <a:p>
          <a:endParaRPr lang="en-US"/>
        </a:p>
      </dgm:t>
    </dgm:pt>
    <dgm:pt modelId="{E6A26F79-72CF-4520-A3D4-04C6F0BE6B1A}" type="sibTrans" cxnId="{E61FBC21-11A0-4FB0-9A7A-0ADDF26FE88C}">
      <dgm:prSet/>
      <dgm:spPr/>
      <dgm:t>
        <a:bodyPr/>
        <a:lstStyle/>
        <a:p>
          <a:endParaRPr lang="en-US"/>
        </a:p>
      </dgm:t>
    </dgm:pt>
    <dgm:pt modelId="{4850F2BE-17B8-4E21-9D5F-7876691F0807}">
      <dgm:prSet custT="1"/>
      <dgm:spPr/>
      <dgm:t>
        <a:bodyPr/>
        <a:lstStyle/>
        <a:p>
          <a:r>
            <a:rPr lang="en-US" sz="1600" b="0" i="0" u="none" dirty="0">
              <a:latin typeface="+mj-lt"/>
            </a:rPr>
            <a:t>One Day Industrial Visit </a:t>
          </a:r>
        </a:p>
      </dgm:t>
    </dgm:pt>
    <dgm:pt modelId="{2E87FB42-334A-4412-9B38-1FB7931F947F}" type="parTrans" cxnId="{00FD336D-4B9A-42A9-A14C-9F54911B5AF8}">
      <dgm:prSet/>
      <dgm:spPr/>
      <dgm:t>
        <a:bodyPr/>
        <a:lstStyle/>
        <a:p>
          <a:endParaRPr lang="en-US"/>
        </a:p>
      </dgm:t>
    </dgm:pt>
    <dgm:pt modelId="{5A789D38-5D70-4B6B-9521-44383CD0F8DE}" type="sibTrans" cxnId="{00FD336D-4B9A-42A9-A14C-9F54911B5AF8}">
      <dgm:prSet/>
      <dgm:spPr/>
      <dgm:t>
        <a:bodyPr/>
        <a:lstStyle/>
        <a:p>
          <a:endParaRPr lang="en-US"/>
        </a:p>
      </dgm:t>
    </dgm:pt>
    <dgm:pt modelId="{A29CCDFE-C1D6-40E7-80A1-BA69CAB8D5D6}">
      <dgm:prSet custT="1"/>
      <dgm:spPr/>
      <dgm:t>
        <a:bodyPr/>
        <a:lstStyle/>
        <a:p>
          <a:r>
            <a:rPr lang="en-US" sz="1600" b="0" i="0" u="none" dirty="0">
              <a:latin typeface="+mj-lt"/>
            </a:rPr>
            <a:t>Workshop on</a:t>
          </a:r>
          <a:r>
            <a:rPr lang="en-US" sz="1600" b="0" i="0" u="none" baseline="0" dirty="0">
              <a:latin typeface="+mj-lt"/>
            </a:rPr>
            <a:t> R programming</a:t>
          </a:r>
          <a:endParaRPr lang="en-US" sz="1600" b="0" i="0" u="none" dirty="0">
            <a:latin typeface="+mj-lt"/>
          </a:endParaRPr>
        </a:p>
      </dgm:t>
    </dgm:pt>
    <dgm:pt modelId="{115C2760-0683-4018-BD9E-8CC6184DCF82}" type="parTrans" cxnId="{4E009D2B-5546-4D6C-A1D3-BD43C976D5FD}">
      <dgm:prSet/>
      <dgm:spPr/>
      <dgm:t>
        <a:bodyPr/>
        <a:lstStyle/>
        <a:p>
          <a:endParaRPr lang="en-US"/>
        </a:p>
      </dgm:t>
    </dgm:pt>
    <dgm:pt modelId="{6DA6C6F6-43DA-4C03-B231-A380F7CC1CB1}" type="sibTrans" cxnId="{4E009D2B-5546-4D6C-A1D3-BD43C976D5FD}">
      <dgm:prSet/>
      <dgm:spPr/>
      <dgm:t>
        <a:bodyPr/>
        <a:lstStyle/>
        <a:p>
          <a:endParaRPr lang="en-US"/>
        </a:p>
      </dgm:t>
    </dgm:pt>
    <dgm:pt modelId="{674A4745-B4DD-4CDC-82CE-60BAA059D32D}">
      <dgm:prSet phldrT="[Text]" custT="1"/>
      <dgm:spPr/>
      <dgm:t>
        <a:bodyPr/>
        <a:lstStyle/>
        <a:p>
          <a:pPr marL="0" lvl="0" indent="0" algn="ctr" defTabSz="1422400">
            <a:lnSpc>
              <a:spcPct val="90000"/>
            </a:lnSpc>
            <a:spcBef>
              <a:spcPct val="0"/>
            </a:spcBef>
            <a:spcAft>
              <a:spcPct val="35000"/>
            </a:spcAft>
            <a:buNone/>
          </a:pPr>
          <a:r>
            <a:rPr lang="en-US" sz="3600" kern="1200" dirty="0">
              <a:solidFill>
                <a:prstClr val="white"/>
              </a:solidFill>
              <a:latin typeface="Cambria"/>
              <a:ea typeface="+mn-ea"/>
              <a:cs typeface="+mn-cs"/>
            </a:rPr>
            <a:t>Remedial</a:t>
          </a:r>
        </a:p>
      </dgm:t>
    </dgm:pt>
    <dgm:pt modelId="{3B7655D6-6952-4723-8996-12332097EEAE}" type="sibTrans" cxnId="{DAE28113-4C8E-4662-A379-62508F33E945}">
      <dgm:prSet/>
      <dgm:spPr/>
      <dgm:t>
        <a:bodyPr/>
        <a:lstStyle/>
        <a:p>
          <a:endParaRPr lang="en-US"/>
        </a:p>
      </dgm:t>
    </dgm:pt>
    <dgm:pt modelId="{25B859EE-23CC-4262-BFF7-923F7A60EDBE}" type="parTrans" cxnId="{DAE28113-4C8E-4662-A379-62508F33E945}">
      <dgm:prSet/>
      <dgm:spPr/>
      <dgm:t>
        <a:bodyPr/>
        <a:lstStyle/>
        <a:p>
          <a:endParaRPr lang="en-US"/>
        </a:p>
      </dgm:t>
    </dgm:pt>
    <dgm:pt modelId="{23C2275A-2963-4B6D-9873-5C53D282B37E}">
      <dgm:prSet phldrT="[Text]" custT="1"/>
      <dgm:spPr/>
      <dgm:t>
        <a:bodyPr/>
        <a:lstStyle/>
        <a:p>
          <a:r>
            <a:rPr lang="en-US" sz="3600" dirty="0">
              <a:latin typeface="+mj-lt"/>
            </a:rPr>
            <a:t>Domain  </a:t>
          </a:r>
        </a:p>
      </dgm:t>
    </dgm:pt>
    <dgm:pt modelId="{ED5478D4-9C44-42B8-9752-9F4F6A62A9F4}" type="parTrans" cxnId="{44FFD5A9-16A4-4E53-8764-491D6455AE38}">
      <dgm:prSet/>
      <dgm:spPr/>
      <dgm:t>
        <a:bodyPr/>
        <a:lstStyle/>
        <a:p>
          <a:endParaRPr lang="en-US"/>
        </a:p>
      </dgm:t>
    </dgm:pt>
    <dgm:pt modelId="{B3C81C8D-BAE7-46A3-BA86-F0EF24E828E8}" type="sibTrans" cxnId="{44FFD5A9-16A4-4E53-8764-491D6455AE38}">
      <dgm:prSet/>
      <dgm:spPr/>
      <dgm:t>
        <a:bodyPr/>
        <a:lstStyle/>
        <a:p>
          <a:endParaRPr lang="en-US"/>
        </a:p>
      </dgm:t>
    </dgm:pt>
    <dgm:pt modelId="{A538370E-50E1-423E-A67D-B5641D623F93}">
      <dgm:prSet phldrT="[Text]" custT="1"/>
      <dgm:spPr/>
      <dgm:t>
        <a:bodyPr/>
        <a:lstStyle/>
        <a:p>
          <a:pPr marL="0" indent="0" algn="l">
            <a:buFont typeface="Arial" panose="020B0604020202020204" pitchFamily="34" charset="0"/>
            <a:buChar char="•"/>
          </a:pPr>
          <a:r>
            <a:rPr lang="en-US" sz="1600" dirty="0">
              <a:latin typeface="+mj-lt"/>
            </a:rPr>
            <a:t>E waste awareness</a:t>
          </a:r>
        </a:p>
      </dgm:t>
    </dgm:pt>
    <dgm:pt modelId="{D667AEAE-438D-451B-B98B-CF9425B0D864}" type="sibTrans" cxnId="{A7A466F8-A5CD-4565-9188-263FC21E14BE}">
      <dgm:prSet/>
      <dgm:spPr/>
      <dgm:t>
        <a:bodyPr/>
        <a:lstStyle/>
        <a:p>
          <a:endParaRPr lang="en-US"/>
        </a:p>
      </dgm:t>
    </dgm:pt>
    <dgm:pt modelId="{B97FBB3F-7200-42C0-84C8-FE0282D89BD1}" type="parTrans" cxnId="{A7A466F8-A5CD-4565-9188-263FC21E14BE}">
      <dgm:prSet/>
      <dgm:spPr/>
      <dgm:t>
        <a:bodyPr/>
        <a:lstStyle/>
        <a:p>
          <a:endParaRPr lang="en-US"/>
        </a:p>
      </dgm:t>
    </dgm:pt>
    <dgm:pt modelId="{2B33E1D4-E944-45F4-9206-B09A931CB837}">
      <dgm:prSet phldrT="[Text]" custT="1"/>
      <dgm:spPr/>
      <dgm:t>
        <a:bodyPr/>
        <a:lstStyle/>
        <a:p>
          <a:pPr marL="0" algn="l">
            <a:buFont typeface="Arial" panose="020B0604020202020204" pitchFamily="34" charset="0"/>
            <a:buChar char="•"/>
          </a:pPr>
          <a:r>
            <a:rPr lang="en-IN" sz="1600" dirty="0">
              <a:latin typeface="+mj-lt"/>
            </a:rPr>
            <a:t>A Seminar on “SOLAR TECHNOLOGY ”</a:t>
          </a:r>
          <a:endParaRPr lang="en-US" sz="1600" dirty="0">
            <a:latin typeface="+mj-lt"/>
          </a:endParaRPr>
        </a:p>
      </dgm:t>
    </dgm:pt>
    <dgm:pt modelId="{B063C963-F923-42CF-8ACB-62531DADC529}" type="sibTrans" cxnId="{8EFE891F-2519-441F-BDB9-A1BE03A7C226}">
      <dgm:prSet/>
      <dgm:spPr/>
      <dgm:t>
        <a:bodyPr/>
        <a:lstStyle/>
        <a:p>
          <a:endParaRPr lang="en-US"/>
        </a:p>
      </dgm:t>
    </dgm:pt>
    <dgm:pt modelId="{9FDEAA6C-7C4C-4AA8-880C-A5FD26D01A9A}" type="parTrans" cxnId="{8EFE891F-2519-441F-BDB9-A1BE03A7C226}">
      <dgm:prSet/>
      <dgm:spPr/>
      <dgm:t>
        <a:bodyPr/>
        <a:lstStyle/>
        <a:p>
          <a:endParaRPr lang="en-US"/>
        </a:p>
      </dgm:t>
    </dgm:pt>
    <dgm:pt modelId="{5A9972EA-D7CA-4A6E-ACAF-7A876FB70051}">
      <dgm:prSet phldrT="[Text]" custT="1"/>
      <dgm:spPr/>
      <dgm:t>
        <a:bodyPr/>
        <a:lstStyle/>
        <a:p>
          <a:pPr marL="0" algn="l">
            <a:buFont typeface="Arial" panose="020B0604020202020204" pitchFamily="34" charset="0"/>
            <a:buChar char="•"/>
          </a:pPr>
          <a:r>
            <a:rPr lang="en-US" sz="1600" dirty="0">
              <a:latin typeface="+mj-lt"/>
            </a:rPr>
            <a:t>Seminar on “IPR awareness</a:t>
          </a:r>
          <a:r>
            <a:rPr lang="en-IN" sz="1600" dirty="0">
              <a:latin typeface="+mj-lt"/>
            </a:rPr>
            <a:t>”</a:t>
          </a:r>
          <a:endParaRPr lang="en-US" sz="1600" dirty="0">
            <a:latin typeface="+mj-lt"/>
          </a:endParaRPr>
        </a:p>
      </dgm:t>
    </dgm:pt>
    <dgm:pt modelId="{AE66A360-1D6C-4DAE-B6BB-EEDCEB883514}" type="sibTrans" cxnId="{C1887E08-E6B5-4B9D-AC92-20878A548761}">
      <dgm:prSet/>
      <dgm:spPr/>
      <dgm:t>
        <a:bodyPr/>
        <a:lstStyle/>
        <a:p>
          <a:endParaRPr lang="en-US"/>
        </a:p>
      </dgm:t>
    </dgm:pt>
    <dgm:pt modelId="{6DE298CA-34A0-4470-BCB6-F453DABB2C63}" type="parTrans" cxnId="{C1887E08-E6B5-4B9D-AC92-20878A548761}">
      <dgm:prSet/>
      <dgm:spPr/>
      <dgm:t>
        <a:bodyPr/>
        <a:lstStyle/>
        <a:p>
          <a:endParaRPr lang="en-US"/>
        </a:p>
      </dgm:t>
    </dgm:pt>
    <dgm:pt modelId="{FE46C62C-725C-455D-A0B0-1E0B53AF98FD}">
      <dgm:prSet custT="1"/>
      <dgm:spPr/>
      <dgm:t>
        <a:bodyPr/>
        <a:lstStyle/>
        <a:p>
          <a:pPr marL="0" algn="l">
            <a:buFont typeface="Arial" panose="020B0604020202020204" pitchFamily="34" charset="0"/>
            <a:buChar char="•"/>
          </a:pPr>
          <a:r>
            <a:rPr lang="en-IN" sz="1600" dirty="0">
              <a:latin typeface="+mj-lt"/>
            </a:rPr>
            <a:t>Seminar on “</a:t>
          </a:r>
          <a:r>
            <a:rPr lang="en-IN" sz="1600" dirty="0" err="1">
              <a:latin typeface="+mj-lt"/>
            </a:rPr>
            <a:t>Matlab</a:t>
          </a:r>
          <a:r>
            <a:rPr lang="en-IN" sz="1600" dirty="0">
              <a:latin typeface="+mj-lt"/>
            </a:rPr>
            <a:t> for engineers”</a:t>
          </a:r>
          <a:endParaRPr lang="en-US" sz="1600" dirty="0">
            <a:latin typeface="+mj-lt"/>
          </a:endParaRPr>
        </a:p>
      </dgm:t>
    </dgm:pt>
    <dgm:pt modelId="{3E14A52A-59E0-4B7D-BEBD-46CD4D23E44E}" type="sibTrans" cxnId="{E82535A1-F331-460E-8706-6C9E57031279}">
      <dgm:prSet/>
      <dgm:spPr/>
      <dgm:t>
        <a:bodyPr/>
        <a:lstStyle/>
        <a:p>
          <a:endParaRPr lang="en-US"/>
        </a:p>
      </dgm:t>
    </dgm:pt>
    <dgm:pt modelId="{8A3EA464-65EE-4D86-ADC6-A8F62C3D7B8F}" type="parTrans" cxnId="{E82535A1-F331-460E-8706-6C9E57031279}">
      <dgm:prSet/>
      <dgm:spPr/>
      <dgm:t>
        <a:bodyPr/>
        <a:lstStyle/>
        <a:p>
          <a:endParaRPr lang="en-US"/>
        </a:p>
      </dgm:t>
    </dgm:pt>
    <dgm:pt modelId="{B9AF38BD-BD30-40BF-A118-EB06A874C7BF}">
      <dgm:prSet phldrT="[Text]" custT="1"/>
      <dgm:spPr/>
      <dgm:t>
        <a:bodyPr/>
        <a:lstStyle/>
        <a:p>
          <a:r>
            <a:rPr lang="en-US" sz="1600" dirty="0">
              <a:latin typeface="+mj-lt"/>
            </a:rPr>
            <a:t>Domain Finalization for SE students</a:t>
          </a:r>
        </a:p>
      </dgm:t>
    </dgm:pt>
    <dgm:pt modelId="{2BDD3182-F526-4BF9-AB84-5BEBBE239569}" type="parTrans" cxnId="{32626250-D233-4436-B38E-3E018D6278FF}">
      <dgm:prSet/>
      <dgm:spPr/>
      <dgm:t>
        <a:bodyPr/>
        <a:lstStyle/>
        <a:p>
          <a:endParaRPr lang="en-US"/>
        </a:p>
      </dgm:t>
    </dgm:pt>
    <dgm:pt modelId="{A6568584-2F8B-46B4-B46C-084B8AE36075}" type="sibTrans" cxnId="{32626250-D233-4436-B38E-3E018D6278FF}">
      <dgm:prSet/>
      <dgm:spPr/>
      <dgm:t>
        <a:bodyPr/>
        <a:lstStyle/>
        <a:p>
          <a:endParaRPr lang="en-US"/>
        </a:p>
      </dgm:t>
    </dgm:pt>
    <dgm:pt modelId="{594C2DA4-34FE-4AC0-BF01-BFE375D9B686}">
      <dgm:prSet phldrT="[Text]" custT="1"/>
      <dgm:spPr/>
      <dgm:t>
        <a:bodyPr/>
        <a:lstStyle/>
        <a:p>
          <a:r>
            <a:rPr lang="en-IN" sz="1600" dirty="0">
              <a:latin typeface="+mj-lt"/>
            </a:rPr>
            <a:t>A Seminar on “Database Management”</a:t>
          </a:r>
          <a:endParaRPr lang="en-US" sz="1600" dirty="0">
            <a:latin typeface="+mj-lt"/>
          </a:endParaRPr>
        </a:p>
      </dgm:t>
    </dgm:pt>
    <dgm:pt modelId="{52624006-26B4-474F-B8C1-5698217A7E42}" type="parTrans" cxnId="{948141F3-2CBD-4E56-B608-C155E88610A9}">
      <dgm:prSet/>
      <dgm:spPr/>
      <dgm:t>
        <a:bodyPr/>
        <a:lstStyle/>
        <a:p>
          <a:endParaRPr lang="en-US"/>
        </a:p>
      </dgm:t>
    </dgm:pt>
    <dgm:pt modelId="{5AAF6F0D-D86D-40F0-A5CD-4704987C25A4}" type="sibTrans" cxnId="{948141F3-2CBD-4E56-B608-C155E88610A9}">
      <dgm:prSet/>
      <dgm:spPr/>
      <dgm:t>
        <a:bodyPr/>
        <a:lstStyle/>
        <a:p>
          <a:endParaRPr lang="en-US"/>
        </a:p>
      </dgm:t>
    </dgm:pt>
    <dgm:pt modelId="{1FBBE87C-069E-4933-87E0-F9E83FE81F38}">
      <dgm:prSet phldrT="[Text]" custT="1"/>
      <dgm:spPr/>
      <dgm:t>
        <a:bodyPr/>
        <a:lstStyle/>
        <a:p>
          <a:r>
            <a:rPr lang="en-US" sz="1600" dirty="0">
              <a:latin typeface="+mj-lt"/>
            </a:rPr>
            <a:t>Seminar on “Animation and Game Development”</a:t>
          </a:r>
        </a:p>
      </dgm:t>
    </dgm:pt>
    <dgm:pt modelId="{9F1BACBD-FAFA-4B1B-B748-6493E15BCF23}" type="parTrans" cxnId="{5C3BD3F9-CF65-4DC1-BB35-DD48E1ADAEFC}">
      <dgm:prSet/>
      <dgm:spPr/>
      <dgm:t>
        <a:bodyPr/>
        <a:lstStyle/>
        <a:p>
          <a:endParaRPr lang="en-US"/>
        </a:p>
      </dgm:t>
    </dgm:pt>
    <dgm:pt modelId="{F52DFC02-BB08-4145-A642-DA50DB8FCCFF}" type="sibTrans" cxnId="{5C3BD3F9-CF65-4DC1-BB35-DD48E1ADAEFC}">
      <dgm:prSet/>
      <dgm:spPr/>
      <dgm:t>
        <a:bodyPr/>
        <a:lstStyle/>
        <a:p>
          <a:endParaRPr lang="en-US"/>
        </a:p>
      </dgm:t>
    </dgm:pt>
    <dgm:pt modelId="{4590D392-3475-4850-B44C-983668DA967A}">
      <dgm:prSet custT="1"/>
      <dgm:spPr/>
      <dgm:t>
        <a:bodyPr/>
        <a:lstStyle/>
        <a:p>
          <a:r>
            <a:rPr lang="en-US" sz="1600" dirty="0">
              <a:latin typeface="+mj-lt"/>
            </a:rPr>
            <a:t>A seminar on “Literature survey”</a:t>
          </a:r>
        </a:p>
      </dgm:t>
    </dgm:pt>
    <dgm:pt modelId="{C6D85E8C-AE08-4430-B178-C1A26B0BE902}" type="parTrans" cxnId="{E6C1B71D-449C-4E67-A3DB-8CE2C8B9AD60}">
      <dgm:prSet/>
      <dgm:spPr/>
      <dgm:t>
        <a:bodyPr/>
        <a:lstStyle/>
        <a:p>
          <a:endParaRPr lang="en-US"/>
        </a:p>
      </dgm:t>
    </dgm:pt>
    <dgm:pt modelId="{5944CFCE-31C9-4259-AE83-4ADC1913DB97}" type="sibTrans" cxnId="{E6C1B71D-449C-4E67-A3DB-8CE2C8B9AD60}">
      <dgm:prSet/>
      <dgm:spPr/>
      <dgm:t>
        <a:bodyPr/>
        <a:lstStyle/>
        <a:p>
          <a:endParaRPr lang="en-US"/>
        </a:p>
      </dgm:t>
    </dgm:pt>
    <dgm:pt modelId="{450F6EFF-F71B-4FB3-9F49-65D08B8C649E}">
      <dgm:prSet custT="1"/>
      <dgm:spPr/>
      <dgm:t>
        <a:bodyPr/>
        <a:lstStyle/>
        <a:p>
          <a:r>
            <a:rPr lang="en-IN" sz="1600" dirty="0">
              <a:latin typeface="+mj-lt"/>
            </a:rPr>
            <a:t>Case Study Presentation on topics like </a:t>
          </a:r>
          <a:r>
            <a:rPr lang="en-IN" sz="1600" dirty="0" err="1">
              <a:latin typeface="+mj-lt"/>
            </a:rPr>
            <a:t>Unnat</a:t>
          </a:r>
          <a:r>
            <a:rPr lang="en-IN" sz="1600" dirty="0">
              <a:latin typeface="+mj-lt"/>
            </a:rPr>
            <a:t> Bharat, Digital India etc</a:t>
          </a:r>
          <a:endParaRPr lang="en-US" sz="1600" dirty="0">
            <a:latin typeface="+mj-lt"/>
          </a:endParaRPr>
        </a:p>
      </dgm:t>
    </dgm:pt>
    <dgm:pt modelId="{15BFE64B-254C-4EB0-A3FB-BD243FDDA29C}" type="parTrans" cxnId="{01FF1055-DC0C-413B-AC90-A5017E6DB05F}">
      <dgm:prSet/>
      <dgm:spPr/>
      <dgm:t>
        <a:bodyPr/>
        <a:lstStyle/>
        <a:p>
          <a:endParaRPr lang="en-US"/>
        </a:p>
      </dgm:t>
    </dgm:pt>
    <dgm:pt modelId="{758CEA3E-F83B-43F8-AC34-3559437BA389}" type="sibTrans" cxnId="{01FF1055-DC0C-413B-AC90-A5017E6DB05F}">
      <dgm:prSet/>
      <dgm:spPr/>
      <dgm:t>
        <a:bodyPr/>
        <a:lstStyle/>
        <a:p>
          <a:endParaRPr lang="en-US"/>
        </a:p>
      </dgm:t>
    </dgm:pt>
    <dgm:pt modelId="{1BEEB7D2-6809-42E1-9692-41EE618644A9}">
      <dgm:prSet custT="1"/>
      <dgm:spPr/>
      <dgm:t>
        <a:bodyPr/>
        <a:lstStyle/>
        <a:p>
          <a:r>
            <a:rPr lang="en-IN" sz="1600" dirty="0">
              <a:latin typeface="+mj-lt"/>
            </a:rPr>
            <a:t>PPT Presentation on “Current Trends in E-Commerce”</a:t>
          </a:r>
          <a:endParaRPr lang="en-US" sz="1600" dirty="0">
            <a:latin typeface="+mj-lt"/>
          </a:endParaRPr>
        </a:p>
      </dgm:t>
    </dgm:pt>
    <dgm:pt modelId="{52550C19-B373-4BC9-9278-2F81B2808FCF}" type="parTrans" cxnId="{1500049E-AFE3-42E0-AD9B-8743B333A68C}">
      <dgm:prSet/>
      <dgm:spPr/>
      <dgm:t>
        <a:bodyPr/>
        <a:lstStyle/>
        <a:p>
          <a:endParaRPr lang="en-US"/>
        </a:p>
      </dgm:t>
    </dgm:pt>
    <dgm:pt modelId="{F32E0527-9A30-465C-BE62-7F3A8C855730}" type="sibTrans" cxnId="{1500049E-AFE3-42E0-AD9B-8743B333A68C}">
      <dgm:prSet/>
      <dgm:spPr/>
      <dgm:t>
        <a:bodyPr/>
        <a:lstStyle/>
        <a:p>
          <a:endParaRPr lang="en-US"/>
        </a:p>
      </dgm:t>
    </dgm:pt>
    <dgm:pt modelId="{8F510024-2562-44CB-AD5A-5D2A0227ACA0}">
      <dgm:prSet custT="1"/>
      <dgm:spPr/>
      <dgm:t>
        <a:bodyPr/>
        <a:lstStyle/>
        <a:p>
          <a:r>
            <a:rPr lang="en-IN" sz="1600" dirty="0">
              <a:latin typeface="+mj-lt"/>
            </a:rPr>
            <a:t>Seminar on “Machine Learning”</a:t>
          </a:r>
          <a:endParaRPr lang="en-US" sz="1600" dirty="0">
            <a:latin typeface="+mj-lt"/>
          </a:endParaRPr>
        </a:p>
      </dgm:t>
    </dgm:pt>
    <dgm:pt modelId="{E61B5563-A6BC-407C-B639-CF9CCD582E2D}" type="parTrans" cxnId="{CA9758FD-395D-45D0-8DB7-3CAF6E1BA32D}">
      <dgm:prSet/>
      <dgm:spPr/>
      <dgm:t>
        <a:bodyPr/>
        <a:lstStyle/>
        <a:p>
          <a:endParaRPr lang="en-US"/>
        </a:p>
      </dgm:t>
    </dgm:pt>
    <dgm:pt modelId="{596DFDDB-C722-4C6B-B8B1-0F64C91C5B68}" type="sibTrans" cxnId="{CA9758FD-395D-45D0-8DB7-3CAF6E1BA32D}">
      <dgm:prSet/>
      <dgm:spPr/>
      <dgm:t>
        <a:bodyPr/>
        <a:lstStyle/>
        <a:p>
          <a:endParaRPr lang="en-US"/>
        </a:p>
      </dgm:t>
    </dgm:pt>
    <dgm:pt modelId="{81BB839F-7156-4418-9AC0-C6FB8423718E}">
      <dgm:prSet custT="1"/>
      <dgm:spPr/>
      <dgm:t>
        <a:bodyPr/>
        <a:lstStyle/>
        <a:p>
          <a:pPr marL="0" algn="l">
            <a:buFont typeface="Arial" panose="020B0604020202020204" pitchFamily="34" charset="0"/>
            <a:buChar char="•"/>
          </a:pPr>
          <a:r>
            <a:rPr lang="en-US" sz="1600" dirty="0">
              <a:latin typeface="+mj-lt"/>
            </a:rPr>
            <a:t>Seminar on  “Higher studies”</a:t>
          </a:r>
        </a:p>
      </dgm:t>
    </dgm:pt>
    <dgm:pt modelId="{E1D28D3C-0305-4D09-99F8-713F97F1E6FE}" type="parTrans" cxnId="{8BD54075-DE8D-4E59-883B-65838BE65C4E}">
      <dgm:prSet/>
      <dgm:spPr/>
      <dgm:t>
        <a:bodyPr/>
        <a:lstStyle/>
        <a:p>
          <a:endParaRPr lang="en-US"/>
        </a:p>
      </dgm:t>
    </dgm:pt>
    <dgm:pt modelId="{C8B6C46A-20B3-4766-86D0-E2DCC6139BB7}" type="sibTrans" cxnId="{8BD54075-DE8D-4E59-883B-65838BE65C4E}">
      <dgm:prSet/>
      <dgm:spPr/>
      <dgm:t>
        <a:bodyPr/>
        <a:lstStyle/>
        <a:p>
          <a:endParaRPr lang="en-US"/>
        </a:p>
      </dgm:t>
    </dgm:pt>
    <dgm:pt modelId="{4F4A7DFE-0BA8-45D7-865C-181D514960FA}">
      <dgm:prSet custT="1"/>
      <dgm:spPr/>
      <dgm:t>
        <a:bodyPr/>
        <a:lstStyle/>
        <a:p>
          <a:pPr marL="0" algn="l">
            <a:buFont typeface="Arial" panose="020B0604020202020204" pitchFamily="34" charset="0"/>
            <a:buChar char="•"/>
          </a:pPr>
          <a:r>
            <a:rPr lang="en-US" sz="1600" dirty="0">
              <a:latin typeface="+mj-lt"/>
            </a:rPr>
            <a:t>Hostel meet</a:t>
          </a:r>
        </a:p>
      </dgm:t>
    </dgm:pt>
    <dgm:pt modelId="{E5E38044-891B-4A22-808B-5E2455CCC4D6}" type="parTrans" cxnId="{91C871CD-2D72-46D8-AA0F-79932CA91713}">
      <dgm:prSet/>
      <dgm:spPr/>
      <dgm:t>
        <a:bodyPr/>
        <a:lstStyle/>
        <a:p>
          <a:endParaRPr lang="en-US"/>
        </a:p>
      </dgm:t>
    </dgm:pt>
    <dgm:pt modelId="{9779F9E1-6F22-48C4-973B-1DD894CF3017}" type="sibTrans" cxnId="{91C871CD-2D72-46D8-AA0F-79932CA91713}">
      <dgm:prSet/>
      <dgm:spPr/>
      <dgm:t>
        <a:bodyPr/>
        <a:lstStyle/>
        <a:p>
          <a:endParaRPr lang="en-US"/>
        </a:p>
      </dgm:t>
    </dgm:pt>
    <dgm:pt modelId="{C127DE99-288C-4FE6-B974-B016E2C63F05}">
      <dgm:prSet custT="1"/>
      <dgm:spPr/>
      <dgm:t>
        <a:bodyPr/>
        <a:lstStyle/>
        <a:p>
          <a:pPr marL="0" algn="l">
            <a:buFont typeface="Arial" panose="020B0604020202020204" pitchFamily="34" charset="0"/>
            <a:buChar char="•"/>
          </a:pPr>
          <a:r>
            <a:rPr lang="en-US" sz="1600">
              <a:latin typeface="+mj-lt"/>
            </a:rPr>
            <a:t>Idea presentation</a:t>
          </a:r>
          <a:endParaRPr lang="en-US" sz="1600" dirty="0">
            <a:latin typeface="+mj-lt"/>
          </a:endParaRPr>
        </a:p>
      </dgm:t>
    </dgm:pt>
    <dgm:pt modelId="{DA862605-73D6-45AB-8C7D-AFC4F998984F}" type="parTrans" cxnId="{324BCFB6-8621-4A19-BB61-E80B4DF63291}">
      <dgm:prSet/>
      <dgm:spPr/>
      <dgm:t>
        <a:bodyPr/>
        <a:lstStyle/>
        <a:p>
          <a:endParaRPr lang="en-US"/>
        </a:p>
      </dgm:t>
    </dgm:pt>
    <dgm:pt modelId="{4F5EE0A8-B22D-4848-B10F-356C97B69F1F}" type="sibTrans" cxnId="{324BCFB6-8621-4A19-BB61-E80B4DF63291}">
      <dgm:prSet/>
      <dgm:spPr/>
      <dgm:t>
        <a:bodyPr/>
        <a:lstStyle/>
        <a:p>
          <a:endParaRPr lang="en-US"/>
        </a:p>
      </dgm:t>
    </dgm:pt>
    <dgm:pt modelId="{E1540A78-698E-4322-A4E0-83B3D61BBC03}" type="pres">
      <dgm:prSet presAssocID="{0E6696DC-82D2-4EB4-ABC7-E0208E2CA5DD}" presName="Name0" presStyleCnt="0">
        <dgm:presLayoutVars>
          <dgm:chMax val="7"/>
          <dgm:chPref val="7"/>
          <dgm:dir/>
          <dgm:animLvl val="lvl"/>
        </dgm:presLayoutVars>
      </dgm:prSet>
      <dgm:spPr/>
    </dgm:pt>
    <dgm:pt modelId="{8D60FB7C-F514-4A4F-8A32-A8B9936234BB}" type="pres">
      <dgm:prSet presAssocID="{4AF7CAF4-C677-4A4C-ADAB-628AC7AADD24}" presName="parentText_1" presStyleLbl="node1" presStyleIdx="0" presStyleCnt="4">
        <dgm:presLayoutVars>
          <dgm:chMax val="1"/>
          <dgm:chPref val="1"/>
          <dgm:bulletEnabled val="1"/>
        </dgm:presLayoutVars>
      </dgm:prSet>
      <dgm:spPr/>
    </dgm:pt>
    <dgm:pt modelId="{9FD92D7B-9D95-43CC-BD64-1829C90FB25E}" type="pres">
      <dgm:prSet presAssocID="{4AF7CAF4-C677-4A4C-ADAB-628AC7AADD24}" presName="childText_1" presStyleLbl="node1" presStyleIdx="0" presStyleCnt="4" custScaleX="148009" custScaleY="84207" custLinFactNeighborX="-57663" custLinFactNeighborY="-6398">
        <dgm:presLayoutVars>
          <dgm:chMax val="0"/>
          <dgm:chPref val="0"/>
          <dgm:bulletEnabled val="1"/>
        </dgm:presLayoutVars>
      </dgm:prSet>
      <dgm:spPr/>
    </dgm:pt>
    <dgm:pt modelId="{4598C84C-F35F-452C-9C36-EBE6A521C759}" type="pres">
      <dgm:prSet presAssocID="{4AF7CAF4-C677-4A4C-ADAB-628AC7AADD24}" presName="accentShape_1" presStyleCnt="0"/>
      <dgm:spPr/>
    </dgm:pt>
    <dgm:pt modelId="{A8FB94A2-94B9-4D68-8CCE-3E6DFBC69966}" type="pres">
      <dgm:prSet presAssocID="{4AF7CAF4-C677-4A4C-ADAB-628AC7AADD24}" presName="imageRepeatNode" presStyleLbl="node1" presStyleIdx="0" presStyleCnt="4" custScaleX="151563" custLinFactNeighborX="-55143" custLinFactNeighborY="2864"/>
      <dgm:spPr/>
    </dgm:pt>
    <dgm:pt modelId="{F761D490-1DEB-4DCD-ACFB-EB1F4D51BDD9}" type="pres">
      <dgm:prSet presAssocID="{23C2275A-2963-4B6D-9873-5C53D282B37E}" presName="parentText_2" presStyleLbl="node1" presStyleIdx="0" presStyleCnt="4">
        <dgm:presLayoutVars>
          <dgm:chMax val="1"/>
          <dgm:chPref val="1"/>
          <dgm:bulletEnabled val="1"/>
        </dgm:presLayoutVars>
      </dgm:prSet>
      <dgm:spPr/>
    </dgm:pt>
    <dgm:pt modelId="{1979447B-46B7-4D4F-AAD6-28930548303F}" type="pres">
      <dgm:prSet presAssocID="{23C2275A-2963-4B6D-9873-5C53D282B37E}" presName="childText_2" presStyleLbl="node2" presStyleIdx="0" presStyleCnt="0">
        <dgm:presLayoutVars>
          <dgm:chMax val="0"/>
          <dgm:chPref val="0"/>
          <dgm:bulletEnabled val="1"/>
        </dgm:presLayoutVars>
      </dgm:prSet>
      <dgm:spPr/>
    </dgm:pt>
    <dgm:pt modelId="{EE49EF93-4E8C-4B9C-92F6-5E55322F1508}" type="pres">
      <dgm:prSet presAssocID="{23C2275A-2963-4B6D-9873-5C53D282B37E}" presName="accentShape_2" presStyleCnt="0"/>
      <dgm:spPr/>
    </dgm:pt>
    <dgm:pt modelId="{3B2E14B0-F56A-480D-A5DB-D4F6A9E34FE7}" type="pres">
      <dgm:prSet presAssocID="{23C2275A-2963-4B6D-9873-5C53D282B37E}" presName="imageRepeatNode" presStyleLbl="node1" presStyleIdx="1" presStyleCnt="4" custLinFactNeighborX="-13906" custLinFactNeighborY="25"/>
      <dgm:spPr/>
    </dgm:pt>
    <dgm:pt modelId="{EDAB5B20-4973-4F31-B0B1-2268B97FFD23}" type="pres">
      <dgm:prSet presAssocID="{964FB4EE-69A3-4AB6-9864-9A7BE9E51FFE}" presName="parentText_3" presStyleLbl="node1" presStyleIdx="1" presStyleCnt="4">
        <dgm:presLayoutVars>
          <dgm:chMax val="1"/>
          <dgm:chPref val="1"/>
          <dgm:bulletEnabled val="1"/>
        </dgm:presLayoutVars>
      </dgm:prSet>
      <dgm:spPr/>
    </dgm:pt>
    <dgm:pt modelId="{F292A438-D355-45B3-931C-122FCC337E8B}" type="pres">
      <dgm:prSet presAssocID="{964FB4EE-69A3-4AB6-9864-9A7BE9E51FFE}" presName="childText_3" presStyleLbl="node2" presStyleIdx="0" presStyleCnt="0">
        <dgm:presLayoutVars>
          <dgm:chMax val="0"/>
          <dgm:chPref val="0"/>
          <dgm:bulletEnabled val="1"/>
        </dgm:presLayoutVars>
      </dgm:prSet>
      <dgm:spPr/>
    </dgm:pt>
    <dgm:pt modelId="{18810492-3D45-4E2C-808B-184A38F0ADAC}" type="pres">
      <dgm:prSet presAssocID="{964FB4EE-69A3-4AB6-9864-9A7BE9E51FFE}" presName="accentShape_3" presStyleCnt="0"/>
      <dgm:spPr/>
    </dgm:pt>
    <dgm:pt modelId="{52B9AC0F-9DC9-4131-8ECF-A3807284DD04}" type="pres">
      <dgm:prSet presAssocID="{964FB4EE-69A3-4AB6-9864-9A7BE9E51FFE}" presName="imageRepeatNode" presStyleLbl="node1" presStyleIdx="2" presStyleCnt="4"/>
      <dgm:spPr/>
    </dgm:pt>
    <dgm:pt modelId="{C74C34D5-DA7C-494C-A41E-F2A2C1787166}" type="pres">
      <dgm:prSet presAssocID="{674A4745-B4DD-4CDC-82CE-60BAA059D32D}" presName="parentText_4" presStyleLbl="node1" presStyleIdx="2" presStyleCnt="4">
        <dgm:presLayoutVars>
          <dgm:chMax val="1"/>
          <dgm:chPref val="1"/>
          <dgm:bulletEnabled val="1"/>
        </dgm:presLayoutVars>
      </dgm:prSet>
      <dgm:spPr/>
    </dgm:pt>
    <dgm:pt modelId="{74F13132-A5B6-46C6-8AB1-37EAEC20B306}" type="pres">
      <dgm:prSet presAssocID="{674A4745-B4DD-4CDC-82CE-60BAA059D32D}" presName="childText_4" presStyleLbl="node2" presStyleIdx="0" presStyleCnt="0">
        <dgm:presLayoutVars>
          <dgm:chMax val="0"/>
          <dgm:chPref val="0"/>
          <dgm:bulletEnabled val="1"/>
        </dgm:presLayoutVars>
      </dgm:prSet>
      <dgm:spPr/>
    </dgm:pt>
    <dgm:pt modelId="{1F128BB7-E52A-45C9-A565-6B46BF62A96B}" type="pres">
      <dgm:prSet presAssocID="{674A4745-B4DD-4CDC-82CE-60BAA059D32D}" presName="accentShape_4" presStyleCnt="0"/>
      <dgm:spPr/>
    </dgm:pt>
    <dgm:pt modelId="{CFBDB24D-9921-40FF-A60D-F5DF9EAFA74C}" type="pres">
      <dgm:prSet presAssocID="{674A4745-B4DD-4CDC-82CE-60BAA059D32D}" presName="imageRepeatNode" presStyleLbl="node1" presStyleIdx="3" presStyleCnt="4"/>
      <dgm:spPr/>
    </dgm:pt>
  </dgm:ptLst>
  <dgm:cxnLst>
    <dgm:cxn modelId="{C1887E08-E6B5-4B9D-AC92-20878A548761}" srcId="{4AF7CAF4-C677-4A4C-ADAB-628AC7AADD24}" destId="{5A9972EA-D7CA-4A6E-ACAF-7A876FB70051}" srcOrd="2" destOrd="0" parTransId="{6DE298CA-34A0-4470-BCB6-F453DABB2C63}" sibTransId="{AE66A360-1D6C-4DAE-B6BB-EEDCEB883514}"/>
    <dgm:cxn modelId="{0E43CF09-969F-4609-9B14-B834046074AD}" type="presOf" srcId="{1FBBE87C-069E-4933-87E0-F9E83FE81F38}" destId="{1979447B-46B7-4D4F-AAD6-28930548303F}" srcOrd="0" destOrd="2" presId="urn:microsoft.com/office/officeart/2009/3/layout/BlockDescendingList"/>
    <dgm:cxn modelId="{3722B20D-ACA4-4927-BCDC-FE8EFAECA041}" type="presOf" srcId="{A538370E-50E1-423E-A67D-B5641D623F93}" destId="{9FD92D7B-9D95-43CC-BD64-1829C90FB25E}" srcOrd="0" destOrd="0" presId="urn:microsoft.com/office/officeart/2009/3/layout/BlockDescendingList"/>
    <dgm:cxn modelId="{BA17C80D-B14E-4EA0-B0C2-D81E9EF1E068}" type="presOf" srcId="{A29CCDFE-C1D6-40E7-80A1-BA69CAB8D5D6}" destId="{F292A438-D355-45B3-931C-122FCC337E8B}" srcOrd="0" destOrd="5" presId="urn:microsoft.com/office/officeart/2009/3/layout/BlockDescendingList"/>
    <dgm:cxn modelId="{3B1A3411-C95F-413C-B681-5E4D02A87491}" type="presOf" srcId="{B9AF38BD-BD30-40BF-A118-EB06A874C7BF}" destId="{1979447B-46B7-4D4F-AAD6-28930548303F}" srcOrd="0" destOrd="0" presId="urn:microsoft.com/office/officeart/2009/3/layout/BlockDescendingList"/>
    <dgm:cxn modelId="{8F0B9711-9520-40D6-B22A-EFA7D9292431}" type="presOf" srcId="{C127DE99-288C-4FE6-B974-B016E2C63F05}" destId="{9FD92D7B-9D95-43CC-BD64-1829C90FB25E}" srcOrd="0" destOrd="6" presId="urn:microsoft.com/office/officeart/2009/3/layout/BlockDescendingList"/>
    <dgm:cxn modelId="{F5454313-2750-4305-BB05-00C1763FD7F9}" type="presOf" srcId="{450F6EFF-F71B-4FB3-9F49-65D08B8C649E}" destId="{1979447B-46B7-4D4F-AAD6-28930548303F}" srcOrd="0" destOrd="4" presId="urn:microsoft.com/office/officeart/2009/3/layout/BlockDescendingList"/>
    <dgm:cxn modelId="{DAE28113-4C8E-4662-A379-62508F33E945}" srcId="{0E6696DC-82D2-4EB4-ABC7-E0208E2CA5DD}" destId="{674A4745-B4DD-4CDC-82CE-60BAA059D32D}" srcOrd="3" destOrd="0" parTransId="{25B859EE-23CC-4262-BFF7-923F7A60EDBE}" sibTransId="{3B7655D6-6952-4723-8996-12332097EEAE}"/>
    <dgm:cxn modelId="{784DB213-E173-4F09-8189-E4888D04D579}" type="presOf" srcId="{47791A9B-999F-40B7-8941-78FA32B660BD}" destId="{F292A438-D355-45B3-931C-122FCC337E8B}" srcOrd="0" destOrd="0" presId="urn:microsoft.com/office/officeart/2009/3/layout/BlockDescendingList"/>
    <dgm:cxn modelId="{CA7AD716-E5CA-4B3E-9478-EBB56D12D90B}" type="presOf" srcId="{4850F2BE-17B8-4E21-9D5F-7876691F0807}" destId="{F292A438-D355-45B3-931C-122FCC337E8B}" srcOrd="0" destOrd="4" presId="urn:microsoft.com/office/officeart/2009/3/layout/BlockDescendingList"/>
    <dgm:cxn modelId="{E6C1B71D-449C-4E67-A3DB-8CE2C8B9AD60}" srcId="{23C2275A-2963-4B6D-9873-5C53D282B37E}" destId="{4590D392-3475-4850-B44C-983668DA967A}" srcOrd="3" destOrd="0" parTransId="{C6D85E8C-AE08-4430-B178-C1A26B0BE902}" sibTransId="{5944CFCE-31C9-4259-AE83-4ADC1913DB97}"/>
    <dgm:cxn modelId="{8EFE891F-2519-441F-BDB9-A1BE03A7C226}" srcId="{4AF7CAF4-C677-4A4C-ADAB-628AC7AADD24}" destId="{2B33E1D4-E944-45F4-9206-B09A931CB837}" srcOrd="1" destOrd="0" parTransId="{9FDEAA6C-7C4C-4AA8-880C-A5FD26D01A9A}" sibTransId="{B063C963-F923-42CF-8ACB-62531DADC529}"/>
    <dgm:cxn modelId="{E61FBC21-11A0-4FB0-9A7A-0ADDF26FE88C}" srcId="{964FB4EE-69A3-4AB6-9864-9A7BE9E51FFE}" destId="{9671D98F-5EF7-4594-B9D7-E6AAAB1A5CA6}" srcOrd="3" destOrd="0" parTransId="{978D8F8D-AEF1-4619-8ECF-B440F8248B9C}" sibTransId="{E6A26F79-72CF-4520-A3D4-04C6F0BE6B1A}"/>
    <dgm:cxn modelId="{B2D03229-F606-4C7B-9F48-B6F9477070C0}" type="presOf" srcId="{1BEEB7D2-6809-42E1-9692-41EE618644A9}" destId="{1979447B-46B7-4D4F-AAD6-28930548303F}" srcOrd="0" destOrd="5" presId="urn:microsoft.com/office/officeart/2009/3/layout/BlockDescendingList"/>
    <dgm:cxn modelId="{4E009D2B-5546-4D6C-A1D3-BD43C976D5FD}" srcId="{964FB4EE-69A3-4AB6-9864-9A7BE9E51FFE}" destId="{A29CCDFE-C1D6-40E7-80A1-BA69CAB8D5D6}" srcOrd="5" destOrd="0" parTransId="{115C2760-0683-4018-BD9E-8CC6184DCF82}" sibTransId="{6DA6C6F6-43DA-4C03-B231-A380F7CC1CB1}"/>
    <dgm:cxn modelId="{FBF27936-FF07-4D30-A92B-8ED038C86A6F}" srcId="{964FB4EE-69A3-4AB6-9864-9A7BE9E51FFE}" destId="{47791A9B-999F-40B7-8941-78FA32B660BD}" srcOrd="0" destOrd="0" parTransId="{BAEE09D2-0619-42E3-B79F-2CC49636733F}" sibTransId="{E1A5E84C-7E97-4B06-91F0-FC000DD8900B}"/>
    <dgm:cxn modelId="{A0AFD036-07CE-4F2B-BA21-82509F11CB01}" type="presOf" srcId="{23C2275A-2963-4B6D-9873-5C53D282B37E}" destId="{F761D490-1DEB-4DCD-ACFB-EB1F4D51BDD9}" srcOrd="0" destOrd="0" presId="urn:microsoft.com/office/officeart/2009/3/layout/BlockDescendingList"/>
    <dgm:cxn modelId="{1F69046B-A35A-44B4-86EA-9EB8809C6CB7}" type="presOf" srcId="{594C2DA4-34FE-4AC0-BF01-BFE375D9B686}" destId="{1979447B-46B7-4D4F-AAD6-28930548303F}" srcOrd="0" destOrd="1" presId="urn:microsoft.com/office/officeart/2009/3/layout/BlockDescendingList"/>
    <dgm:cxn modelId="{66940B6C-7DA5-4B8C-A576-70141D9E0607}" type="presOf" srcId="{674A4745-B4DD-4CDC-82CE-60BAA059D32D}" destId="{CFBDB24D-9921-40FF-A60D-F5DF9EAFA74C}" srcOrd="1" destOrd="0" presId="urn:microsoft.com/office/officeart/2009/3/layout/BlockDescendingList"/>
    <dgm:cxn modelId="{00FD336D-4B9A-42A9-A14C-9F54911B5AF8}" srcId="{964FB4EE-69A3-4AB6-9864-9A7BE9E51FFE}" destId="{4850F2BE-17B8-4E21-9D5F-7876691F0807}" srcOrd="4" destOrd="0" parTransId="{2E87FB42-334A-4412-9B38-1FB7931F947F}" sibTransId="{5A789D38-5D70-4B6B-9521-44383CD0F8DE}"/>
    <dgm:cxn modelId="{5CFDA46E-5B4B-4E1B-B7F8-598B416CA142}" type="presOf" srcId="{4AF7CAF4-C677-4A4C-ADAB-628AC7AADD24}" destId="{8D60FB7C-F514-4A4F-8A32-A8B9936234BB}" srcOrd="0" destOrd="0" presId="urn:microsoft.com/office/officeart/2009/3/layout/BlockDescendingList"/>
    <dgm:cxn modelId="{BF582650-BA91-4FA3-97BE-2EB9474C70F2}" type="presOf" srcId="{FE46C62C-725C-455D-A0B0-1E0B53AF98FD}" destId="{9FD92D7B-9D95-43CC-BD64-1829C90FB25E}" srcOrd="0" destOrd="3" presId="urn:microsoft.com/office/officeart/2009/3/layout/BlockDescendingList"/>
    <dgm:cxn modelId="{32626250-D233-4436-B38E-3E018D6278FF}" srcId="{23C2275A-2963-4B6D-9873-5C53D282B37E}" destId="{B9AF38BD-BD30-40BF-A118-EB06A874C7BF}" srcOrd="0" destOrd="0" parTransId="{2BDD3182-F526-4BF9-AB84-5BEBBE239569}" sibTransId="{A6568584-2F8B-46B4-B46C-084B8AE36075}"/>
    <dgm:cxn modelId="{5BC7AD71-CDF4-477B-B51B-5A3BB3AED900}" type="presOf" srcId="{9671D98F-5EF7-4594-B9D7-E6AAAB1A5CA6}" destId="{F292A438-D355-45B3-931C-122FCC337E8B}" srcOrd="0" destOrd="3" presId="urn:microsoft.com/office/officeart/2009/3/layout/BlockDescendingList"/>
    <dgm:cxn modelId="{603E3553-21EA-45E4-832B-5853F4860E01}" type="presOf" srcId="{2B33E1D4-E944-45F4-9206-B09A931CB837}" destId="{9FD92D7B-9D95-43CC-BD64-1829C90FB25E}" srcOrd="0" destOrd="1" presId="urn:microsoft.com/office/officeart/2009/3/layout/BlockDescendingList"/>
    <dgm:cxn modelId="{D6ECAF53-F4D3-445E-B8AE-A94A7C6F7D8A}" srcId="{964FB4EE-69A3-4AB6-9864-9A7BE9E51FFE}" destId="{BF26E51F-38FB-424F-9D58-6BC971E3A041}" srcOrd="1" destOrd="0" parTransId="{C6C656B5-8F3E-4A8D-8B39-3A08610249B3}" sibTransId="{C5C4E5E7-FCB6-4CCC-B807-35F00132C545}"/>
    <dgm:cxn modelId="{01FF1055-DC0C-413B-AC90-A5017E6DB05F}" srcId="{23C2275A-2963-4B6D-9873-5C53D282B37E}" destId="{450F6EFF-F71B-4FB3-9F49-65D08B8C649E}" srcOrd="4" destOrd="0" parTransId="{15BFE64B-254C-4EB0-A3FB-BD243FDDA29C}" sibTransId="{758CEA3E-F83B-43F8-AC34-3559437BA389}"/>
    <dgm:cxn modelId="{8BD54075-DE8D-4E59-883B-65838BE65C4E}" srcId="{4AF7CAF4-C677-4A4C-ADAB-628AC7AADD24}" destId="{81BB839F-7156-4418-9AC0-C6FB8423718E}" srcOrd="4" destOrd="0" parTransId="{E1D28D3C-0305-4D09-99F8-713F97F1E6FE}" sibTransId="{C8B6C46A-20B3-4766-86D0-E2DCC6139BB7}"/>
    <dgm:cxn modelId="{BE6BC157-77BE-4AEB-8D2F-B266A5D4273D}" type="presOf" srcId="{964FB4EE-69A3-4AB6-9864-9A7BE9E51FFE}" destId="{EDAB5B20-4973-4F31-B0B1-2268B97FFD23}" srcOrd="0" destOrd="0" presId="urn:microsoft.com/office/officeart/2009/3/layout/BlockDescendingList"/>
    <dgm:cxn modelId="{5F81E982-D048-4E76-B927-9AA6328F3887}" srcId="{0E6696DC-82D2-4EB4-ABC7-E0208E2CA5DD}" destId="{4AF7CAF4-C677-4A4C-ADAB-628AC7AADD24}" srcOrd="0" destOrd="0" parTransId="{14AE1BA1-11BA-4EA4-A96C-1A2EEC020C16}" sibTransId="{A9C6FF2D-6B52-44FF-ADD0-C5CD1D2D68B4}"/>
    <dgm:cxn modelId="{D9D54D83-DFF4-4E76-96CF-A32BAE54C4DF}" type="presOf" srcId="{0E6696DC-82D2-4EB4-ABC7-E0208E2CA5DD}" destId="{E1540A78-698E-4322-A4E0-83B3D61BBC03}" srcOrd="0" destOrd="0" presId="urn:microsoft.com/office/officeart/2009/3/layout/BlockDescendingList"/>
    <dgm:cxn modelId="{33A59685-D199-4638-BD12-6E1E3254F3ED}" srcId="{0E6696DC-82D2-4EB4-ABC7-E0208E2CA5DD}" destId="{964FB4EE-69A3-4AB6-9864-9A7BE9E51FFE}" srcOrd="2" destOrd="0" parTransId="{F7822963-F214-4E16-AD30-AA29168CBDD7}" sibTransId="{D06CDBB9-D0B4-436B-B887-BFA2C28A49EE}"/>
    <dgm:cxn modelId="{F3B4C786-A7D1-4E20-AB14-02C3726A0C52}" type="presOf" srcId="{23C2275A-2963-4B6D-9873-5C53D282B37E}" destId="{3B2E14B0-F56A-480D-A5DB-D4F6A9E34FE7}" srcOrd="1" destOrd="0" presId="urn:microsoft.com/office/officeart/2009/3/layout/BlockDescendingList"/>
    <dgm:cxn modelId="{1500049E-AFE3-42E0-AD9B-8743B333A68C}" srcId="{23C2275A-2963-4B6D-9873-5C53D282B37E}" destId="{1BEEB7D2-6809-42E1-9692-41EE618644A9}" srcOrd="5" destOrd="0" parTransId="{52550C19-B373-4BC9-9278-2F81B2808FCF}" sibTransId="{F32E0527-9A30-465C-BE62-7F3A8C855730}"/>
    <dgm:cxn modelId="{E82535A1-F331-460E-8706-6C9E57031279}" srcId="{4AF7CAF4-C677-4A4C-ADAB-628AC7AADD24}" destId="{FE46C62C-725C-455D-A0B0-1E0B53AF98FD}" srcOrd="3" destOrd="0" parTransId="{8A3EA464-65EE-4D86-ADC6-A8F62C3D7B8F}" sibTransId="{3E14A52A-59E0-4B7D-BEBD-46CD4D23E44E}"/>
    <dgm:cxn modelId="{35F0ADA3-BEE8-47CC-8CE2-97FA7A750209}" type="presOf" srcId="{81BB839F-7156-4418-9AC0-C6FB8423718E}" destId="{9FD92D7B-9D95-43CC-BD64-1829C90FB25E}" srcOrd="0" destOrd="4" presId="urn:microsoft.com/office/officeart/2009/3/layout/BlockDescendingList"/>
    <dgm:cxn modelId="{7FCCA2A5-F030-48AD-96F0-42809E627BC3}" type="presOf" srcId="{4AF7CAF4-C677-4A4C-ADAB-628AC7AADD24}" destId="{A8FB94A2-94B9-4D68-8CCE-3E6DFBC69966}" srcOrd="1" destOrd="0" presId="urn:microsoft.com/office/officeart/2009/3/layout/BlockDescendingList"/>
    <dgm:cxn modelId="{E624E8A8-7413-47C5-9E46-5DB261577487}" type="presOf" srcId="{4590D392-3475-4850-B44C-983668DA967A}" destId="{1979447B-46B7-4D4F-AAD6-28930548303F}" srcOrd="0" destOrd="3" presId="urn:microsoft.com/office/officeart/2009/3/layout/BlockDescendingList"/>
    <dgm:cxn modelId="{44FFD5A9-16A4-4E53-8764-491D6455AE38}" srcId="{0E6696DC-82D2-4EB4-ABC7-E0208E2CA5DD}" destId="{23C2275A-2963-4B6D-9873-5C53D282B37E}" srcOrd="1" destOrd="0" parTransId="{ED5478D4-9C44-42B8-9752-9F4F6A62A9F4}" sibTransId="{B3C81C8D-BAE7-46A3-BA86-F0EF24E828E8}"/>
    <dgm:cxn modelId="{2404F8B3-DD69-40B2-B3AD-6454A8FAF895}" type="presOf" srcId="{964FB4EE-69A3-4AB6-9864-9A7BE9E51FFE}" destId="{52B9AC0F-9DC9-4131-8ECF-A3807284DD04}" srcOrd="1" destOrd="0" presId="urn:microsoft.com/office/officeart/2009/3/layout/BlockDescendingList"/>
    <dgm:cxn modelId="{324BCFB6-8621-4A19-BB61-E80B4DF63291}" srcId="{4AF7CAF4-C677-4A4C-ADAB-628AC7AADD24}" destId="{C127DE99-288C-4FE6-B974-B016E2C63F05}" srcOrd="6" destOrd="0" parTransId="{DA862605-73D6-45AB-8C7D-AFC4F998984F}" sibTransId="{4F5EE0A8-B22D-4848-B10F-356C97B69F1F}"/>
    <dgm:cxn modelId="{2AC8C8C6-463E-4697-A52B-B3187D85FD77}" srcId="{964FB4EE-69A3-4AB6-9864-9A7BE9E51FFE}" destId="{01B27C22-9974-468E-A4F0-5DA91295EB6E}" srcOrd="2" destOrd="0" parTransId="{C334475A-CDB3-443F-ACA4-BFF5247C8CB3}" sibTransId="{D163E093-DE57-40A7-ACA1-0472A16AE0CF}"/>
    <dgm:cxn modelId="{91C871CD-2D72-46D8-AA0F-79932CA91713}" srcId="{4AF7CAF4-C677-4A4C-ADAB-628AC7AADD24}" destId="{4F4A7DFE-0BA8-45D7-865C-181D514960FA}" srcOrd="5" destOrd="0" parTransId="{E5E38044-891B-4A22-808B-5E2455CCC4D6}" sibTransId="{9779F9E1-6F22-48C4-973B-1DD894CF3017}"/>
    <dgm:cxn modelId="{71AF26CE-1AF0-41A9-B0DE-AC35BDC47A57}" type="presOf" srcId="{674A4745-B4DD-4CDC-82CE-60BAA059D32D}" destId="{C74C34D5-DA7C-494C-A41E-F2A2C1787166}" srcOrd="0" destOrd="0" presId="urn:microsoft.com/office/officeart/2009/3/layout/BlockDescendingList"/>
    <dgm:cxn modelId="{BA9DFBD1-DC5E-498F-B145-C9DF58746356}" type="presOf" srcId="{D503F0B3-1D80-4D2B-B5EF-435E0906BC26}" destId="{74F13132-A5B6-46C6-8AB1-37EAEC20B306}" srcOrd="0" destOrd="0" presId="urn:microsoft.com/office/officeart/2009/3/layout/BlockDescendingList"/>
    <dgm:cxn modelId="{F67CDDE1-ABBB-4A67-8FC6-C580FEB2ED46}" type="presOf" srcId="{5A9972EA-D7CA-4A6E-ACAF-7A876FB70051}" destId="{9FD92D7B-9D95-43CC-BD64-1829C90FB25E}" srcOrd="0" destOrd="2" presId="urn:microsoft.com/office/officeart/2009/3/layout/BlockDescendingList"/>
    <dgm:cxn modelId="{CFDDE4E3-BE0B-4FD4-9C6B-FA472EC50886}" type="presOf" srcId="{8F510024-2562-44CB-AD5A-5D2A0227ACA0}" destId="{1979447B-46B7-4D4F-AAD6-28930548303F}" srcOrd="0" destOrd="6" presId="urn:microsoft.com/office/officeart/2009/3/layout/BlockDescendingList"/>
    <dgm:cxn modelId="{889597ED-31D1-463A-AAFD-68EE5FE39F31}" type="presOf" srcId="{01B27C22-9974-468E-A4F0-5DA91295EB6E}" destId="{F292A438-D355-45B3-931C-122FCC337E8B}" srcOrd="0" destOrd="2" presId="urn:microsoft.com/office/officeart/2009/3/layout/BlockDescendingList"/>
    <dgm:cxn modelId="{3DAD7CF0-D9FD-4123-A243-43BF239EE4B5}" srcId="{674A4745-B4DD-4CDC-82CE-60BAA059D32D}" destId="{D503F0B3-1D80-4D2B-B5EF-435E0906BC26}" srcOrd="0" destOrd="0" parTransId="{2195683E-CD21-4FED-B855-E8648D9E9978}" sibTransId="{8B87A59A-F4D6-4100-96E0-289E80410F07}"/>
    <dgm:cxn modelId="{010933F2-A12F-4291-96E3-1B3AB2D8A77E}" type="presOf" srcId="{BF26E51F-38FB-424F-9D58-6BC971E3A041}" destId="{F292A438-D355-45B3-931C-122FCC337E8B}" srcOrd="0" destOrd="1" presId="urn:microsoft.com/office/officeart/2009/3/layout/BlockDescendingList"/>
    <dgm:cxn modelId="{948141F3-2CBD-4E56-B608-C155E88610A9}" srcId="{23C2275A-2963-4B6D-9873-5C53D282B37E}" destId="{594C2DA4-34FE-4AC0-BF01-BFE375D9B686}" srcOrd="1" destOrd="0" parTransId="{52624006-26B4-474F-B8C1-5698217A7E42}" sibTransId="{5AAF6F0D-D86D-40F0-A5CD-4704987C25A4}"/>
    <dgm:cxn modelId="{A7A466F8-A5CD-4565-9188-263FC21E14BE}" srcId="{4AF7CAF4-C677-4A4C-ADAB-628AC7AADD24}" destId="{A538370E-50E1-423E-A67D-B5641D623F93}" srcOrd="0" destOrd="0" parTransId="{B97FBB3F-7200-42C0-84C8-FE0282D89BD1}" sibTransId="{D667AEAE-438D-451B-B98B-CF9425B0D864}"/>
    <dgm:cxn modelId="{5C3BD3F9-CF65-4DC1-BB35-DD48E1ADAEFC}" srcId="{23C2275A-2963-4B6D-9873-5C53D282B37E}" destId="{1FBBE87C-069E-4933-87E0-F9E83FE81F38}" srcOrd="2" destOrd="0" parTransId="{9F1BACBD-FAFA-4B1B-B748-6493E15BCF23}" sibTransId="{F52DFC02-BB08-4145-A642-DA50DB8FCCFF}"/>
    <dgm:cxn modelId="{CA9758FD-395D-45D0-8DB7-3CAF6E1BA32D}" srcId="{23C2275A-2963-4B6D-9873-5C53D282B37E}" destId="{8F510024-2562-44CB-AD5A-5D2A0227ACA0}" srcOrd="6" destOrd="0" parTransId="{E61B5563-A6BC-407C-B639-CF9CCD582E2D}" sibTransId="{596DFDDB-C722-4C6B-B8B1-0F64C91C5B68}"/>
    <dgm:cxn modelId="{4F40B0FF-F537-430E-A3AE-689E6F63D69F}" type="presOf" srcId="{4F4A7DFE-0BA8-45D7-865C-181D514960FA}" destId="{9FD92D7B-9D95-43CC-BD64-1829C90FB25E}" srcOrd="0" destOrd="5" presId="urn:microsoft.com/office/officeart/2009/3/layout/BlockDescendingList"/>
    <dgm:cxn modelId="{191A5438-962B-4982-825A-B2653BCB56BD}" type="presParOf" srcId="{E1540A78-698E-4322-A4E0-83B3D61BBC03}" destId="{8D60FB7C-F514-4A4F-8A32-A8B9936234BB}" srcOrd="0" destOrd="0" presId="urn:microsoft.com/office/officeart/2009/3/layout/BlockDescendingList"/>
    <dgm:cxn modelId="{24181DBE-2964-4712-8C62-D31FAB082A87}" type="presParOf" srcId="{E1540A78-698E-4322-A4E0-83B3D61BBC03}" destId="{9FD92D7B-9D95-43CC-BD64-1829C90FB25E}" srcOrd="1" destOrd="0" presId="urn:microsoft.com/office/officeart/2009/3/layout/BlockDescendingList"/>
    <dgm:cxn modelId="{59BC41D1-9F45-43CD-A79C-F0B7BC27908B}" type="presParOf" srcId="{E1540A78-698E-4322-A4E0-83B3D61BBC03}" destId="{4598C84C-F35F-452C-9C36-EBE6A521C759}" srcOrd="2" destOrd="0" presId="urn:microsoft.com/office/officeart/2009/3/layout/BlockDescendingList"/>
    <dgm:cxn modelId="{63103E4E-9F7D-44EF-936F-64BC20E48AA7}" type="presParOf" srcId="{4598C84C-F35F-452C-9C36-EBE6A521C759}" destId="{A8FB94A2-94B9-4D68-8CCE-3E6DFBC69966}" srcOrd="0" destOrd="0" presId="urn:microsoft.com/office/officeart/2009/3/layout/BlockDescendingList"/>
    <dgm:cxn modelId="{4DFDC79D-1167-4EEC-B0C0-47B83F5FE02A}" type="presParOf" srcId="{E1540A78-698E-4322-A4E0-83B3D61BBC03}" destId="{F761D490-1DEB-4DCD-ACFB-EB1F4D51BDD9}" srcOrd="3" destOrd="0" presId="urn:microsoft.com/office/officeart/2009/3/layout/BlockDescendingList"/>
    <dgm:cxn modelId="{E93F1A88-A05B-4CAE-87B6-854FC2257B23}" type="presParOf" srcId="{E1540A78-698E-4322-A4E0-83B3D61BBC03}" destId="{1979447B-46B7-4D4F-AAD6-28930548303F}" srcOrd="4" destOrd="0" presId="urn:microsoft.com/office/officeart/2009/3/layout/BlockDescendingList"/>
    <dgm:cxn modelId="{233EAA58-92BC-47C2-900B-D7123D04699D}" type="presParOf" srcId="{E1540A78-698E-4322-A4E0-83B3D61BBC03}" destId="{EE49EF93-4E8C-4B9C-92F6-5E55322F1508}" srcOrd="5" destOrd="0" presId="urn:microsoft.com/office/officeart/2009/3/layout/BlockDescendingList"/>
    <dgm:cxn modelId="{57E2D179-3A1E-478F-A20A-40F12AB6437C}" type="presParOf" srcId="{EE49EF93-4E8C-4B9C-92F6-5E55322F1508}" destId="{3B2E14B0-F56A-480D-A5DB-D4F6A9E34FE7}" srcOrd="0" destOrd="0" presId="urn:microsoft.com/office/officeart/2009/3/layout/BlockDescendingList"/>
    <dgm:cxn modelId="{531F5AA1-F466-405F-9605-58AA91DC4D6C}" type="presParOf" srcId="{E1540A78-698E-4322-A4E0-83B3D61BBC03}" destId="{EDAB5B20-4973-4F31-B0B1-2268B97FFD23}" srcOrd="6" destOrd="0" presId="urn:microsoft.com/office/officeart/2009/3/layout/BlockDescendingList"/>
    <dgm:cxn modelId="{1D9F607D-FFB4-426F-8363-CEB070BF1E95}" type="presParOf" srcId="{E1540A78-698E-4322-A4E0-83B3D61BBC03}" destId="{F292A438-D355-45B3-931C-122FCC337E8B}" srcOrd="7" destOrd="0" presId="urn:microsoft.com/office/officeart/2009/3/layout/BlockDescendingList"/>
    <dgm:cxn modelId="{5C7C1AA9-6DBB-48EA-81AB-EF3708DA3D70}" type="presParOf" srcId="{E1540A78-698E-4322-A4E0-83B3D61BBC03}" destId="{18810492-3D45-4E2C-808B-184A38F0ADAC}" srcOrd="8" destOrd="0" presId="urn:microsoft.com/office/officeart/2009/3/layout/BlockDescendingList"/>
    <dgm:cxn modelId="{0AB815F2-0D92-4D2D-8067-6DED82D98B09}" type="presParOf" srcId="{18810492-3D45-4E2C-808B-184A38F0ADAC}" destId="{52B9AC0F-9DC9-4131-8ECF-A3807284DD04}" srcOrd="0" destOrd="0" presId="urn:microsoft.com/office/officeart/2009/3/layout/BlockDescendingList"/>
    <dgm:cxn modelId="{A37C64B9-C9BF-42D9-8650-B2950D1CA7D9}" type="presParOf" srcId="{E1540A78-698E-4322-A4E0-83B3D61BBC03}" destId="{C74C34D5-DA7C-494C-A41E-F2A2C1787166}" srcOrd="9" destOrd="0" presId="urn:microsoft.com/office/officeart/2009/3/layout/BlockDescendingList"/>
    <dgm:cxn modelId="{EA9140CA-1A59-4F73-9C63-66853038EFBC}" type="presParOf" srcId="{E1540A78-698E-4322-A4E0-83B3D61BBC03}" destId="{74F13132-A5B6-46C6-8AB1-37EAEC20B306}" srcOrd="10" destOrd="0" presId="urn:microsoft.com/office/officeart/2009/3/layout/BlockDescendingList"/>
    <dgm:cxn modelId="{04280872-9D11-4E6F-9900-56849F14DA18}" type="presParOf" srcId="{E1540A78-698E-4322-A4E0-83B3D61BBC03}" destId="{1F128BB7-E52A-45C9-A565-6B46BF62A96B}" srcOrd="11" destOrd="0" presId="urn:microsoft.com/office/officeart/2009/3/layout/BlockDescendingList"/>
    <dgm:cxn modelId="{9D4D053A-B9FB-4DBD-90E8-C1DF158CFC0D}" type="presParOf" srcId="{1F128BB7-E52A-45C9-A565-6B46BF62A96B}" destId="{CFBDB24D-9921-40FF-A60D-F5DF9EAFA74C}" srcOrd="0" destOrd="0" presId="urn:microsoft.com/office/officeart/2009/3/layout/BlockDescending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58E9CB03-8561-488E-9673-E6C723285FF0}" type="doc">
      <dgm:prSet loTypeId="urn:diagrams.loki3.com/VaryingWidthList" loCatId="officeonline" qsTypeId="urn:microsoft.com/office/officeart/2005/8/quickstyle/simple1" qsCatId="simple" csTypeId="urn:microsoft.com/office/officeart/2005/8/colors/colorful2" csCatId="colorful" phldr="1"/>
      <dgm:spPr/>
      <dgm:t>
        <a:bodyPr/>
        <a:lstStyle/>
        <a:p>
          <a:endParaRPr lang="en-US"/>
        </a:p>
      </dgm:t>
    </dgm:pt>
    <dgm:pt modelId="{09A69E43-65CE-4EEF-AADB-69EFA6A08B3F}">
      <dgm:prSet phldrT="[Text]" custT="1"/>
      <dgm:spPr/>
      <dgm:t>
        <a:bodyPr/>
        <a:lstStyle/>
        <a:p>
          <a:r>
            <a:rPr lang="en-US" sz="1800" dirty="0"/>
            <a:t>1,2,,6,10,11,12</a:t>
          </a:r>
        </a:p>
      </dgm:t>
    </dgm:pt>
    <dgm:pt modelId="{7B3A8AB4-A2A8-4FC3-93AC-D8B5F1AD2C2F}" type="parTrans" cxnId="{DF161F3F-0901-4A0D-90F5-F00325B77B72}">
      <dgm:prSet/>
      <dgm:spPr/>
      <dgm:t>
        <a:bodyPr/>
        <a:lstStyle/>
        <a:p>
          <a:endParaRPr lang="en-US"/>
        </a:p>
      </dgm:t>
    </dgm:pt>
    <dgm:pt modelId="{E4871DD6-8897-4EB4-8FAB-9AA73A4DDAA3}" type="sibTrans" cxnId="{DF161F3F-0901-4A0D-90F5-F00325B77B72}">
      <dgm:prSet/>
      <dgm:spPr/>
      <dgm:t>
        <a:bodyPr/>
        <a:lstStyle/>
        <a:p>
          <a:endParaRPr lang="en-US"/>
        </a:p>
      </dgm:t>
    </dgm:pt>
    <dgm:pt modelId="{94FE1259-C386-4491-B2AF-9A8A288AB040}">
      <dgm:prSet phldrT="[Text]" custT="1"/>
      <dgm:spPr/>
      <dgm:t>
        <a:bodyPr/>
        <a:lstStyle/>
        <a:p>
          <a:r>
            <a:rPr lang="en-US" sz="1800" kern="1200" dirty="0">
              <a:solidFill>
                <a:prstClr val="white"/>
              </a:solidFill>
              <a:latin typeface="Calibri"/>
              <a:ea typeface="+mn-ea"/>
              <a:cs typeface="+mn-cs"/>
            </a:rPr>
            <a:t>1,2,3,4,5,6,7,9,10,11,12</a:t>
          </a:r>
        </a:p>
      </dgm:t>
    </dgm:pt>
    <dgm:pt modelId="{8C14327D-2997-40B6-8BB8-A6F02510DC19}" type="parTrans" cxnId="{10F7FCC4-D0BF-4E9A-81BC-029F33212E86}">
      <dgm:prSet/>
      <dgm:spPr/>
      <dgm:t>
        <a:bodyPr/>
        <a:lstStyle/>
        <a:p>
          <a:endParaRPr lang="en-US"/>
        </a:p>
      </dgm:t>
    </dgm:pt>
    <dgm:pt modelId="{EA48855A-7DEE-447F-8E97-9F78E033DA3B}" type="sibTrans" cxnId="{10F7FCC4-D0BF-4E9A-81BC-029F33212E86}">
      <dgm:prSet/>
      <dgm:spPr/>
      <dgm:t>
        <a:bodyPr/>
        <a:lstStyle/>
        <a:p>
          <a:endParaRPr lang="en-US"/>
        </a:p>
      </dgm:t>
    </dgm:pt>
    <dgm:pt modelId="{BABA43E7-92A8-4933-B3B6-93C290D9E9BC}">
      <dgm:prSet phldrT="[Text]" custT="1"/>
      <dgm:spPr/>
      <dgm:t>
        <a:bodyPr/>
        <a:lstStyle/>
        <a:p>
          <a:r>
            <a:rPr lang="en-IN" sz="1800" kern="1200" dirty="0">
              <a:solidFill>
                <a:prstClr val="white"/>
              </a:solidFill>
              <a:latin typeface="Calibri"/>
              <a:ea typeface="+mn-ea"/>
              <a:cs typeface="+mn-cs"/>
            </a:rPr>
            <a:t>1,2,3,4,6,10</a:t>
          </a:r>
          <a:endParaRPr lang="en-US" sz="1800" kern="1200" dirty="0">
            <a:solidFill>
              <a:prstClr val="white"/>
            </a:solidFill>
            <a:latin typeface="Calibri"/>
            <a:ea typeface="+mn-ea"/>
            <a:cs typeface="+mn-cs"/>
          </a:endParaRPr>
        </a:p>
      </dgm:t>
    </dgm:pt>
    <dgm:pt modelId="{8C307363-3EDA-4060-BE53-2C5C374857D0}" type="parTrans" cxnId="{F69F2EC8-5C5D-4619-B015-A5B140EA3E25}">
      <dgm:prSet/>
      <dgm:spPr/>
      <dgm:t>
        <a:bodyPr/>
        <a:lstStyle/>
        <a:p>
          <a:endParaRPr lang="en-US"/>
        </a:p>
      </dgm:t>
    </dgm:pt>
    <dgm:pt modelId="{8CB9C99D-8028-471F-BDD5-E3F4F87E720E}" type="sibTrans" cxnId="{F69F2EC8-5C5D-4619-B015-A5B140EA3E25}">
      <dgm:prSet/>
      <dgm:spPr/>
      <dgm:t>
        <a:bodyPr/>
        <a:lstStyle/>
        <a:p>
          <a:endParaRPr lang="en-US"/>
        </a:p>
      </dgm:t>
    </dgm:pt>
    <dgm:pt modelId="{4DC87692-DCD4-476B-AE46-922E077AB544}">
      <dgm:prSet phldrT="[Text]" custT="1"/>
      <dgm:spPr/>
      <dgm:t>
        <a:bodyPr/>
        <a:lstStyle/>
        <a:p>
          <a:pPr marL="0" lvl="0" indent="0" algn="ctr" defTabSz="800100">
            <a:lnSpc>
              <a:spcPct val="90000"/>
            </a:lnSpc>
            <a:spcBef>
              <a:spcPct val="0"/>
            </a:spcBef>
            <a:spcAft>
              <a:spcPct val="35000"/>
            </a:spcAft>
            <a:buNone/>
          </a:pPr>
          <a:r>
            <a:rPr lang="en-US" sz="1800" kern="1200" dirty="0">
              <a:solidFill>
                <a:prstClr val="white"/>
              </a:solidFill>
              <a:latin typeface="Calibri"/>
              <a:ea typeface="+mn-ea"/>
              <a:cs typeface="+mn-cs"/>
            </a:rPr>
            <a:t>1,2,3,4,6,10,11,12</a:t>
          </a:r>
        </a:p>
      </dgm:t>
    </dgm:pt>
    <dgm:pt modelId="{CDD16198-84F5-489E-8A13-8531441E4E25}" type="parTrans" cxnId="{A88AB65A-8ABA-4567-92E4-7468EB2019A1}">
      <dgm:prSet/>
      <dgm:spPr/>
      <dgm:t>
        <a:bodyPr/>
        <a:lstStyle/>
        <a:p>
          <a:endParaRPr lang="en-US"/>
        </a:p>
      </dgm:t>
    </dgm:pt>
    <dgm:pt modelId="{FDA9D1D6-E578-4023-92C3-75D7CAC42836}" type="sibTrans" cxnId="{A88AB65A-8ABA-4567-92E4-7468EB2019A1}">
      <dgm:prSet/>
      <dgm:spPr/>
      <dgm:t>
        <a:bodyPr/>
        <a:lstStyle/>
        <a:p>
          <a:endParaRPr lang="en-US"/>
        </a:p>
      </dgm:t>
    </dgm:pt>
    <dgm:pt modelId="{E4277656-099E-4462-83CB-B14A6BAC82ED}" type="pres">
      <dgm:prSet presAssocID="{58E9CB03-8561-488E-9673-E6C723285FF0}" presName="Name0" presStyleCnt="0">
        <dgm:presLayoutVars>
          <dgm:resizeHandles/>
        </dgm:presLayoutVars>
      </dgm:prSet>
      <dgm:spPr/>
    </dgm:pt>
    <dgm:pt modelId="{80232F4F-4405-4F39-8CF8-B67E327A7CE4}" type="pres">
      <dgm:prSet presAssocID="{09A69E43-65CE-4EEF-AADB-69EFA6A08B3F}" presName="text" presStyleLbl="node1" presStyleIdx="0" presStyleCnt="4" custAng="0" custScaleX="200305" custScaleY="13914" custLinFactX="-100000" custLinFactY="63944" custLinFactNeighborX="-169302" custLinFactNeighborY="100000">
        <dgm:presLayoutVars>
          <dgm:bulletEnabled val="1"/>
        </dgm:presLayoutVars>
      </dgm:prSet>
      <dgm:spPr/>
    </dgm:pt>
    <dgm:pt modelId="{9AA23C17-72CE-484E-8405-506639CD003F}" type="pres">
      <dgm:prSet presAssocID="{E4871DD6-8897-4EB4-8FAB-9AA73A4DDAA3}" presName="space" presStyleCnt="0"/>
      <dgm:spPr/>
    </dgm:pt>
    <dgm:pt modelId="{A7C3C726-D813-4CB2-BFC3-9D6C5B4AEB2D}" type="pres">
      <dgm:prSet presAssocID="{4DC87692-DCD4-476B-AE46-922E077AB544}" presName="text" presStyleLbl="node1" presStyleIdx="1" presStyleCnt="4" custAng="0" custScaleX="120011" custScaleY="13914" custLinFactY="46280" custLinFactNeighborX="-60006" custLinFactNeighborY="100000">
        <dgm:presLayoutVars>
          <dgm:bulletEnabled val="1"/>
        </dgm:presLayoutVars>
      </dgm:prSet>
      <dgm:spPr/>
    </dgm:pt>
    <dgm:pt modelId="{B911AA95-23D3-40F9-B94F-2D3C0354058E}" type="pres">
      <dgm:prSet presAssocID="{FDA9D1D6-E578-4023-92C3-75D7CAC42836}" presName="space" presStyleCnt="0"/>
      <dgm:spPr/>
    </dgm:pt>
    <dgm:pt modelId="{30946961-7D63-4CBC-AA73-D7EC643F3FF8}" type="pres">
      <dgm:prSet presAssocID="{94FE1259-C386-4491-B2AF-9A8A288AB040}" presName="text" presStyleLbl="node1" presStyleIdx="2" presStyleCnt="4" custAng="0" custScaleX="79867" custScaleY="14693" custLinFactY="28732" custLinFactNeighborX="52345" custLinFactNeighborY="100000">
        <dgm:presLayoutVars>
          <dgm:bulletEnabled val="1"/>
        </dgm:presLayoutVars>
      </dgm:prSet>
      <dgm:spPr/>
    </dgm:pt>
    <dgm:pt modelId="{5EEE9477-8CFA-484C-B615-CED20BABF63D}" type="pres">
      <dgm:prSet presAssocID="{EA48855A-7DEE-447F-8E97-9F78E033DA3B}" presName="space" presStyleCnt="0"/>
      <dgm:spPr/>
    </dgm:pt>
    <dgm:pt modelId="{F5CB5D7F-1543-4F43-AA6E-356D607A0A6C}" type="pres">
      <dgm:prSet presAssocID="{BABA43E7-92A8-4933-B3B6-93C290D9E9BC}" presName="text" presStyleLbl="node1" presStyleIdx="3" presStyleCnt="4" custAng="10800000" custFlipVert="1" custScaleX="162289" custScaleY="14048" custLinFactX="100000" custLinFactY="9039" custLinFactNeighborX="197486" custLinFactNeighborY="100000">
        <dgm:presLayoutVars>
          <dgm:bulletEnabled val="1"/>
        </dgm:presLayoutVars>
      </dgm:prSet>
      <dgm:spPr/>
    </dgm:pt>
  </dgm:ptLst>
  <dgm:cxnLst>
    <dgm:cxn modelId="{7132BE19-95AB-4F37-A1BE-4BE06872DAD8}" type="presOf" srcId="{58E9CB03-8561-488E-9673-E6C723285FF0}" destId="{E4277656-099E-4462-83CB-B14A6BAC82ED}" srcOrd="0" destOrd="0" presId="urn:diagrams.loki3.com/VaryingWidthList"/>
    <dgm:cxn modelId="{6762171A-4F25-4E4D-AFB3-FB3B68F74091}" type="presOf" srcId="{09A69E43-65CE-4EEF-AADB-69EFA6A08B3F}" destId="{80232F4F-4405-4F39-8CF8-B67E327A7CE4}" srcOrd="0" destOrd="0" presId="urn:diagrams.loki3.com/VaryingWidthList"/>
    <dgm:cxn modelId="{4435F93B-3EAA-4257-BFF7-F334A25E9F7C}" type="presOf" srcId="{4DC87692-DCD4-476B-AE46-922E077AB544}" destId="{A7C3C726-D813-4CB2-BFC3-9D6C5B4AEB2D}" srcOrd="0" destOrd="0" presId="urn:diagrams.loki3.com/VaryingWidthList"/>
    <dgm:cxn modelId="{DF161F3F-0901-4A0D-90F5-F00325B77B72}" srcId="{58E9CB03-8561-488E-9673-E6C723285FF0}" destId="{09A69E43-65CE-4EEF-AADB-69EFA6A08B3F}" srcOrd="0" destOrd="0" parTransId="{7B3A8AB4-A2A8-4FC3-93AC-D8B5F1AD2C2F}" sibTransId="{E4871DD6-8897-4EB4-8FAB-9AA73A4DDAA3}"/>
    <dgm:cxn modelId="{45B98669-ACA2-41C9-A245-A660BA88B2F8}" type="presOf" srcId="{94FE1259-C386-4491-B2AF-9A8A288AB040}" destId="{30946961-7D63-4CBC-AA73-D7EC643F3FF8}" srcOrd="0" destOrd="0" presId="urn:diagrams.loki3.com/VaryingWidthList"/>
    <dgm:cxn modelId="{A88AB65A-8ABA-4567-92E4-7468EB2019A1}" srcId="{58E9CB03-8561-488E-9673-E6C723285FF0}" destId="{4DC87692-DCD4-476B-AE46-922E077AB544}" srcOrd="1" destOrd="0" parTransId="{CDD16198-84F5-489E-8A13-8531441E4E25}" sibTransId="{FDA9D1D6-E578-4023-92C3-75D7CAC42836}"/>
    <dgm:cxn modelId="{10F7FCC4-D0BF-4E9A-81BC-029F33212E86}" srcId="{58E9CB03-8561-488E-9673-E6C723285FF0}" destId="{94FE1259-C386-4491-B2AF-9A8A288AB040}" srcOrd="2" destOrd="0" parTransId="{8C14327D-2997-40B6-8BB8-A6F02510DC19}" sibTransId="{EA48855A-7DEE-447F-8E97-9F78E033DA3B}"/>
    <dgm:cxn modelId="{F69F2EC8-5C5D-4619-B015-A5B140EA3E25}" srcId="{58E9CB03-8561-488E-9673-E6C723285FF0}" destId="{BABA43E7-92A8-4933-B3B6-93C290D9E9BC}" srcOrd="3" destOrd="0" parTransId="{8C307363-3EDA-4060-BE53-2C5C374857D0}" sibTransId="{8CB9C99D-8028-471F-BDD5-E3F4F87E720E}"/>
    <dgm:cxn modelId="{8F14F7D6-86E1-4B6C-B11A-9BE9689053EC}" type="presOf" srcId="{BABA43E7-92A8-4933-B3B6-93C290D9E9BC}" destId="{F5CB5D7F-1543-4F43-AA6E-356D607A0A6C}" srcOrd="0" destOrd="0" presId="urn:diagrams.loki3.com/VaryingWidthList"/>
    <dgm:cxn modelId="{349CB3BC-F75B-4A91-93B4-5EE90BBD0129}" type="presParOf" srcId="{E4277656-099E-4462-83CB-B14A6BAC82ED}" destId="{80232F4F-4405-4F39-8CF8-B67E327A7CE4}" srcOrd="0" destOrd="0" presId="urn:diagrams.loki3.com/VaryingWidthList"/>
    <dgm:cxn modelId="{78C42219-36F1-40C1-8BDD-99B72ACBD415}" type="presParOf" srcId="{E4277656-099E-4462-83CB-B14A6BAC82ED}" destId="{9AA23C17-72CE-484E-8405-506639CD003F}" srcOrd="1" destOrd="0" presId="urn:diagrams.loki3.com/VaryingWidthList"/>
    <dgm:cxn modelId="{EEE339F1-905C-4CBB-999C-48CDCE61D3E3}" type="presParOf" srcId="{E4277656-099E-4462-83CB-B14A6BAC82ED}" destId="{A7C3C726-D813-4CB2-BFC3-9D6C5B4AEB2D}" srcOrd="2" destOrd="0" presId="urn:diagrams.loki3.com/VaryingWidthList"/>
    <dgm:cxn modelId="{E9403774-C1AE-4E7C-9555-21888F65E497}" type="presParOf" srcId="{E4277656-099E-4462-83CB-B14A6BAC82ED}" destId="{B911AA95-23D3-40F9-B94F-2D3C0354058E}" srcOrd="3" destOrd="0" presId="urn:diagrams.loki3.com/VaryingWidthList"/>
    <dgm:cxn modelId="{7AA7A775-6B5F-4400-8F25-2BBD04E01B5B}" type="presParOf" srcId="{E4277656-099E-4462-83CB-B14A6BAC82ED}" destId="{30946961-7D63-4CBC-AA73-D7EC643F3FF8}" srcOrd="4" destOrd="0" presId="urn:diagrams.loki3.com/VaryingWidthList"/>
    <dgm:cxn modelId="{18020B73-FCF1-45B2-98A9-AE7C807E83DE}" type="presParOf" srcId="{E4277656-099E-4462-83CB-B14A6BAC82ED}" destId="{5EEE9477-8CFA-484C-B615-CED20BABF63D}" srcOrd="5" destOrd="0" presId="urn:diagrams.loki3.com/VaryingWidthList"/>
    <dgm:cxn modelId="{31A87C33-F6AE-4D25-9CC3-F60CF8858387}" type="presParOf" srcId="{E4277656-099E-4462-83CB-B14A6BAC82ED}" destId="{F5CB5D7F-1543-4F43-AA6E-356D607A0A6C}" srcOrd="6" destOrd="0" presId="urn:diagrams.loki3.com/VaryingWidth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48700FEF-9CB7-4674-AB91-9405F879D48F}" type="doc">
      <dgm:prSet loTypeId="urn:microsoft.com/office/officeart/2009/3/layout/IncreasingArrowsProcess" loCatId="process" qsTypeId="urn:microsoft.com/office/officeart/2005/8/quickstyle/simple1" qsCatId="simple" csTypeId="urn:microsoft.com/office/officeart/2005/8/colors/colorful1" csCatId="colorful" phldr="1"/>
      <dgm:spPr/>
      <dgm:t>
        <a:bodyPr/>
        <a:lstStyle/>
        <a:p>
          <a:endParaRPr lang="en-US"/>
        </a:p>
      </dgm:t>
    </dgm:pt>
    <dgm:pt modelId="{240DB0A7-F926-4FC2-9EAD-3F226E5918FF}">
      <dgm:prSet phldrT="[Text]"/>
      <dgm:spPr/>
      <dgm:t>
        <a:bodyPr/>
        <a:lstStyle/>
        <a:p>
          <a:r>
            <a:rPr lang="en-US" dirty="0"/>
            <a:t>Application Based Project</a:t>
          </a:r>
        </a:p>
      </dgm:t>
    </dgm:pt>
    <dgm:pt modelId="{420CC53D-D863-4BFB-A7C2-ED4DCBB25F0E}" type="parTrans" cxnId="{17209FDE-3B0D-48EB-9666-AF220529D197}">
      <dgm:prSet/>
      <dgm:spPr/>
      <dgm:t>
        <a:bodyPr/>
        <a:lstStyle/>
        <a:p>
          <a:endParaRPr lang="en-US"/>
        </a:p>
      </dgm:t>
    </dgm:pt>
    <dgm:pt modelId="{AC221D9E-8F8C-430F-8480-9A46EF04FF0F}" type="sibTrans" cxnId="{17209FDE-3B0D-48EB-9666-AF220529D197}">
      <dgm:prSet/>
      <dgm:spPr/>
      <dgm:t>
        <a:bodyPr/>
        <a:lstStyle/>
        <a:p>
          <a:endParaRPr lang="en-US"/>
        </a:p>
      </dgm:t>
    </dgm:pt>
    <dgm:pt modelId="{98F8CE81-812F-462B-A868-2B36D011C06D}">
      <dgm:prSet phldrT="[Text]"/>
      <dgm:spPr/>
      <dgm:t>
        <a:bodyPr/>
        <a:lstStyle/>
        <a:p>
          <a:r>
            <a:rPr lang="en-US" b="1" dirty="0">
              <a:latin typeface="+mj-lt"/>
            </a:rPr>
            <a:t>Agile Methodology </a:t>
          </a:r>
        </a:p>
        <a:p>
          <a:r>
            <a:rPr lang="en-US" dirty="0">
              <a:latin typeface="+mj-lt"/>
            </a:rPr>
            <a:t>Outcome will be product or prototype </a:t>
          </a:r>
        </a:p>
      </dgm:t>
    </dgm:pt>
    <dgm:pt modelId="{FFF0F0C7-9689-43B4-B539-54E0CDBB00FE}" type="parTrans" cxnId="{853DF87D-69C1-44AF-A55D-2E61D366BC6C}">
      <dgm:prSet/>
      <dgm:spPr/>
      <dgm:t>
        <a:bodyPr/>
        <a:lstStyle/>
        <a:p>
          <a:endParaRPr lang="en-US"/>
        </a:p>
      </dgm:t>
    </dgm:pt>
    <dgm:pt modelId="{E5BDF039-DB98-49D5-A47E-7246E1323EB9}" type="sibTrans" cxnId="{853DF87D-69C1-44AF-A55D-2E61D366BC6C}">
      <dgm:prSet/>
      <dgm:spPr/>
      <dgm:t>
        <a:bodyPr/>
        <a:lstStyle/>
        <a:p>
          <a:endParaRPr lang="en-US"/>
        </a:p>
      </dgm:t>
    </dgm:pt>
    <dgm:pt modelId="{BC35A06F-59AC-4290-8453-9636B1E6DFDA}">
      <dgm:prSet phldrT="[Text]"/>
      <dgm:spPr/>
      <dgm:t>
        <a:bodyPr/>
        <a:lstStyle/>
        <a:p>
          <a:r>
            <a:rPr lang="en-US" dirty="0"/>
            <a:t>Research Based Project</a:t>
          </a:r>
        </a:p>
      </dgm:t>
    </dgm:pt>
    <dgm:pt modelId="{AFC44418-994B-429B-9592-EB27921ED0DD}" type="parTrans" cxnId="{29F8980D-6759-44B7-B15D-33FC6FA16411}">
      <dgm:prSet/>
      <dgm:spPr/>
      <dgm:t>
        <a:bodyPr/>
        <a:lstStyle/>
        <a:p>
          <a:endParaRPr lang="en-US"/>
        </a:p>
      </dgm:t>
    </dgm:pt>
    <dgm:pt modelId="{B540A752-92C1-4E9C-9491-AD267831BAB6}" type="sibTrans" cxnId="{29F8980D-6759-44B7-B15D-33FC6FA16411}">
      <dgm:prSet/>
      <dgm:spPr/>
      <dgm:t>
        <a:bodyPr/>
        <a:lstStyle/>
        <a:p>
          <a:endParaRPr lang="en-US"/>
        </a:p>
      </dgm:t>
    </dgm:pt>
    <dgm:pt modelId="{B09D9845-6DBD-4B4D-9890-FA01DF4D4688}">
      <dgm:prSet phldrT="[Text]"/>
      <dgm:spPr/>
      <dgm:t>
        <a:bodyPr/>
        <a:lstStyle/>
        <a:p>
          <a:r>
            <a:rPr lang="en-US" b="1" dirty="0">
              <a:latin typeface="+mj-lt"/>
            </a:rPr>
            <a:t>Waterfall Methodology </a:t>
          </a:r>
        </a:p>
        <a:p>
          <a:r>
            <a:rPr lang="en-US" dirty="0">
              <a:latin typeface="+mj-lt"/>
            </a:rPr>
            <a:t>Outcome will be technical paper published in reputed journal</a:t>
          </a:r>
        </a:p>
      </dgm:t>
    </dgm:pt>
    <dgm:pt modelId="{027C7A6F-7474-4CEB-B272-F6AFAB7B2E9F}" type="parTrans" cxnId="{8CA4CBF7-54EA-4DE2-8F05-9EAD3166729F}">
      <dgm:prSet/>
      <dgm:spPr/>
      <dgm:t>
        <a:bodyPr/>
        <a:lstStyle/>
        <a:p>
          <a:endParaRPr lang="en-US"/>
        </a:p>
      </dgm:t>
    </dgm:pt>
    <dgm:pt modelId="{B9C57EAB-DF99-4B02-B7BD-11003ED6E68E}" type="sibTrans" cxnId="{8CA4CBF7-54EA-4DE2-8F05-9EAD3166729F}">
      <dgm:prSet/>
      <dgm:spPr/>
      <dgm:t>
        <a:bodyPr/>
        <a:lstStyle/>
        <a:p>
          <a:endParaRPr lang="en-US"/>
        </a:p>
      </dgm:t>
    </dgm:pt>
    <dgm:pt modelId="{AFD18CFB-367D-4DCC-BEFC-3153A63BC6F9}">
      <dgm:prSet phldrT="[Text]"/>
      <dgm:spPr/>
      <dgm:t>
        <a:bodyPr/>
        <a:lstStyle/>
        <a:p>
          <a:r>
            <a:rPr lang="en-US" dirty="0"/>
            <a:t>Project</a:t>
          </a:r>
        </a:p>
      </dgm:t>
    </dgm:pt>
    <dgm:pt modelId="{DF607E78-DAD0-4016-9CA8-40123D2720C4}" type="parTrans" cxnId="{B2C42BBC-B251-4157-8310-44071A323CCF}">
      <dgm:prSet/>
      <dgm:spPr/>
      <dgm:t>
        <a:bodyPr/>
        <a:lstStyle/>
        <a:p>
          <a:endParaRPr lang="en-US"/>
        </a:p>
      </dgm:t>
    </dgm:pt>
    <dgm:pt modelId="{E3BB5F6D-B8F8-4613-9D74-13A710CD7600}" type="sibTrans" cxnId="{B2C42BBC-B251-4157-8310-44071A323CCF}">
      <dgm:prSet/>
      <dgm:spPr/>
      <dgm:t>
        <a:bodyPr/>
        <a:lstStyle/>
        <a:p>
          <a:endParaRPr lang="en-US"/>
        </a:p>
      </dgm:t>
    </dgm:pt>
    <dgm:pt modelId="{E1418C25-FFD5-4FB5-AD98-4273E182657C}">
      <dgm:prSet phldrT="[Text]"/>
      <dgm:spPr/>
      <dgm:t>
        <a:bodyPr/>
        <a:lstStyle/>
        <a:p>
          <a:r>
            <a:rPr lang="en-US" b="1" dirty="0">
              <a:latin typeface="+mj-lt"/>
            </a:rPr>
            <a:t>Poster Making </a:t>
          </a:r>
        </a:p>
        <a:p>
          <a:r>
            <a:rPr lang="en-US" dirty="0">
              <a:latin typeface="+mj-lt"/>
            </a:rPr>
            <a:t>Mapping with GA,PO, Subjects, curricular and extra curricular activities   </a:t>
          </a:r>
        </a:p>
      </dgm:t>
    </dgm:pt>
    <dgm:pt modelId="{F9B46D9F-6F28-4BCD-8130-9F3E1A45A8E0}" type="parTrans" cxnId="{0A14F015-0881-4B17-90BB-6B7AC46B552B}">
      <dgm:prSet/>
      <dgm:spPr/>
      <dgm:t>
        <a:bodyPr/>
        <a:lstStyle/>
        <a:p>
          <a:endParaRPr lang="en-US"/>
        </a:p>
      </dgm:t>
    </dgm:pt>
    <dgm:pt modelId="{A81765F3-A12F-48E6-94BA-706353F44E68}" type="sibTrans" cxnId="{0A14F015-0881-4B17-90BB-6B7AC46B552B}">
      <dgm:prSet/>
      <dgm:spPr/>
      <dgm:t>
        <a:bodyPr/>
        <a:lstStyle/>
        <a:p>
          <a:endParaRPr lang="en-US"/>
        </a:p>
      </dgm:t>
    </dgm:pt>
    <dgm:pt modelId="{E4830F9B-7C3A-407F-B0C2-0DB0CE204658}" type="pres">
      <dgm:prSet presAssocID="{48700FEF-9CB7-4674-AB91-9405F879D48F}" presName="Name0" presStyleCnt="0">
        <dgm:presLayoutVars>
          <dgm:chMax val="5"/>
          <dgm:chPref val="5"/>
          <dgm:dir/>
          <dgm:animLvl val="lvl"/>
        </dgm:presLayoutVars>
      </dgm:prSet>
      <dgm:spPr/>
    </dgm:pt>
    <dgm:pt modelId="{5CD916FE-2373-46E9-8401-2EE178B72A90}" type="pres">
      <dgm:prSet presAssocID="{240DB0A7-F926-4FC2-9EAD-3F226E5918FF}" presName="parentText1" presStyleLbl="node1" presStyleIdx="0" presStyleCnt="3" custAng="0">
        <dgm:presLayoutVars>
          <dgm:chMax/>
          <dgm:chPref val="3"/>
          <dgm:bulletEnabled val="1"/>
        </dgm:presLayoutVars>
      </dgm:prSet>
      <dgm:spPr/>
    </dgm:pt>
    <dgm:pt modelId="{D09377EC-B314-43A1-8BB0-0F20E847288C}" type="pres">
      <dgm:prSet presAssocID="{240DB0A7-F926-4FC2-9EAD-3F226E5918FF}" presName="childText1" presStyleLbl="solidAlignAcc1" presStyleIdx="0" presStyleCnt="3" custScaleX="118374" custLinFactNeighborX="9484" custLinFactNeighborY="1454">
        <dgm:presLayoutVars>
          <dgm:chMax val="0"/>
          <dgm:chPref val="0"/>
          <dgm:bulletEnabled val="1"/>
        </dgm:presLayoutVars>
      </dgm:prSet>
      <dgm:spPr/>
    </dgm:pt>
    <dgm:pt modelId="{58ED7F30-2B28-4E3C-B621-12E514AFBDCE}" type="pres">
      <dgm:prSet presAssocID="{BC35A06F-59AC-4290-8453-9636B1E6DFDA}" presName="parentText2" presStyleLbl="node1" presStyleIdx="1" presStyleCnt="3">
        <dgm:presLayoutVars>
          <dgm:chMax/>
          <dgm:chPref val="3"/>
          <dgm:bulletEnabled val="1"/>
        </dgm:presLayoutVars>
      </dgm:prSet>
      <dgm:spPr/>
    </dgm:pt>
    <dgm:pt modelId="{70E63AA8-EFAA-4767-A007-D7F3CEE1B942}" type="pres">
      <dgm:prSet presAssocID="{BC35A06F-59AC-4290-8453-9636B1E6DFDA}" presName="childText2" presStyleLbl="solidAlignAcc1" presStyleIdx="1" presStyleCnt="3" custLinFactNeighborX="619">
        <dgm:presLayoutVars>
          <dgm:chMax val="0"/>
          <dgm:chPref val="0"/>
          <dgm:bulletEnabled val="1"/>
        </dgm:presLayoutVars>
      </dgm:prSet>
      <dgm:spPr/>
    </dgm:pt>
    <dgm:pt modelId="{4D023F3E-FAA8-4A78-A164-F496D4742DEC}" type="pres">
      <dgm:prSet presAssocID="{AFD18CFB-367D-4DCC-BEFC-3153A63BC6F9}" presName="parentText3" presStyleLbl="node1" presStyleIdx="2" presStyleCnt="3">
        <dgm:presLayoutVars>
          <dgm:chMax/>
          <dgm:chPref val="3"/>
          <dgm:bulletEnabled val="1"/>
        </dgm:presLayoutVars>
      </dgm:prSet>
      <dgm:spPr/>
    </dgm:pt>
    <dgm:pt modelId="{D487D06C-D2CE-492F-99CF-2DDFE3F11B2B}" type="pres">
      <dgm:prSet presAssocID="{AFD18CFB-367D-4DCC-BEFC-3153A63BC6F9}" presName="childText3" presStyleLbl="solidAlignAcc1" presStyleIdx="2" presStyleCnt="3">
        <dgm:presLayoutVars>
          <dgm:chMax val="0"/>
          <dgm:chPref val="0"/>
          <dgm:bulletEnabled val="1"/>
        </dgm:presLayoutVars>
      </dgm:prSet>
      <dgm:spPr/>
    </dgm:pt>
  </dgm:ptLst>
  <dgm:cxnLst>
    <dgm:cxn modelId="{29F8980D-6759-44B7-B15D-33FC6FA16411}" srcId="{48700FEF-9CB7-4674-AB91-9405F879D48F}" destId="{BC35A06F-59AC-4290-8453-9636B1E6DFDA}" srcOrd="1" destOrd="0" parTransId="{AFC44418-994B-429B-9592-EB27921ED0DD}" sibTransId="{B540A752-92C1-4E9C-9491-AD267831BAB6}"/>
    <dgm:cxn modelId="{0A14F015-0881-4B17-90BB-6B7AC46B552B}" srcId="{AFD18CFB-367D-4DCC-BEFC-3153A63BC6F9}" destId="{E1418C25-FFD5-4FB5-AD98-4273E182657C}" srcOrd="0" destOrd="0" parTransId="{F9B46D9F-6F28-4BCD-8130-9F3E1A45A8E0}" sibTransId="{A81765F3-A12F-48E6-94BA-706353F44E68}"/>
    <dgm:cxn modelId="{A9E5B93E-1EEB-4291-AD46-8B38C5DCAAA9}" type="presOf" srcId="{48700FEF-9CB7-4674-AB91-9405F879D48F}" destId="{E4830F9B-7C3A-407F-B0C2-0DB0CE204658}" srcOrd="0" destOrd="0" presId="urn:microsoft.com/office/officeart/2009/3/layout/IncreasingArrowsProcess"/>
    <dgm:cxn modelId="{33F41F62-0AF9-4D55-9792-4F722F480F10}" type="presOf" srcId="{AFD18CFB-367D-4DCC-BEFC-3153A63BC6F9}" destId="{4D023F3E-FAA8-4A78-A164-F496D4742DEC}" srcOrd="0" destOrd="0" presId="urn:microsoft.com/office/officeart/2009/3/layout/IncreasingArrowsProcess"/>
    <dgm:cxn modelId="{FE8CBF6D-164C-40B7-A9B1-40F566AC01B2}" type="presOf" srcId="{BC35A06F-59AC-4290-8453-9636B1E6DFDA}" destId="{58ED7F30-2B28-4E3C-B621-12E514AFBDCE}" srcOrd="0" destOrd="0" presId="urn:microsoft.com/office/officeart/2009/3/layout/IncreasingArrowsProcess"/>
    <dgm:cxn modelId="{853DF87D-69C1-44AF-A55D-2E61D366BC6C}" srcId="{240DB0A7-F926-4FC2-9EAD-3F226E5918FF}" destId="{98F8CE81-812F-462B-A868-2B36D011C06D}" srcOrd="0" destOrd="0" parTransId="{FFF0F0C7-9689-43B4-B539-54E0CDBB00FE}" sibTransId="{E5BDF039-DB98-49D5-A47E-7246E1323EB9}"/>
    <dgm:cxn modelId="{15F33F82-7AFB-44C5-8214-05B4DD936364}" type="presOf" srcId="{B09D9845-6DBD-4B4D-9890-FA01DF4D4688}" destId="{70E63AA8-EFAA-4767-A007-D7F3CEE1B942}" srcOrd="0" destOrd="0" presId="urn:microsoft.com/office/officeart/2009/3/layout/IncreasingArrowsProcess"/>
    <dgm:cxn modelId="{4C7A4390-5CF7-489C-AF64-2402CCCD35B1}" type="presOf" srcId="{98F8CE81-812F-462B-A868-2B36D011C06D}" destId="{D09377EC-B314-43A1-8BB0-0F20E847288C}" srcOrd="0" destOrd="0" presId="urn:microsoft.com/office/officeart/2009/3/layout/IncreasingArrowsProcess"/>
    <dgm:cxn modelId="{EE333894-D48E-4B0F-B2C4-5DF3D5340DDC}" type="presOf" srcId="{E1418C25-FFD5-4FB5-AD98-4273E182657C}" destId="{D487D06C-D2CE-492F-99CF-2DDFE3F11B2B}" srcOrd="0" destOrd="0" presId="urn:microsoft.com/office/officeart/2009/3/layout/IncreasingArrowsProcess"/>
    <dgm:cxn modelId="{B2C42BBC-B251-4157-8310-44071A323CCF}" srcId="{48700FEF-9CB7-4674-AB91-9405F879D48F}" destId="{AFD18CFB-367D-4DCC-BEFC-3153A63BC6F9}" srcOrd="2" destOrd="0" parTransId="{DF607E78-DAD0-4016-9CA8-40123D2720C4}" sibTransId="{E3BB5F6D-B8F8-4613-9D74-13A710CD7600}"/>
    <dgm:cxn modelId="{17209FDE-3B0D-48EB-9666-AF220529D197}" srcId="{48700FEF-9CB7-4674-AB91-9405F879D48F}" destId="{240DB0A7-F926-4FC2-9EAD-3F226E5918FF}" srcOrd="0" destOrd="0" parTransId="{420CC53D-D863-4BFB-A7C2-ED4DCBB25F0E}" sibTransId="{AC221D9E-8F8C-430F-8480-9A46EF04FF0F}"/>
    <dgm:cxn modelId="{373BF8E8-5567-45AB-A852-1557425FD519}" type="presOf" srcId="{240DB0A7-F926-4FC2-9EAD-3F226E5918FF}" destId="{5CD916FE-2373-46E9-8401-2EE178B72A90}" srcOrd="0" destOrd="0" presId="urn:microsoft.com/office/officeart/2009/3/layout/IncreasingArrowsProcess"/>
    <dgm:cxn modelId="{8CA4CBF7-54EA-4DE2-8F05-9EAD3166729F}" srcId="{BC35A06F-59AC-4290-8453-9636B1E6DFDA}" destId="{B09D9845-6DBD-4B4D-9890-FA01DF4D4688}" srcOrd="0" destOrd="0" parTransId="{027C7A6F-7474-4CEB-B272-F6AFAB7B2E9F}" sibTransId="{B9C57EAB-DF99-4B02-B7BD-11003ED6E68E}"/>
    <dgm:cxn modelId="{14AD840F-B7A3-4EEF-97CD-FCA73C15A23F}" type="presParOf" srcId="{E4830F9B-7C3A-407F-B0C2-0DB0CE204658}" destId="{5CD916FE-2373-46E9-8401-2EE178B72A90}" srcOrd="0" destOrd="0" presId="urn:microsoft.com/office/officeart/2009/3/layout/IncreasingArrowsProcess"/>
    <dgm:cxn modelId="{02445B4A-5556-4224-8D48-237A0A998AB3}" type="presParOf" srcId="{E4830F9B-7C3A-407F-B0C2-0DB0CE204658}" destId="{D09377EC-B314-43A1-8BB0-0F20E847288C}" srcOrd="1" destOrd="0" presId="urn:microsoft.com/office/officeart/2009/3/layout/IncreasingArrowsProcess"/>
    <dgm:cxn modelId="{2AEAFDE5-1829-4475-A300-4BD46366E9DE}" type="presParOf" srcId="{E4830F9B-7C3A-407F-B0C2-0DB0CE204658}" destId="{58ED7F30-2B28-4E3C-B621-12E514AFBDCE}" srcOrd="2" destOrd="0" presId="urn:microsoft.com/office/officeart/2009/3/layout/IncreasingArrowsProcess"/>
    <dgm:cxn modelId="{696EF7B4-E052-40F9-BFFC-110B74AE86E1}" type="presParOf" srcId="{E4830F9B-7C3A-407F-B0C2-0DB0CE204658}" destId="{70E63AA8-EFAA-4767-A007-D7F3CEE1B942}" srcOrd="3" destOrd="0" presId="urn:microsoft.com/office/officeart/2009/3/layout/IncreasingArrowsProcess"/>
    <dgm:cxn modelId="{7038C45C-D9F0-434D-B90C-72A9AAE847DE}" type="presParOf" srcId="{E4830F9B-7C3A-407F-B0C2-0DB0CE204658}" destId="{4D023F3E-FAA8-4A78-A164-F496D4742DEC}" srcOrd="4" destOrd="0" presId="urn:microsoft.com/office/officeart/2009/3/layout/IncreasingArrowsProcess"/>
    <dgm:cxn modelId="{48BFBAC5-279C-4B9A-989F-8C6CA34028DD}" type="presParOf" srcId="{E4830F9B-7C3A-407F-B0C2-0DB0CE204658}" destId="{D487D06C-D2CE-492F-99CF-2DDFE3F11B2B}"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D00972-4B60-41D0-B78C-EA12804C4983}"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2371A0DF-51DF-423D-889F-55C4DF1AE7DF}">
      <dgm:prSet phldrT="[Text]" custT="1"/>
      <dgm:spPr>
        <a:solidFill>
          <a:srgbClr val="7030A0"/>
        </a:solidFill>
      </dgm:spPr>
      <dgm:t>
        <a:bodyPr/>
        <a:lstStyle/>
        <a:p>
          <a:r>
            <a:rPr lang="en-US" sz="2800" b="0" dirty="0">
              <a:solidFill>
                <a:schemeClr val="bg1"/>
              </a:solidFill>
            </a:rPr>
            <a:t>2015</a:t>
          </a:r>
          <a:r>
            <a:rPr lang="en-US" sz="2800" b="0" dirty="0">
              <a:solidFill>
                <a:srgbClr val="FF0000"/>
              </a:solidFill>
            </a:rPr>
            <a:t> </a:t>
          </a:r>
          <a:endParaRPr lang="en-US" sz="2800" dirty="0"/>
        </a:p>
      </dgm:t>
    </dgm:pt>
    <dgm:pt modelId="{DFF2DA19-257C-40DA-9C94-066F01BCF3CE}" type="parTrans" cxnId="{F9539BBD-5D4C-435F-B3D2-F5F482DA1EA5}">
      <dgm:prSet/>
      <dgm:spPr/>
      <dgm:t>
        <a:bodyPr/>
        <a:lstStyle/>
        <a:p>
          <a:endParaRPr lang="en-US"/>
        </a:p>
      </dgm:t>
    </dgm:pt>
    <dgm:pt modelId="{4066FC2A-8A1C-4355-93C6-B965C3BDE780}" type="sibTrans" cxnId="{F9539BBD-5D4C-435F-B3D2-F5F482DA1EA5}">
      <dgm:prSet/>
      <dgm:spPr/>
      <dgm:t>
        <a:bodyPr/>
        <a:lstStyle/>
        <a:p>
          <a:endParaRPr lang="en-US"/>
        </a:p>
      </dgm:t>
    </dgm:pt>
    <dgm:pt modelId="{3130A08B-85A8-4265-8595-C2BB790407EF}">
      <dgm:prSet phldrT="[Text]"/>
      <dgm:spPr/>
      <dgm:t>
        <a:bodyPr/>
        <a:lstStyle/>
        <a:p>
          <a:r>
            <a:rPr lang="en-US" b="0" dirty="0">
              <a:solidFill>
                <a:schemeClr val="tx1"/>
              </a:solidFill>
            </a:rPr>
            <a:t>Permanent Affiliation by University of Mumbai</a:t>
          </a:r>
          <a:endParaRPr lang="en-US" dirty="0">
            <a:solidFill>
              <a:schemeClr val="tx1"/>
            </a:solidFill>
          </a:endParaRPr>
        </a:p>
      </dgm:t>
    </dgm:pt>
    <dgm:pt modelId="{90DEAC14-7D4B-4563-AE38-D9AC8096F805}" type="parTrans" cxnId="{E7454AE1-61A1-4236-AA38-428765D445A8}">
      <dgm:prSet/>
      <dgm:spPr/>
      <dgm:t>
        <a:bodyPr/>
        <a:lstStyle/>
        <a:p>
          <a:endParaRPr lang="en-US"/>
        </a:p>
      </dgm:t>
    </dgm:pt>
    <dgm:pt modelId="{04BDEDCF-A298-4875-AF37-50E71B84D77D}" type="sibTrans" cxnId="{E7454AE1-61A1-4236-AA38-428765D445A8}">
      <dgm:prSet/>
      <dgm:spPr/>
      <dgm:t>
        <a:bodyPr/>
        <a:lstStyle/>
        <a:p>
          <a:endParaRPr lang="en-US"/>
        </a:p>
      </dgm:t>
    </dgm:pt>
    <dgm:pt modelId="{D354AEDE-02F1-436C-80B3-AFC4E69787DB}">
      <dgm:prSet phldrT="[Text]" custT="1"/>
      <dgm:spPr>
        <a:solidFill>
          <a:schemeClr val="accent6">
            <a:lumMod val="75000"/>
          </a:schemeClr>
        </a:solidFill>
      </dgm:spPr>
      <dgm:t>
        <a:bodyPr/>
        <a:lstStyle/>
        <a:p>
          <a:r>
            <a:rPr lang="en-US" sz="2800" dirty="0"/>
            <a:t>2016</a:t>
          </a:r>
        </a:p>
      </dgm:t>
    </dgm:pt>
    <dgm:pt modelId="{8645AEE0-72AE-49E9-96AA-1E053C4B9435}" type="parTrans" cxnId="{40058C62-30F1-403E-9332-256A4ED0C515}">
      <dgm:prSet/>
      <dgm:spPr/>
      <dgm:t>
        <a:bodyPr/>
        <a:lstStyle/>
        <a:p>
          <a:endParaRPr lang="en-US"/>
        </a:p>
      </dgm:t>
    </dgm:pt>
    <dgm:pt modelId="{CC5D2C19-C79E-4993-ACB3-B458414A62DC}" type="sibTrans" cxnId="{40058C62-30F1-403E-9332-256A4ED0C515}">
      <dgm:prSet/>
      <dgm:spPr/>
      <dgm:t>
        <a:bodyPr/>
        <a:lstStyle/>
        <a:p>
          <a:endParaRPr lang="en-US"/>
        </a:p>
      </dgm:t>
    </dgm:pt>
    <dgm:pt modelId="{ABBC0D54-B2E2-43A7-B391-8E75A1C508F6}">
      <dgm:prSet phldrT="[Text]"/>
      <dgm:spPr/>
      <dgm:t>
        <a:bodyPr/>
        <a:lstStyle/>
        <a:p>
          <a:r>
            <a:rPr lang="en-US" dirty="0">
              <a:solidFill>
                <a:schemeClr val="tx1"/>
              </a:solidFill>
            </a:rPr>
            <a:t>NBA accreditation (2</a:t>
          </a:r>
          <a:r>
            <a:rPr lang="en-US" baseline="30000" dirty="0">
              <a:solidFill>
                <a:schemeClr val="tx1"/>
              </a:solidFill>
            </a:rPr>
            <a:t>nd</a:t>
          </a:r>
          <a:r>
            <a:rPr lang="en-US" dirty="0">
              <a:solidFill>
                <a:schemeClr val="tx1"/>
              </a:solidFill>
            </a:rPr>
            <a:t> cycle) for 3 years  </a:t>
          </a:r>
        </a:p>
      </dgm:t>
    </dgm:pt>
    <dgm:pt modelId="{1D6EB29F-B8DF-415B-AA35-9B32BBEECDA2}" type="parTrans" cxnId="{837F4D51-5878-46AD-8E82-91FC353F43FD}">
      <dgm:prSet/>
      <dgm:spPr/>
      <dgm:t>
        <a:bodyPr/>
        <a:lstStyle/>
        <a:p>
          <a:endParaRPr lang="en-US"/>
        </a:p>
      </dgm:t>
    </dgm:pt>
    <dgm:pt modelId="{96B81045-5C28-4990-B6BB-A4B09752CD6A}" type="sibTrans" cxnId="{837F4D51-5878-46AD-8E82-91FC353F43FD}">
      <dgm:prSet/>
      <dgm:spPr/>
      <dgm:t>
        <a:bodyPr/>
        <a:lstStyle/>
        <a:p>
          <a:endParaRPr lang="en-US"/>
        </a:p>
      </dgm:t>
    </dgm:pt>
    <dgm:pt modelId="{E31D0CD6-592C-435A-8BF7-4CF9A308D0B5}">
      <dgm:prSet custT="1"/>
      <dgm:spPr>
        <a:solidFill>
          <a:srgbClr val="00B050"/>
        </a:solidFill>
      </dgm:spPr>
      <dgm:t>
        <a:bodyPr/>
        <a:lstStyle/>
        <a:p>
          <a:r>
            <a:rPr lang="en-US" sz="2800" b="0" dirty="0"/>
            <a:t>2017</a:t>
          </a:r>
          <a:endParaRPr lang="en-US" sz="2800" dirty="0"/>
        </a:p>
      </dgm:t>
    </dgm:pt>
    <dgm:pt modelId="{FB0399EC-3B3C-426B-A073-DC8308F6AE96}" type="parTrans" cxnId="{35885C02-5A37-483F-995B-6CF3D04A9D5D}">
      <dgm:prSet/>
      <dgm:spPr/>
      <dgm:t>
        <a:bodyPr/>
        <a:lstStyle/>
        <a:p>
          <a:endParaRPr lang="en-US"/>
        </a:p>
      </dgm:t>
    </dgm:pt>
    <dgm:pt modelId="{C099934D-9F96-490D-B664-CA8DBE106928}" type="sibTrans" cxnId="{35885C02-5A37-483F-995B-6CF3D04A9D5D}">
      <dgm:prSet/>
      <dgm:spPr/>
      <dgm:t>
        <a:bodyPr/>
        <a:lstStyle/>
        <a:p>
          <a:endParaRPr lang="en-US"/>
        </a:p>
      </dgm:t>
    </dgm:pt>
    <dgm:pt modelId="{44918CE4-F98E-4B0F-B748-3B004A91E4A6}">
      <dgm:prSet/>
      <dgm:spPr/>
      <dgm:t>
        <a:bodyPr/>
        <a:lstStyle/>
        <a:p>
          <a:r>
            <a:rPr lang="en-US" dirty="0">
              <a:solidFill>
                <a:schemeClr val="tx1"/>
              </a:solidFill>
            </a:rPr>
            <a:t>Awarded ‘A’ Grade by NAAC for 5 years w.e.f. 30</a:t>
          </a:r>
          <a:r>
            <a:rPr lang="en-US" baseline="30000" dirty="0">
              <a:solidFill>
                <a:schemeClr val="tx1"/>
              </a:solidFill>
            </a:rPr>
            <a:t>th</a:t>
          </a:r>
          <a:r>
            <a:rPr lang="en-US" dirty="0">
              <a:solidFill>
                <a:schemeClr val="tx1"/>
              </a:solidFill>
            </a:rPr>
            <a:t> October 2017</a:t>
          </a:r>
        </a:p>
      </dgm:t>
    </dgm:pt>
    <dgm:pt modelId="{9819E290-5E4D-42CD-A8C7-94D4A6F3A729}" type="parTrans" cxnId="{6BF0823A-8079-412D-8859-6ACA0D689701}">
      <dgm:prSet/>
      <dgm:spPr/>
      <dgm:t>
        <a:bodyPr/>
        <a:lstStyle/>
        <a:p>
          <a:endParaRPr lang="en-US"/>
        </a:p>
      </dgm:t>
    </dgm:pt>
    <dgm:pt modelId="{8155203E-C131-474D-AE54-510464696C34}" type="sibTrans" cxnId="{6BF0823A-8079-412D-8859-6ACA0D689701}">
      <dgm:prSet/>
      <dgm:spPr/>
      <dgm:t>
        <a:bodyPr/>
        <a:lstStyle/>
        <a:p>
          <a:endParaRPr lang="en-US"/>
        </a:p>
      </dgm:t>
    </dgm:pt>
    <dgm:pt modelId="{9D063D8E-C5FD-4F9E-B099-D00D69EB5EFD}">
      <dgm:prSet/>
      <dgm:spPr>
        <a:solidFill>
          <a:srgbClr val="0070C0"/>
        </a:solidFill>
      </dgm:spPr>
      <dgm:t>
        <a:bodyPr/>
        <a:lstStyle/>
        <a:p>
          <a:r>
            <a:rPr lang="en-US" dirty="0">
              <a:solidFill>
                <a:schemeClr val="bg1"/>
              </a:solidFill>
            </a:rPr>
            <a:t>2018</a:t>
          </a:r>
        </a:p>
      </dgm:t>
    </dgm:pt>
    <dgm:pt modelId="{A6DE551C-D958-4A9D-9C7E-AA48A530BCC7}" type="parTrans" cxnId="{A1B932DA-AC64-45C9-9E88-B598499B8ED0}">
      <dgm:prSet/>
      <dgm:spPr/>
      <dgm:t>
        <a:bodyPr/>
        <a:lstStyle/>
        <a:p>
          <a:endParaRPr lang="en-US"/>
        </a:p>
      </dgm:t>
    </dgm:pt>
    <dgm:pt modelId="{E45D1F07-3B71-4A45-B420-E8AF93DBA74B}" type="sibTrans" cxnId="{A1B932DA-AC64-45C9-9E88-B598499B8ED0}">
      <dgm:prSet/>
      <dgm:spPr/>
      <dgm:t>
        <a:bodyPr/>
        <a:lstStyle/>
        <a:p>
          <a:endParaRPr lang="en-US"/>
        </a:p>
      </dgm:t>
    </dgm:pt>
    <dgm:pt modelId="{8D643ECF-16AF-45D7-8F1F-4A240BB3845B}">
      <dgm:prSet/>
      <dgm:spPr/>
      <dgm:t>
        <a:bodyPr/>
        <a:lstStyle/>
        <a:p>
          <a:r>
            <a:rPr lang="en-US" b="0" dirty="0" err="1"/>
            <a:t>Ph.D</a:t>
          </a:r>
          <a:r>
            <a:rPr lang="en-US" b="0" dirty="0"/>
            <a:t> (Technology) IT started with an intake of 10</a:t>
          </a:r>
          <a:endParaRPr lang="en-US" dirty="0"/>
        </a:p>
      </dgm:t>
    </dgm:pt>
    <dgm:pt modelId="{E4A431C1-E6F0-4A2E-9D73-39C1CB8CA1AB}" type="parTrans" cxnId="{F1405FEA-0102-4677-9F6F-87D07C406F1D}">
      <dgm:prSet/>
      <dgm:spPr/>
      <dgm:t>
        <a:bodyPr/>
        <a:lstStyle/>
        <a:p>
          <a:endParaRPr lang="en-US"/>
        </a:p>
      </dgm:t>
    </dgm:pt>
    <dgm:pt modelId="{12D647F1-5EF7-471B-B739-79EE534D7014}" type="sibTrans" cxnId="{F1405FEA-0102-4677-9F6F-87D07C406F1D}">
      <dgm:prSet/>
      <dgm:spPr/>
      <dgm:t>
        <a:bodyPr/>
        <a:lstStyle/>
        <a:p>
          <a:endParaRPr lang="en-US"/>
        </a:p>
      </dgm:t>
    </dgm:pt>
    <dgm:pt modelId="{4004F179-77B2-4FE6-B788-E32D812E6A90}" type="pres">
      <dgm:prSet presAssocID="{E8D00972-4B60-41D0-B78C-EA12804C4983}" presName="linearFlow" presStyleCnt="0">
        <dgm:presLayoutVars>
          <dgm:dir/>
          <dgm:animLvl val="lvl"/>
          <dgm:resizeHandles val="exact"/>
        </dgm:presLayoutVars>
      </dgm:prSet>
      <dgm:spPr/>
    </dgm:pt>
    <dgm:pt modelId="{6F392B89-7EF5-4498-9C46-93C74952160A}" type="pres">
      <dgm:prSet presAssocID="{2371A0DF-51DF-423D-889F-55C4DF1AE7DF}" presName="composite" presStyleCnt="0"/>
      <dgm:spPr/>
    </dgm:pt>
    <dgm:pt modelId="{40B0C0F3-2D86-4976-B02A-B586AFA2C554}" type="pres">
      <dgm:prSet presAssocID="{2371A0DF-51DF-423D-889F-55C4DF1AE7DF}" presName="parentText" presStyleLbl="alignNode1" presStyleIdx="0" presStyleCnt="4">
        <dgm:presLayoutVars>
          <dgm:chMax val="1"/>
          <dgm:bulletEnabled val="1"/>
        </dgm:presLayoutVars>
      </dgm:prSet>
      <dgm:spPr/>
    </dgm:pt>
    <dgm:pt modelId="{D01E1F1B-7E79-4508-AFA3-D19DD4ED64B5}" type="pres">
      <dgm:prSet presAssocID="{2371A0DF-51DF-423D-889F-55C4DF1AE7DF}" presName="descendantText" presStyleLbl="alignAcc1" presStyleIdx="0" presStyleCnt="4">
        <dgm:presLayoutVars>
          <dgm:bulletEnabled val="1"/>
        </dgm:presLayoutVars>
      </dgm:prSet>
      <dgm:spPr/>
    </dgm:pt>
    <dgm:pt modelId="{066C3FA7-7F1D-4C7F-8330-3031A0B42940}" type="pres">
      <dgm:prSet presAssocID="{4066FC2A-8A1C-4355-93C6-B965C3BDE780}" presName="sp" presStyleCnt="0"/>
      <dgm:spPr/>
    </dgm:pt>
    <dgm:pt modelId="{F78693AF-A4CC-4CCC-A738-4399D84A7FBC}" type="pres">
      <dgm:prSet presAssocID="{D354AEDE-02F1-436C-80B3-AFC4E69787DB}" presName="composite" presStyleCnt="0"/>
      <dgm:spPr/>
    </dgm:pt>
    <dgm:pt modelId="{DB1A7965-EF47-472C-A97A-0573249C7569}" type="pres">
      <dgm:prSet presAssocID="{D354AEDE-02F1-436C-80B3-AFC4E69787DB}" presName="parentText" presStyleLbl="alignNode1" presStyleIdx="1" presStyleCnt="4" custScaleX="110000">
        <dgm:presLayoutVars>
          <dgm:chMax val="1"/>
          <dgm:bulletEnabled val="1"/>
        </dgm:presLayoutVars>
      </dgm:prSet>
      <dgm:spPr/>
    </dgm:pt>
    <dgm:pt modelId="{92AEC662-06C6-451C-8049-73FED094A20D}" type="pres">
      <dgm:prSet presAssocID="{D354AEDE-02F1-436C-80B3-AFC4E69787DB}" presName="descendantText" presStyleLbl="alignAcc1" presStyleIdx="1" presStyleCnt="4">
        <dgm:presLayoutVars>
          <dgm:bulletEnabled val="1"/>
        </dgm:presLayoutVars>
      </dgm:prSet>
      <dgm:spPr/>
    </dgm:pt>
    <dgm:pt modelId="{5F2C0F9A-D212-4049-BD78-0201CB1DAFAF}" type="pres">
      <dgm:prSet presAssocID="{CC5D2C19-C79E-4993-ACB3-B458414A62DC}" presName="sp" presStyleCnt="0"/>
      <dgm:spPr/>
    </dgm:pt>
    <dgm:pt modelId="{09C2F287-2CFA-4244-AF9C-7645BA7D97CE}" type="pres">
      <dgm:prSet presAssocID="{E31D0CD6-592C-435A-8BF7-4CF9A308D0B5}" presName="composite" presStyleCnt="0"/>
      <dgm:spPr/>
    </dgm:pt>
    <dgm:pt modelId="{AB9803A2-AA19-4E64-B915-6865B542E40C}" type="pres">
      <dgm:prSet presAssocID="{E31D0CD6-592C-435A-8BF7-4CF9A308D0B5}" presName="parentText" presStyleLbl="alignNode1" presStyleIdx="2" presStyleCnt="4">
        <dgm:presLayoutVars>
          <dgm:chMax val="1"/>
          <dgm:bulletEnabled val="1"/>
        </dgm:presLayoutVars>
      </dgm:prSet>
      <dgm:spPr/>
    </dgm:pt>
    <dgm:pt modelId="{0C4A7578-3B3F-4A2B-B824-465AECAB5670}" type="pres">
      <dgm:prSet presAssocID="{E31D0CD6-592C-435A-8BF7-4CF9A308D0B5}" presName="descendantText" presStyleLbl="alignAcc1" presStyleIdx="2" presStyleCnt="4">
        <dgm:presLayoutVars>
          <dgm:bulletEnabled val="1"/>
        </dgm:presLayoutVars>
      </dgm:prSet>
      <dgm:spPr/>
    </dgm:pt>
    <dgm:pt modelId="{FE391A58-5381-4A4D-B462-3F2B299AA590}" type="pres">
      <dgm:prSet presAssocID="{C099934D-9F96-490D-B664-CA8DBE106928}" presName="sp" presStyleCnt="0"/>
      <dgm:spPr/>
    </dgm:pt>
    <dgm:pt modelId="{C29391BF-541E-4D51-BF65-404600B8C3D7}" type="pres">
      <dgm:prSet presAssocID="{9D063D8E-C5FD-4F9E-B099-D00D69EB5EFD}" presName="composite" presStyleCnt="0"/>
      <dgm:spPr/>
    </dgm:pt>
    <dgm:pt modelId="{A020F44E-6674-4303-86EB-4597402D2AE3}" type="pres">
      <dgm:prSet presAssocID="{9D063D8E-C5FD-4F9E-B099-D00D69EB5EFD}" presName="parentText" presStyleLbl="alignNode1" presStyleIdx="3" presStyleCnt="4">
        <dgm:presLayoutVars>
          <dgm:chMax val="1"/>
          <dgm:bulletEnabled val="1"/>
        </dgm:presLayoutVars>
      </dgm:prSet>
      <dgm:spPr/>
    </dgm:pt>
    <dgm:pt modelId="{A0897FF6-0301-47A1-AC27-272BCCD18376}" type="pres">
      <dgm:prSet presAssocID="{9D063D8E-C5FD-4F9E-B099-D00D69EB5EFD}" presName="descendantText" presStyleLbl="alignAcc1" presStyleIdx="3" presStyleCnt="4">
        <dgm:presLayoutVars>
          <dgm:bulletEnabled val="1"/>
        </dgm:presLayoutVars>
      </dgm:prSet>
      <dgm:spPr/>
    </dgm:pt>
  </dgm:ptLst>
  <dgm:cxnLst>
    <dgm:cxn modelId="{35885C02-5A37-483F-995B-6CF3D04A9D5D}" srcId="{E8D00972-4B60-41D0-B78C-EA12804C4983}" destId="{E31D0CD6-592C-435A-8BF7-4CF9A308D0B5}" srcOrd="2" destOrd="0" parTransId="{FB0399EC-3B3C-426B-A073-DC8308F6AE96}" sibTransId="{C099934D-9F96-490D-B664-CA8DBE106928}"/>
    <dgm:cxn modelId="{A2F00D13-88AA-422C-8086-E67C9EAD5386}" type="presOf" srcId="{ABBC0D54-B2E2-43A7-B391-8E75A1C508F6}" destId="{92AEC662-06C6-451C-8049-73FED094A20D}" srcOrd="0" destOrd="0" presId="urn:microsoft.com/office/officeart/2005/8/layout/chevron2"/>
    <dgm:cxn modelId="{39C0CF1C-1588-49C9-AF83-45E74CB0D1B5}" type="presOf" srcId="{8D643ECF-16AF-45D7-8F1F-4A240BB3845B}" destId="{A0897FF6-0301-47A1-AC27-272BCCD18376}" srcOrd="0" destOrd="0" presId="urn:microsoft.com/office/officeart/2005/8/layout/chevron2"/>
    <dgm:cxn modelId="{CA98C62E-7C8A-46A0-8B98-B5EEF0D19802}" type="presOf" srcId="{44918CE4-F98E-4B0F-B748-3B004A91E4A6}" destId="{0C4A7578-3B3F-4A2B-B824-465AECAB5670}" srcOrd="0" destOrd="0" presId="urn:microsoft.com/office/officeart/2005/8/layout/chevron2"/>
    <dgm:cxn modelId="{6BF0823A-8079-412D-8859-6ACA0D689701}" srcId="{E31D0CD6-592C-435A-8BF7-4CF9A308D0B5}" destId="{44918CE4-F98E-4B0F-B748-3B004A91E4A6}" srcOrd="0" destOrd="0" parTransId="{9819E290-5E4D-42CD-A8C7-94D4A6F3A729}" sibTransId="{8155203E-C131-474D-AE54-510464696C34}"/>
    <dgm:cxn modelId="{40058C62-30F1-403E-9332-256A4ED0C515}" srcId="{E8D00972-4B60-41D0-B78C-EA12804C4983}" destId="{D354AEDE-02F1-436C-80B3-AFC4E69787DB}" srcOrd="1" destOrd="0" parTransId="{8645AEE0-72AE-49E9-96AA-1E053C4B9435}" sibTransId="{CC5D2C19-C79E-4993-ACB3-B458414A62DC}"/>
    <dgm:cxn modelId="{837F4D51-5878-46AD-8E82-91FC353F43FD}" srcId="{D354AEDE-02F1-436C-80B3-AFC4E69787DB}" destId="{ABBC0D54-B2E2-43A7-B391-8E75A1C508F6}" srcOrd="0" destOrd="0" parTransId="{1D6EB29F-B8DF-415B-AA35-9B32BBEECDA2}" sibTransId="{96B81045-5C28-4990-B6BB-A4B09752CD6A}"/>
    <dgm:cxn modelId="{26060E57-9F94-458D-B3A6-C93F06426CE9}" type="presOf" srcId="{9D063D8E-C5FD-4F9E-B099-D00D69EB5EFD}" destId="{A020F44E-6674-4303-86EB-4597402D2AE3}" srcOrd="0" destOrd="0" presId="urn:microsoft.com/office/officeart/2005/8/layout/chevron2"/>
    <dgm:cxn modelId="{0D835184-3DDA-42AB-B359-AC0E0B5C68F2}" type="presOf" srcId="{3130A08B-85A8-4265-8595-C2BB790407EF}" destId="{D01E1F1B-7E79-4508-AFA3-D19DD4ED64B5}" srcOrd="0" destOrd="0" presId="urn:microsoft.com/office/officeart/2005/8/layout/chevron2"/>
    <dgm:cxn modelId="{E5EFA884-2E69-424E-A2C6-AC4C822582E9}" type="presOf" srcId="{2371A0DF-51DF-423D-889F-55C4DF1AE7DF}" destId="{40B0C0F3-2D86-4976-B02A-B586AFA2C554}" srcOrd="0" destOrd="0" presId="urn:microsoft.com/office/officeart/2005/8/layout/chevron2"/>
    <dgm:cxn modelId="{058E8EA3-1880-4471-9C39-F3E272D1BB01}" type="presOf" srcId="{E8D00972-4B60-41D0-B78C-EA12804C4983}" destId="{4004F179-77B2-4FE6-B788-E32D812E6A90}" srcOrd="0" destOrd="0" presId="urn:microsoft.com/office/officeart/2005/8/layout/chevron2"/>
    <dgm:cxn modelId="{6EB5A7AB-4324-490D-A6E8-CF2F89FB8D93}" type="presOf" srcId="{D354AEDE-02F1-436C-80B3-AFC4E69787DB}" destId="{DB1A7965-EF47-472C-A97A-0573249C7569}" srcOrd="0" destOrd="0" presId="urn:microsoft.com/office/officeart/2005/8/layout/chevron2"/>
    <dgm:cxn modelId="{FC1AEEAB-00B5-496B-8B4C-CB2353D436D5}" type="presOf" srcId="{E31D0CD6-592C-435A-8BF7-4CF9A308D0B5}" destId="{AB9803A2-AA19-4E64-B915-6865B542E40C}" srcOrd="0" destOrd="0" presId="urn:microsoft.com/office/officeart/2005/8/layout/chevron2"/>
    <dgm:cxn modelId="{F9539BBD-5D4C-435F-B3D2-F5F482DA1EA5}" srcId="{E8D00972-4B60-41D0-B78C-EA12804C4983}" destId="{2371A0DF-51DF-423D-889F-55C4DF1AE7DF}" srcOrd="0" destOrd="0" parTransId="{DFF2DA19-257C-40DA-9C94-066F01BCF3CE}" sibTransId="{4066FC2A-8A1C-4355-93C6-B965C3BDE780}"/>
    <dgm:cxn modelId="{A1B932DA-AC64-45C9-9E88-B598499B8ED0}" srcId="{E8D00972-4B60-41D0-B78C-EA12804C4983}" destId="{9D063D8E-C5FD-4F9E-B099-D00D69EB5EFD}" srcOrd="3" destOrd="0" parTransId="{A6DE551C-D958-4A9D-9C7E-AA48A530BCC7}" sibTransId="{E45D1F07-3B71-4A45-B420-E8AF93DBA74B}"/>
    <dgm:cxn modelId="{E7454AE1-61A1-4236-AA38-428765D445A8}" srcId="{2371A0DF-51DF-423D-889F-55C4DF1AE7DF}" destId="{3130A08B-85A8-4265-8595-C2BB790407EF}" srcOrd="0" destOrd="0" parTransId="{90DEAC14-7D4B-4563-AE38-D9AC8096F805}" sibTransId="{04BDEDCF-A298-4875-AF37-50E71B84D77D}"/>
    <dgm:cxn modelId="{F1405FEA-0102-4677-9F6F-87D07C406F1D}" srcId="{9D063D8E-C5FD-4F9E-B099-D00D69EB5EFD}" destId="{8D643ECF-16AF-45D7-8F1F-4A240BB3845B}" srcOrd="0" destOrd="0" parTransId="{E4A431C1-E6F0-4A2E-9D73-39C1CB8CA1AB}" sibTransId="{12D647F1-5EF7-471B-B739-79EE534D7014}"/>
    <dgm:cxn modelId="{63D438D0-2532-47A9-BCC3-DFC7637F9437}" type="presParOf" srcId="{4004F179-77B2-4FE6-B788-E32D812E6A90}" destId="{6F392B89-7EF5-4498-9C46-93C74952160A}" srcOrd="0" destOrd="0" presId="urn:microsoft.com/office/officeart/2005/8/layout/chevron2"/>
    <dgm:cxn modelId="{8EB79DC4-A25E-411D-B862-B494F4B6B00C}" type="presParOf" srcId="{6F392B89-7EF5-4498-9C46-93C74952160A}" destId="{40B0C0F3-2D86-4976-B02A-B586AFA2C554}" srcOrd="0" destOrd="0" presId="urn:microsoft.com/office/officeart/2005/8/layout/chevron2"/>
    <dgm:cxn modelId="{2CBC1F2B-6BBC-45F7-B949-58CD3976C292}" type="presParOf" srcId="{6F392B89-7EF5-4498-9C46-93C74952160A}" destId="{D01E1F1B-7E79-4508-AFA3-D19DD4ED64B5}" srcOrd="1" destOrd="0" presId="urn:microsoft.com/office/officeart/2005/8/layout/chevron2"/>
    <dgm:cxn modelId="{F6F40022-B17A-4603-BF03-B04F10DC214B}" type="presParOf" srcId="{4004F179-77B2-4FE6-B788-E32D812E6A90}" destId="{066C3FA7-7F1D-4C7F-8330-3031A0B42940}" srcOrd="1" destOrd="0" presId="urn:microsoft.com/office/officeart/2005/8/layout/chevron2"/>
    <dgm:cxn modelId="{88AD0799-D3FE-48DD-A282-A3FFFA90930B}" type="presParOf" srcId="{4004F179-77B2-4FE6-B788-E32D812E6A90}" destId="{F78693AF-A4CC-4CCC-A738-4399D84A7FBC}" srcOrd="2" destOrd="0" presId="urn:microsoft.com/office/officeart/2005/8/layout/chevron2"/>
    <dgm:cxn modelId="{11964F14-15CA-434A-81D0-E35EB331248F}" type="presParOf" srcId="{F78693AF-A4CC-4CCC-A738-4399D84A7FBC}" destId="{DB1A7965-EF47-472C-A97A-0573249C7569}" srcOrd="0" destOrd="0" presId="urn:microsoft.com/office/officeart/2005/8/layout/chevron2"/>
    <dgm:cxn modelId="{BDF7C5DF-77F0-42F0-8B20-23F1B396814B}" type="presParOf" srcId="{F78693AF-A4CC-4CCC-A738-4399D84A7FBC}" destId="{92AEC662-06C6-451C-8049-73FED094A20D}" srcOrd="1" destOrd="0" presId="urn:microsoft.com/office/officeart/2005/8/layout/chevron2"/>
    <dgm:cxn modelId="{49307C1A-0E84-41AA-90C8-E36276C8ACFB}" type="presParOf" srcId="{4004F179-77B2-4FE6-B788-E32D812E6A90}" destId="{5F2C0F9A-D212-4049-BD78-0201CB1DAFAF}" srcOrd="3" destOrd="0" presId="urn:microsoft.com/office/officeart/2005/8/layout/chevron2"/>
    <dgm:cxn modelId="{5E0DF451-0503-4055-8603-5F408CAD489A}" type="presParOf" srcId="{4004F179-77B2-4FE6-B788-E32D812E6A90}" destId="{09C2F287-2CFA-4244-AF9C-7645BA7D97CE}" srcOrd="4" destOrd="0" presId="urn:microsoft.com/office/officeart/2005/8/layout/chevron2"/>
    <dgm:cxn modelId="{1E63A753-875B-4141-B688-1CF5B81C71FB}" type="presParOf" srcId="{09C2F287-2CFA-4244-AF9C-7645BA7D97CE}" destId="{AB9803A2-AA19-4E64-B915-6865B542E40C}" srcOrd="0" destOrd="0" presId="urn:microsoft.com/office/officeart/2005/8/layout/chevron2"/>
    <dgm:cxn modelId="{BCF322F3-FEF0-48DC-89A9-96A5C6B1F2A4}" type="presParOf" srcId="{09C2F287-2CFA-4244-AF9C-7645BA7D97CE}" destId="{0C4A7578-3B3F-4A2B-B824-465AECAB5670}" srcOrd="1" destOrd="0" presId="urn:microsoft.com/office/officeart/2005/8/layout/chevron2"/>
    <dgm:cxn modelId="{34649D56-7E75-4CF7-8B8D-3928A36EAE77}" type="presParOf" srcId="{4004F179-77B2-4FE6-B788-E32D812E6A90}" destId="{FE391A58-5381-4A4D-B462-3F2B299AA590}" srcOrd="5" destOrd="0" presId="urn:microsoft.com/office/officeart/2005/8/layout/chevron2"/>
    <dgm:cxn modelId="{A0A0219C-3752-4E64-A1FC-FECC1071A008}" type="presParOf" srcId="{4004F179-77B2-4FE6-B788-E32D812E6A90}" destId="{C29391BF-541E-4D51-BF65-404600B8C3D7}" srcOrd="6" destOrd="0" presId="urn:microsoft.com/office/officeart/2005/8/layout/chevron2"/>
    <dgm:cxn modelId="{6A94ADC0-5E18-452F-9CFE-2D4C722A7470}" type="presParOf" srcId="{C29391BF-541E-4D51-BF65-404600B8C3D7}" destId="{A020F44E-6674-4303-86EB-4597402D2AE3}" srcOrd="0" destOrd="0" presId="urn:microsoft.com/office/officeart/2005/8/layout/chevron2"/>
    <dgm:cxn modelId="{388453AF-87ED-4F68-853D-CFBCB9E45014}" type="presParOf" srcId="{C29391BF-541E-4D51-BF65-404600B8C3D7}" destId="{A0897FF6-0301-47A1-AC27-272BCCD18376}"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D00972-4B60-41D0-B78C-EA12804C4983}"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5B3501CB-BC6D-48EF-9709-D01BBF419682}">
      <dgm:prSet phldrT="[Text]" custT="1"/>
      <dgm:spPr>
        <a:solidFill>
          <a:srgbClr val="7030A0"/>
        </a:solidFill>
      </dgm:spPr>
      <dgm:t>
        <a:bodyPr/>
        <a:lstStyle/>
        <a:p>
          <a:endParaRPr lang="en-US" sz="1400" b="0" dirty="0"/>
        </a:p>
        <a:p>
          <a:r>
            <a:rPr lang="en-US" sz="1400" b="0" dirty="0"/>
            <a:t>Program offered &amp; Intake </a:t>
          </a:r>
          <a:endParaRPr lang="en-US" sz="1400" dirty="0"/>
        </a:p>
      </dgm:t>
    </dgm:pt>
    <dgm:pt modelId="{F48C0BEC-7B69-4AF9-B760-B3A5566D9B87}" type="parTrans" cxnId="{B8DD04B8-DAF0-4CC7-8378-DD643FA2E86D}">
      <dgm:prSet/>
      <dgm:spPr/>
      <dgm:t>
        <a:bodyPr/>
        <a:lstStyle/>
        <a:p>
          <a:endParaRPr lang="en-US"/>
        </a:p>
      </dgm:t>
    </dgm:pt>
    <dgm:pt modelId="{265774D1-8AC3-4A97-AF6E-FDD34569A2D5}" type="sibTrans" cxnId="{B8DD04B8-DAF0-4CC7-8378-DD643FA2E86D}">
      <dgm:prSet/>
      <dgm:spPr/>
      <dgm:t>
        <a:bodyPr/>
        <a:lstStyle/>
        <a:p>
          <a:endParaRPr lang="en-US"/>
        </a:p>
      </dgm:t>
    </dgm:pt>
    <dgm:pt modelId="{2371A0DF-51DF-423D-889F-55C4DF1AE7DF}">
      <dgm:prSet phldrT="[Text]" custT="1"/>
      <dgm:spPr>
        <a:solidFill>
          <a:schemeClr val="accent6">
            <a:lumMod val="75000"/>
          </a:schemeClr>
        </a:solidFill>
      </dgm:spPr>
      <dgm:t>
        <a:bodyPr/>
        <a:lstStyle/>
        <a:p>
          <a:endParaRPr lang="en-US" sz="1800" b="0" u="sng" dirty="0">
            <a:solidFill>
              <a:schemeClr val="tx1"/>
            </a:solidFill>
          </a:endParaRPr>
        </a:p>
        <a:p>
          <a:r>
            <a:rPr lang="en-US" sz="1800" b="1" u="none" dirty="0">
              <a:solidFill>
                <a:schemeClr val="bg1"/>
              </a:solidFill>
            </a:rPr>
            <a:t>Success rate  </a:t>
          </a:r>
        </a:p>
        <a:p>
          <a:endParaRPr lang="en-US" sz="1200" dirty="0"/>
        </a:p>
      </dgm:t>
    </dgm:pt>
    <dgm:pt modelId="{DFF2DA19-257C-40DA-9C94-066F01BCF3CE}" type="parTrans" cxnId="{F9539BBD-5D4C-435F-B3D2-F5F482DA1EA5}">
      <dgm:prSet/>
      <dgm:spPr/>
      <dgm:t>
        <a:bodyPr/>
        <a:lstStyle/>
        <a:p>
          <a:endParaRPr lang="en-US"/>
        </a:p>
      </dgm:t>
    </dgm:pt>
    <dgm:pt modelId="{4066FC2A-8A1C-4355-93C6-B965C3BDE780}" type="sibTrans" cxnId="{F9539BBD-5D4C-435F-B3D2-F5F482DA1EA5}">
      <dgm:prSet/>
      <dgm:spPr/>
      <dgm:t>
        <a:bodyPr/>
        <a:lstStyle/>
        <a:p>
          <a:endParaRPr lang="en-US"/>
        </a:p>
      </dgm:t>
    </dgm:pt>
    <dgm:pt modelId="{3130A08B-85A8-4265-8595-C2BB790407EF}">
      <dgm:prSet phldrT="[Text]" custT="1"/>
      <dgm:spPr/>
      <dgm:t>
        <a:bodyPr/>
        <a:lstStyle/>
        <a:p>
          <a:r>
            <a:rPr lang="en-US" sz="2000" b="1" dirty="0"/>
            <a:t>85.71% ( A.Y 2014-18)</a:t>
          </a:r>
          <a:r>
            <a:rPr lang="en-US" sz="2400" b="1" dirty="0"/>
            <a:t> </a:t>
          </a:r>
          <a:endParaRPr lang="en-US" sz="2400" dirty="0">
            <a:solidFill>
              <a:schemeClr val="tx1"/>
            </a:solidFill>
          </a:endParaRPr>
        </a:p>
      </dgm:t>
    </dgm:pt>
    <dgm:pt modelId="{90DEAC14-7D4B-4563-AE38-D9AC8096F805}" type="parTrans" cxnId="{E7454AE1-61A1-4236-AA38-428765D445A8}">
      <dgm:prSet/>
      <dgm:spPr/>
      <dgm:t>
        <a:bodyPr/>
        <a:lstStyle/>
        <a:p>
          <a:endParaRPr lang="en-US"/>
        </a:p>
      </dgm:t>
    </dgm:pt>
    <dgm:pt modelId="{04BDEDCF-A298-4875-AF37-50E71B84D77D}" type="sibTrans" cxnId="{E7454AE1-61A1-4236-AA38-428765D445A8}">
      <dgm:prSet/>
      <dgm:spPr/>
      <dgm:t>
        <a:bodyPr/>
        <a:lstStyle/>
        <a:p>
          <a:endParaRPr lang="en-US"/>
        </a:p>
      </dgm:t>
    </dgm:pt>
    <dgm:pt modelId="{D354AEDE-02F1-436C-80B3-AFC4E69787DB}">
      <dgm:prSet phldrT="[Text]" custT="1"/>
      <dgm:spPr>
        <a:solidFill>
          <a:srgbClr val="00B050"/>
        </a:solidFill>
      </dgm:spPr>
      <dgm:t>
        <a:bodyPr/>
        <a:lstStyle/>
        <a:p>
          <a:r>
            <a:rPr lang="en-US" sz="1800" dirty="0"/>
            <a:t>Placement, HOC &amp; EDC</a:t>
          </a:r>
        </a:p>
      </dgm:t>
    </dgm:pt>
    <dgm:pt modelId="{8645AEE0-72AE-49E9-96AA-1E053C4B9435}" type="parTrans" cxnId="{40058C62-30F1-403E-9332-256A4ED0C515}">
      <dgm:prSet/>
      <dgm:spPr/>
      <dgm:t>
        <a:bodyPr/>
        <a:lstStyle/>
        <a:p>
          <a:endParaRPr lang="en-US"/>
        </a:p>
      </dgm:t>
    </dgm:pt>
    <dgm:pt modelId="{CC5D2C19-C79E-4993-ACB3-B458414A62DC}" type="sibTrans" cxnId="{40058C62-30F1-403E-9332-256A4ED0C515}">
      <dgm:prSet/>
      <dgm:spPr/>
      <dgm:t>
        <a:bodyPr/>
        <a:lstStyle/>
        <a:p>
          <a:endParaRPr lang="en-US"/>
        </a:p>
      </dgm:t>
    </dgm:pt>
    <dgm:pt modelId="{ABBC0D54-B2E2-43A7-B391-8E75A1C508F6}">
      <dgm:prSet phldrT="[Text]" custT="1"/>
      <dgm:spPr/>
      <dgm:t>
        <a:bodyPr/>
        <a:lstStyle/>
        <a:p>
          <a:r>
            <a:rPr lang="en-US" sz="1600" dirty="0">
              <a:solidFill>
                <a:schemeClr val="tx1"/>
              </a:solidFill>
            </a:rPr>
            <a:t>1000+ students since inception,  266 in last 3 </a:t>
          </a:r>
          <a:r>
            <a:rPr lang="en-US" sz="1600" dirty="0" err="1">
              <a:solidFill>
                <a:schemeClr val="tx1"/>
              </a:solidFill>
            </a:rPr>
            <a:t>yrs</a:t>
          </a:r>
          <a:r>
            <a:rPr lang="en-US" sz="1600" dirty="0">
              <a:solidFill>
                <a:schemeClr val="tx1"/>
              </a:solidFill>
            </a:rPr>
            <a:t> – in process</a:t>
          </a:r>
          <a:endParaRPr lang="en-US" sz="1600" dirty="0">
            <a:solidFill>
              <a:srgbClr val="FF0000"/>
            </a:solidFill>
          </a:endParaRPr>
        </a:p>
      </dgm:t>
    </dgm:pt>
    <dgm:pt modelId="{1D6EB29F-B8DF-415B-AA35-9B32BBEECDA2}" type="parTrans" cxnId="{837F4D51-5878-46AD-8E82-91FC353F43FD}">
      <dgm:prSet/>
      <dgm:spPr/>
      <dgm:t>
        <a:bodyPr/>
        <a:lstStyle/>
        <a:p>
          <a:endParaRPr lang="en-US"/>
        </a:p>
      </dgm:t>
    </dgm:pt>
    <dgm:pt modelId="{96B81045-5C28-4990-B6BB-A4B09752CD6A}" type="sibTrans" cxnId="{837F4D51-5878-46AD-8E82-91FC353F43FD}">
      <dgm:prSet/>
      <dgm:spPr/>
      <dgm:t>
        <a:bodyPr/>
        <a:lstStyle/>
        <a:p>
          <a:endParaRPr lang="en-US"/>
        </a:p>
      </dgm:t>
    </dgm:pt>
    <dgm:pt modelId="{E327DEE0-1A16-4624-98CE-F0F3DC9D7D02}">
      <dgm:prSet custT="1"/>
      <dgm:spPr/>
      <dgm:t>
        <a:bodyPr/>
        <a:lstStyle/>
        <a:p>
          <a:r>
            <a:rPr lang="en-US" sz="1600" b="1" dirty="0"/>
            <a:t>4 years B.E. (IT) - (120) </a:t>
          </a:r>
          <a:endParaRPr lang="en-US" sz="1600" b="1" dirty="0">
            <a:solidFill>
              <a:schemeClr val="tx1"/>
            </a:solidFill>
          </a:endParaRPr>
        </a:p>
      </dgm:t>
    </dgm:pt>
    <dgm:pt modelId="{7C8A6138-23EB-4A46-B456-EFF11633FAB0}" type="parTrans" cxnId="{8A08A6E4-6E37-4726-8186-3354EE877694}">
      <dgm:prSet/>
      <dgm:spPr/>
      <dgm:t>
        <a:bodyPr/>
        <a:lstStyle/>
        <a:p>
          <a:endParaRPr lang="en-US"/>
        </a:p>
      </dgm:t>
    </dgm:pt>
    <dgm:pt modelId="{059AAB93-1A90-4559-ADD1-984DE8CC41FA}" type="sibTrans" cxnId="{8A08A6E4-6E37-4726-8186-3354EE877694}">
      <dgm:prSet/>
      <dgm:spPr/>
      <dgm:t>
        <a:bodyPr/>
        <a:lstStyle/>
        <a:p>
          <a:endParaRPr lang="en-US"/>
        </a:p>
      </dgm:t>
    </dgm:pt>
    <dgm:pt modelId="{E31D0CD6-592C-435A-8BF7-4CF9A308D0B5}">
      <dgm:prSet custT="1"/>
      <dgm:spPr>
        <a:solidFill>
          <a:srgbClr val="0070C0"/>
        </a:solidFill>
      </dgm:spPr>
      <dgm:t>
        <a:bodyPr/>
        <a:lstStyle/>
        <a:p>
          <a:endParaRPr lang="en-US" sz="2400" b="0" dirty="0"/>
        </a:p>
        <a:p>
          <a:r>
            <a:rPr lang="en-US" sz="2400" b="0" dirty="0"/>
            <a:t>Prof. Body</a:t>
          </a:r>
        </a:p>
        <a:p>
          <a:endParaRPr lang="en-US" sz="1200" dirty="0"/>
        </a:p>
      </dgm:t>
    </dgm:pt>
    <dgm:pt modelId="{FB0399EC-3B3C-426B-A073-DC8308F6AE96}" type="parTrans" cxnId="{35885C02-5A37-483F-995B-6CF3D04A9D5D}">
      <dgm:prSet/>
      <dgm:spPr/>
      <dgm:t>
        <a:bodyPr/>
        <a:lstStyle/>
        <a:p>
          <a:endParaRPr lang="en-US"/>
        </a:p>
      </dgm:t>
    </dgm:pt>
    <dgm:pt modelId="{C099934D-9F96-490D-B664-CA8DBE106928}" type="sibTrans" cxnId="{35885C02-5A37-483F-995B-6CF3D04A9D5D}">
      <dgm:prSet/>
      <dgm:spPr/>
      <dgm:t>
        <a:bodyPr/>
        <a:lstStyle/>
        <a:p>
          <a:endParaRPr lang="en-US"/>
        </a:p>
      </dgm:t>
    </dgm:pt>
    <dgm:pt modelId="{44918CE4-F98E-4B0F-B748-3B004A91E4A6}">
      <dgm:prSet custT="1"/>
      <dgm:spPr/>
      <dgm:t>
        <a:bodyPr/>
        <a:lstStyle/>
        <a:p>
          <a:r>
            <a:rPr lang="en-US" sz="2400" dirty="0">
              <a:solidFill>
                <a:schemeClr val="tx1"/>
              </a:solidFill>
            </a:rPr>
            <a:t>ACM , 86 student members of current batch and counting </a:t>
          </a:r>
        </a:p>
      </dgm:t>
    </dgm:pt>
    <dgm:pt modelId="{9819E290-5E4D-42CD-A8C7-94D4A6F3A729}" type="parTrans" cxnId="{6BF0823A-8079-412D-8859-6ACA0D689701}">
      <dgm:prSet/>
      <dgm:spPr/>
      <dgm:t>
        <a:bodyPr/>
        <a:lstStyle/>
        <a:p>
          <a:endParaRPr lang="en-US"/>
        </a:p>
      </dgm:t>
    </dgm:pt>
    <dgm:pt modelId="{8155203E-C131-474D-AE54-510464696C34}" type="sibTrans" cxnId="{6BF0823A-8079-412D-8859-6ACA0D689701}">
      <dgm:prSet/>
      <dgm:spPr/>
      <dgm:t>
        <a:bodyPr/>
        <a:lstStyle/>
        <a:p>
          <a:endParaRPr lang="en-US"/>
        </a:p>
      </dgm:t>
    </dgm:pt>
    <dgm:pt modelId="{02D09F83-CBCD-4094-B326-245729711252}">
      <dgm:prSet custT="1"/>
      <dgm:spPr/>
      <dgm:t>
        <a:bodyPr/>
        <a:lstStyle/>
        <a:p>
          <a:r>
            <a:rPr lang="en-US" sz="1600" b="1" dirty="0"/>
            <a:t>2 years M.E. (IT</a:t>
          </a:r>
          <a:r>
            <a:rPr lang="en-US" sz="1600" b="1" u="sng" dirty="0"/>
            <a:t>)</a:t>
          </a:r>
          <a:r>
            <a:rPr lang="en-US" sz="1600" b="1" u="none" dirty="0"/>
            <a:t> - </a:t>
          </a:r>
          <a:r>
            <a:rPr lang="en-US" sz="1600" b="1" u="sng" dirty="0"/>
            <a:t>(</a:t>
          </a:r>
          <a:r>
            <a:rPr lang="en-US" sz="1600" b="1" dirty="0"/>
            <a:t>18)</a:t>
          </a:r>
        </a:p>
      </dgm:t>
    </dgm:pt>
    <dgm:pt modelId="{FF3817C5-6755-44A8-8E6E-0E2A6DF3AD40}" type="parTrans" cxnId="{156A2E5D-20B9-4330-9827-CDF4681F5C54}">
      <dgm:prSet/>
      <dgm:spPr/>
      <dgm:t>
        <a:bodyPr/>
        <a:lstStyle/>
        <a:p>
          <a:endParaRPr lang="en-US"/>
        </a:p>
      </dgm:t>
    </dgm:pt>
    <dgm:pt modelId="{25EEB3BE-C74E-4242-95FF-C457AFE69C5F}" type="sibTrans" cxnId="{156A2E5D-20B9-4330-9827-CDF4681F5C54}">
      <dgm:prSet/>
      <dgm:spPr/>
      <dgm:t>
        <a:bodyPr/>
        <a:lstStyle/>
        <a:p>
          <a:endParaRPr lang="en-US"/>
        </a:p>
      </dgm:t>
    </dgm:pt>
    <dgm:pt modelId="{4DC1199C-9F1C-4CBA-AA3E-1A959AFD3FE8}">
      <dgm:prSet custT="1"/>
      <dgm:spPr/>
      <dgm:t>
        <a:bodyPr/>
        <a:lstStyle/>
        <a:p>
          <a:r>
            <a:rPr lang="en-US" sz="1600" b="1" dirty="0"/>
            <a:t>Ph.D. IT (10)</a:t>
          </a:r>
        </a:p>
      </dgm:t>
    </dgm:pt>
    <dgm:pt modelId="{A1391BBF-40BE-4CF6-A177-FB3134871523}" type="parTrans" cxnId="{7FF3387C-7999-4469-8AFC-8A1293C53837}">
      <dgm:prSet/>
      <dgm:spPr/>
      <dgm:t>
        <a:bodyPr/>
        <a:lstStyle/>
        <a:p>
          <a:endParaRPr lang="en-US"/>
        </a:p>
      </dgm:t>
    </dgm:pt>
    <dgm:pt modelId="{F6BAA43C-1092-452C-A7DA-C9B63DAFDBF5}" type="sibTrans" cxnId="{7FF3387C-7999-4469-8AFC-8A1293C53837}">
      <dgm:prSet/>
      <dgm:spPr/>
      <dgm:t>
        <a:bodyPr/>
        <a:lstStyle/>
        <a:p>
          <a:endParaRPr lang="en-US"/>
        </a:p>
      </dgm:t>
    </dgm:pt>
    <dgm:pt modelId="{24415583-6D47-4FFE-973E-BCB79F21BAC4}">
      <dgm:prSet custT="1"/>
      <dgm:spPr/>
      <dgm:t>
        <a:bodyPr/>
        <a:lstStyle/>
        <a:p>
          <a:r>
            <a:rPr lang="en-US" sz="1600" dirty="0">
              <a:solidFill>
                <a:schemeClr val="tx1"/>
              </a:solidFill>
            </a:rPr>
            <a:t>105 students opted for higher studies</a:t>
          </a:r>
        </a:p>
      </dgm:t>
    </dgm:pt>
    <dgm:pt modelId="{AA35B10D-9BD8-4C5E-80BB-6A8280CEC760}" type="parTrans" cxnId="{8F1438D3-EBCD-47DC-A393-3B59838BA5A7}">
      <dgm:prSet/>
      <dgm:spPr/>
      <dgm:t>
        <a:bodyPr/>
        <a:lstStyle/>
        <a:p>
          <a:endParaRPr lang="en-US"/>
        </a:p>
      </dgm:t>
    </dgm:pt>
    <dgm:pt modelId="{74500C3F-6990-41CE-B015-B7B8FAA1969B}" type="sibTrans" cxnId="{8F1438D3-EBCD-47DC-A393-3B59838BA5A7}">
      <dgm:prSet/>
      <dgm:spPr/>
      <dgm:t>
        <a:bodyPr/>
        <a:lstStyle/>
        <a:p>
          <a:endParaRPr lang="en-US"/>
        </a:p>
      </dgm:t>
    </dgm:pt>
    <dgm:pt modelId="{570D8D0D-EE3C-4862-8937-BA85EAA762FB}">
      <dgm:prSet custT="1"/>
      <dgm:spPr/>
      <dgm:t>
        <a:bodyPr/>
        <a:lstStyle/>
        <a:p>
          <a:r>
            <a:rPr lang="en-US" sz="1600" dirty="0">
              <a:solidFill>
                <a:schemeClr val="tx1"/>
              </a:solidFill>
            </a:rPr>
            <a:t>21 Students as Entrepreneurs</a:t>
          </a:r>
        </a:p>
      </dgm:t>
    </dgm:pt>
    <dgm:pt modelId="{E2C89CB2-A3C7-4988-A4B4-90BDB5213CB7}" type="parTrans" cxnId="{268A9328-392D-475B-BA03-63F3D880C5C0}">
      <dgm:prSet/>
      <dgm:spPr/>
      <dgm:t>
        <a:bodyPr/>
        <a:lstStyle/>
        <a:p>
          <a:endParaRPr lang="en-US"/>
        </a:p>
      </dgm:t>
    </dgm:pt>
    <dgm:pt modelId="{0EC22747-4F40-4752-BF70-4331A5043B77}" type="sibTrans" cxnId="{268A9328-392D-475B-BA03-63F3D880C5C0}">
      <dgm:prSet/>
      <dgm:spPr/>
      <dgm:t>
        <a:bodyPr/>
        <a:lstStyle/>
        <a:p>
          <a:endParaRPr lang="en-US"/>
        </a:p>
      </dgm:t>
    </dgm:pt>
    <dgm:pt modelId="{4004F179-77B2-4FE6-B788-E32D812E6A90}" type="pres">
      <dgm:prSet presAssocID="{E8D00972-4B60-41D0-B78C-EA12804C4983}" presName="linearFlow" presStyleCnt="0">
        <dgm:presLayoutVars>
          <dgm:dir/>
          <dgm:animLvl val="lvl"/>
          <dgm:resizeHandles val="exact"/>
        </dgm:presLayoutVars>
      </dgm:prSet>
      <dgm:spPr/>
    </dgm:pt>
    <dgm:pt modelId="{2A345B04-B4FC-4B46-BE19-AB29DB14E1CC}" type="pres">
      <dgm:prSet presAssocID="{5B3501CB-BC6D-48EF-9709-D01BBF419682}" presName="composite" presStyleCnt="0"/>
      <dgm:spPr/>
    </dgm:pt>
    <dgm:pt modelId="{4F6A3B9E-E90D-4ADB-8026-D3D7EEF41383}" type="pres">
      <dgm:prSet presAssocID="{5B3501CB-BC6D-48EF-9709-D01BBF419682}" presName="parentText" presStyleLbl="alignNode1" presStyleIdx="0" presStyleCnt="4">
        <dgm:presLayoutVars>
          <dgm:chMax val="1"/>
          <dgm:bulletEnabled val="1"/>
        </dgm:presLayoutVars>
      </dgm:prSet>
      <dgm:spPr/>
    </dgm:pt>
    <dgm:pt modelId="{0B410556-08BB-4D4D-A757-364F9B9F70D6}" type="pres">
      <dgm:prSet presAssocID="{5B3501CB-BC6D-48EF-9709-D01BBF419682}" presName="descendantText" presStyleLbl="alignAcc1" presStyleIdx="0" presStyleCnt="4">
        <dgm:presLayoutVars>
          <dgm:bulletEnabled val="1"/>
        </dgm:presLayoutVars>
      </dgm:prSet>
      <dgm:spPr/>
    </dgm:pt>
    <dgm:pt modelId="{BAF2CE80-D068-4EA8-8DCE-B2188EF658F9}" type="pres">
      <dgm:prSet presAssocID="{265774D1-8AC3-4A97-AF6E-FDD34569A2D5}" presName="sp" presStyleCnt="0"/>
      <dgm:spPr/>
    </dgm:pt>
    <dgm:pt modelId="{6F392B89-7EF5-4498-9C46-93C74952160A}" type="pres">
      <dgm:prSet presAssocID="{2371A0DF-51DF-423D-889F-55C4DF1AE7DF}" presName="composite" presStyleCnt="0"/>
      <dgm:spPr/>
    </dgm:pt>
    <dgm:pt modelId="{40B0C0F3-2D86-4976-B02A-B586AFA2C554}" type="pres">
      <dgm:prSet presAssocID="{2371A0DF-51DF-423D-889F-55C4DF1AE7DF}" presName="parentText" presStyleLbl="alignNode1" presStyleIdx="1" presStyleCnt="4" custLinFactX="-55201" custLinFactNeighborX="-100000" custLinFactNeighborY="-3309">
        <dgm:presLayoutVars>
          <dgm:chMax val="1"/>
          <dgm:bulletEnabled val="1"/>
        </dgm:presLayoutVars>
      </dgm:prSet>
      <dgm:spPr/>
    </dgm:pt>
    <dgm:pt modelId="{D01E1F1B-7E79-4508-AFA3-D19DD4ED64B5}" type="pres">
      <dgm:prSet presAssocID="{2371A0DF-51DF-423D-889F-55C4DF1AE7DF}" presName="descendantText" presStyleLbl="alignAcc1" presStyleIdx="1" presStyleCnt="4">
        <dgm:presLayoutVars>
          <dgm:bulletEnabled val="1"/>
        </dgm:presLayoutVars>
      </dgm:prSet>
      <dgm:spPr/>
    </dgm:pt>
    <dgm:pt modelId="{066C3FA7-7F1D-4C7F-8330-3031A0B42940}" type="pres">
      <dgm:prSet presAssocID="{4066FC2A-8A1C-4355-93C6-B965C3BDE780}" presName="sp" presStyleCnt="0"/>
      <dgm:spPr/>
    </dgm:pt>
    <dgm:pt modelId="{F78693AF-A4CC-4CCC-A738-4399D84A7FBC}" type="pres">
      <dgm:prSet presAssocID="{D354AEDE-02F1-436C-80B3-AFC4E69787DB}" presName="composite" presStyleCnt="0"/>
      <dgm:spPr/>
    </dgm:pt>
    <dgm:pt modelId="{DB1A7965-EF47-472C-A97A-0573249C7569}" type="pres">
      <dgm:prSet presAssocID="{D354AEDE-02F1-436C-80B3-AFC4E69787DB}" presName="parentText" presStyleLbl="alignNode1" presStyleIdx="2" presStyleCnt="4" custScaleX="110000">
        <dgm:presLayoutVars>
          <dgm:chMax val="1"/>
          <dgm:bulletEnabled val="1"/>
        </dgm:presLayoutVars>
      </dgm:prSet>
      <dgm:spPr/>
    </dgm:pt>
    <dgm:pt modelId="{92AEC662-06C6-451C-8049-73FED094A20D}" type="pres">
      <dgm:prSet presAssocID="{D354AEDE-02F1-436C-80B3-AFC4E69787DB}" presName="descendantText" presStyleLbl="alignAcc1" presStyleIdx="2" presStyleCnt="4">
        <dgm:presLayoutVars>
          <dgm:bulletEnabled val="1"/>
        </dgm:presLayoutVars>
      </dgm:prSet>
      <dgm:spPr/>
    </dgm:pt>
    <dgm:pt modelId="{5F2C0F9A-D212-4049-BD78-0201CB1DAFAF}" type="pres">
      <dgm:prSet presAssocID="{CC5D2C19-C79E-4993-ACB3-B458414A62DC}" presName="sp" presStyleCnt="0"/>
      <dgm:spPr/>
    </dgm:pt>
    <dgm:pt modelId="{09C2F287-2CFA-4244-AF9C-7645BA7D97CE}" type="pres">
      <dgm:prSet presAssocID="{E31D0CD6-592C-435A-8BF7-4CF9A308D0B5}" presName="composite" presStyleCnt="0"/>
      <dgm:spPr/>
    </dgm:pt>
    <dgm:pt modelId="{AB9803A2-AA19-4E64-B915-6865B542E40C}" type="pres">
      <dgm:prSet presAssocID="{E31D0CD6-592C-435A-8BF7-4CF9A308D0B5}" presName="parentText" presStyleLbl="alignNode1" presStyleIdx="3" presStyleCnt="4">
        <dgm:presLayoutVars>
          <dgm:chMax val="1"/>
          <dgm:bulletEnabled val="1"/>
        </dgm:presLayoutVars>
      </dgm:prSet>
      <dgm:spPr/>
    </dgm:pt>
    <dgm:pt modelId="{0C4A7578-3B3F-4A2B-B824-465AECAB5670}" type="pres">
      <dgm:prSet presAssocID="{E31D0CD6-592C-435A-8BF7-4CF9A308D0B5}" presName="descendantText" presStyleLbl="alignAcc1" presStyleIdx="3" presStyleCnt="4">
        <dgm:presLayoutVars>
          <dgm:bulletEnabled val="1"/>
        </dgm:presLayoutVars>
      </dgm:prSet>
      <dgm:spPr/>
    </dgm:pt>
  </dgm:ptLst>
  <dgm:cxnLst>
    <dgm:cxn modelId="{35885C02-5A37-483F-995B-6CF3D04A9D5D}" srcId="{E8D00972-4B60-41D0-B78C-EA12804C4983}" destId="{E31D0CD6-592C-435A-8BF7-4CF9A308D0B5}" srcOrd="3" destOrd="0" parTransId="{FB0399EC-3B3C-426B-A073-DC8308F6AE96}" sibTransId="{C099934D-9F96-490D-B664-CA8DBE106928}"/>
    <dgm:cxn modelId="{A2F00D13-88AA-422C-8086-E67C9EAD5386}" type="presOf" srcId="{ABBC0D54-B2E2-43A7-B391-8E75A1C508F6}" destId="{92AEC662-06C6-451C-8049-73FED094A20D}" srcOrd="0" destOrd="0" presId="urn:microsoft.com/office/officeart/2005/8/layout/chevron2"/>
    <dgm:cxn modelId="{EBD25026-692F-4F1C-BE56-EAFB7A2E9F99}" type="presOf" srcId="{4DC1199C-9F1C-4CBA-AA3E-1A959AFD3FE8}" destId="{0B410556-08BB-4D4D-A757-364F9B9F70D6}" srcOrd="0" destOrd="2" presId="urn:microsoft.com/office/officeart/2005/8/layout/chevron2"/>
    <dgm:cxn modelId="{268A9328-392D-475B-BA03-63F3D880C5C0}" srcId="{D354AEDE-02F1-436C-80B3-AFC4E69787DB}" destId="{570D8D0D-EE3C-4862-8937-BA85EAA762FB}" srcOrd="2" destOrd="0" parTransId="{E2C89CB2-A3C7-4988-A4B4-90BDB5213CB7}" sibTransId="{0EC22747-4F40-4752-BF70-4331A5043B77}"/>
    <dgm:cxn modelId="{CA98C62E-7C8A-46A0-8B98-B5EEF0D19802}" type="presOf" srcId="{44918CE4-F98E-4B0F-B748-3B004A91E4A6}" destId="{0C4A7578-3B3F-4A2B-B824-465AECAB5670}" srcOrd="0" destOrd="0" presId="urn:microsoft.com/office/officeart/2005/8/layout/chevron2"/>
    <dgm:cxn modelId="{6BF0823A-8079-412D-8859-6ACA0D689701}" srcId="{E31D0CD6-592C-435A-8BF7-4CF9A308D0B5}" destId="{44918CE4-F98E-4B0F-B748-3B004A91E4A6}" srcOrd="0" destOrd="0" parTransId="{9819E290-5E4D-42CD-A8C7-94D4A6F3A729}" sibTransId="{8155203E-C131-474D-AE54-510464696C34}"/>
    <dgm:cxn modelId="{156A2E5D-20B9-4330-9827-CDF4681F5C54}" srcId="{5B3501CB-BC6D-48EF-9709-D01BBF419682}" destId="{02D09F83-CBCD-4094-B326-245729711252}" srcOrd="1" destOrd="0" parTransId="{FF3817C5-6755-44A8-8E6E-0E2A6DF3AD40}" sibTransId="{25EEB3BE-C74E-4242-95FF-C457AFE69C5F}"/>
    <dgm:cxn modelId="{A8FE2E62-05B9-47B5-ADDE-27BB04974CBA}" type="presOf" srcId="{5B3501CB-BC6D-48EF-9709-D01BBF419682}" destId="{4F6A3B9E-E90D-4ADB-8026-D3D7EEF41383}" srcOrd="0" destOrd="0" presId="urn:microsoft.com/office/officeart/2005/8/layout/chevron2"/>
    <dgm:cxn modelId="{40058C62-30F1-403E-9332-256A4ED0C515}" srcId="{E8D00972-4B60-41D0-B78C-EA12804C4983}" destId="{D354AEDE-02F1-436C-80B3-AFC4E69787DB}" srcOrd="2" destOrd="0" parTransId="{8645AEE0-72AE-49E9-96AA-1E053C4B9435}" sibTransId="{CC5D2C19-C79E-4993-ACB3-B458414A62DC}"/>
    <dgm:cxn modelId="{163BDD69-3D71-49F0-AD83-2C7CD1F27E90}" type="presOf" srcId="{E327DEE0-1A16-4624-98CE-F0F3DC9D7D02}" destId="{0B410556-08BB-4D4D-A757-364F9B9F70D6}" srcOrd="0" destOrd="0" presId="urn:microsoft.com/office/officeart/2005/8/layout/chevron2"/>
    <dgm:cxn modelId="{837F4D51-5878-46AD-8E82-91FC353F43FD}" srcId="{D354AEDE-02F1-436C-80B3-AFC4E69787DB}" destId="{ABBC0D54-B2E2-43A7-B391-8E75A1C508F6}" srcOrd="0" destOrd="0" parTransId="{1D6EB29F-B8DF-415B-AA35-9B32BBEECDA2}" sibTransId="{96B81045-5C28-4990-B6BB-A4B09752CD6A}"/>
    <dgm:cxn modelId="{5657BD73-F8D2-4F2F-8D80-6B659AED708D}" type="presOf" srcId="{24415583-6D47-4FFE-973E-BCB79F21BAC4}" destId="{92AEC662-06C6-451C-8049-73FED094A20D}" srcOrd="0" destOrd="1" presId="urn:microsoft.com/office/officeart/2005/8/layout/chevron2"/>
    <dgm:cxn modelId="{7FF3387C-7999-4469-8AFC-8A1293C53837}" srcId="{5B3501CB-BC6D-48EF-9709-D01BBF419682}" destId="{4DC1199C-9F1C-4CBA-AA3E-1A959AFD3FE8}" srcOrd="2" destOrd="0" parTransId="{A1391BBF-40BE-4CF6-A177-FB3134871523}" sibTransId="{F6BAA43C-1092-452C-A7DA-C9B63DAFDBF5}"/>
    <dgm:cxn modelId="{30DF0880-BE40-45AE-B65E-1A3935E7C8DE}" type="presOf" srcId="{02D09F83-CBCD-4094-B326-245729711252}" destId="{0B410556-08BB-4D4D-A757-364F9B9F70D6}" srcOrd="0" destOrd="1" presId="urn:microsoft.com/office/officeart/2005/8/layout/chevron2"/>
    <dgm:cxn modelId="{0D835184-3DDA-42AB-B359-AC0E0B5C68F2}" type="presOf" srcId="{3130A08B-85A8-4265-8595-C2BB790407EF}" destId="{D01E1F1B-7E79-4508-AFA3-D19DD4ED64B5}" srcOrd="0" destOrd="0" presId="urn:microsoft.com/office/officeart/2005/8/layout/chevron2"/>
    <dgm:cxn modelId="{E5EFA884-2E69-424E-A2C6-AC4C822582E9}" type="presOf" srcId="{2371A0DF-51DF-423D-889F-55C4DF1AE7DF}" destId="{40B0C0F3-2D86-4976-B02A-B586AFA2C554}" srcOrd="0" destOrd="0" presId="urn:microsoft.com/office/officeart/2005/8/layout/chevron2"/>
    <dgm:cxn modelId="{E9F2BA8A-55B9-40BE-9D1A-532194A93F7C}" type="presOf" srcId="{570D8D0D-EE3C-4862-8937-BA85EAA762FB}" destId="{92AEC662-06C6-451C-8049-73FED094A20D}" srcOrd="0" destOrd="2" presId="urn:microsoft.com/office/officeart/2005/8/layout/chevron2"/>
    <dgm:cxn modelId="{058E8EA3-1880-4471-9C39-F3E272D1BB01}" type="presOf" srcId="{E8D00972-4B60-41D0-B78C-EA12804C4983}" destId="{4004F179-77B2-4FE6-B788-E32D812E6A90}" srcOrd="0" destOrd="0" presId="urn:microsoft.com/office/officeart/2005/8/layout/chevron2"/>
    <dgm:cxn modelId="{6EB5A7AB-4324-490D-A6E8-CF2F89FB8D93}" type="presOf" srcId="{D354AEDE-02F1-436C-80B3-AFC4E69787DB}" destId="{DB1A7965-EF47-472C-A97A-0573249C7569}" srcOrd="0" destOrd="0" presId="urn:microsoft.com/office/officeart/2005/8/layout/chevron2"/>
    <dgm:cxn modelId="{FC1AEEAB-00B5-496B-8B4C-CB2353D436D5}" type="presOf" srcId="{E31D0CD6-592C-435A-8BF7-4CF9A308D0B5}" destId="{AB9803A2-AA19-4E64-B915-6865B542E40C}" srcOrd="0" destOrd="0" presId="urn:microsoft.com/office/officeart/2005/8/layout/chevron2"/>
    <dgm:cxn modelId="{B8DD04B8-DAF0-4CC7-8378-DD643FA2E86D}" srcId="{E8D00972-4B60-41D0-B78C-EA12804C4983}" destId="{5B3501CB-BC6D-48EF-9709-D01BBF419682}" srcOrd="0" destOrd="0" parTransId="{F48C0BEC-7B69-4AF9-B760-B3A5566D9B87}" sibTransId="{265774D1-8AC3-4A97-AF6E-FDD34569A2D5}"/>
    <dgm:cxn modelId="{F9539BBD-5D4C-435F-B3D2-F5F482DA1EA5}" srcId="{E8D00972-4B60-41D0-B78C-EA12804C4983}" destId="{2371A0DF-51DF-423D-889F-55C4DF1AE7DF}" srcOrd="1" destOrd="0" parTransId="{DFF2DA19-257C-40DA-9C94-066F01BCF3CE}" sibTransId="{4066FC2A-8A1C-4355-93C6-B965C3BDE780}"/>
    <dgm:cxn modelId="{8F1438D3-EBCD-47DC-A393-3B59838BA5A7}" srcId="{D354AEDE-02F1-436C-80B3-AFC4E69787DB}" destId="{24415583-6D47-4FFE-973E-BCB79F21BAC4}" srcOrd="1" destOrd="0" parTransId="{AA35B10D-9BD8-4C5E-80BB-6A8280CEC760}" sibTransId="{74500C3F-6990-41CE-B015-B7B8FAA1969B}"/>
    <dgm:cxn modelId="{E7454AE1-61A1-4236-AA38-428765D445A8}" srcId="{2371A0DF-51DF-423D-889F-55C4DF1AE7DF}" destId="{3130A08B-85A8-4265-8595-C2BB790407EF}" srcOrd="0" destOrd="0" parTransId="{90DEAC14-7D4B-4563-AE38-D9AC8096F805}" sibTransId="{04BDEDCF-A298-4875-AF37-50E71B84D77D}"/>
    <dgm:cxn modelId="{8A08A6E4-6E37-4726-8186-3354EE877694}" srcId="{5B3501CB-BC6D-48EF-9709-D01BBF419682}" destId="{E327DEE0-1A16-4624-98CE-F0F3DC9D7D02}" srcOrd="0" destOrd="0" parTransId="{7C8A6138-23EB-4A46-B456-EFF11633FAB0}" sibTransId="{059AAB93-1A90-4559-ADD1-984DE8CC41FA}"/>
    <dgm:cxn modelId="{E9722304-7DC8-4FD3-AB0E-500E1A5E4309}" type="presParOf" srcId="{4004F179-77B2-4FE6-B788-E32D812E6A90}" destId="{2A345B04-B4FC-4B46-BE19-AB29DB14E1CC}" srcOrd="0" destOrd="0" presId="urn:microsoft.com/office/officeart/2005/8/layout/chevron2"/>
    <dgm:cxn modelId="{DEE4770E-9A11-4AF1-92EA-A49AE0584AEE}" type="presParOf" srcId="{2A345B04-B4FC-4B46-BE19-AB29DB14E1CC}" destId="{4F6A3B9E-E90D-4ADB-8026-D3D7EEF41383}" srcOrd="0" destOrd="0" presId="urn:microsoft.com/office/officeart/2005/8/layout/chevron2"/>
    <dgm:cxn modelId="{7B50EF43-8788-43E8-A62B-60399EC6FD37}" type="presParOf" srcId="{2A345B04-B4FC-4B46-BE19-AB29DB14E1CC}" destId="{0B410556-08BB-4D4D-A757-364F9B9F70D6}" srcOrd="1" destOrd="0" presId="urn:microsoft.com/office/officeart/2005/8/layout/chevron2"/>
    <dgm:cxn modelId="{B450401B-15D2-479B-8A28-ADCC86D167B2}" type="presParOf" srcId="{4004F179-77B2-4FE6-B788-E32D812E6A90}" destId="{BAF2CE80-D068-4EA8-8DCE-B2188EF658F9}" srcOrd="1" destOrd="0" presId="urn:microsoft.com/office/officeart/2005/8/layout/chevron2"/>
    <dgm:cxn modelId="{63D438D0-2532-47A9-BCC3-DFC7637F9437}" type="presParOf" srcId="{4004F179-77B2-4FE6-B788-E32D812E6A90}" destId="{6F392B89-7EF5-4498-9C46-93C74952160A}" srcOrd="2" destOrd="0" presId="urn:microsoft.com/office/officeart/2005/8/layout/chevron2"/>
    <dgm:cxn modelId="{8EB79DC4-A25E-411D-B862-B494F4B6B00C}" type="presParOf" srcId="{6F392B89-7EF5-4498-9C46-93C74952160A}" destId="{40B0C0F3-2D86-4976-B02A-B586AFA2C554}" srcOrd="0" destOrd="0" presId="urn:microsoft.com/office/officeart/2005/8/layout/chevron2"/>
    <dgm:cxn modelId="{2CBC1F2B-6BBC-45F7-B949-58CD3976C292}" type="presParOf" srcId="{6F392B89-7EF5-4498-9C46-93C74952160A}" destId="{D01E1F1B-7E79-4508-AFA3-D19DD4ED64B5}" srcOrd="1" destOrd="0" presId="urn:microsoft.com/office/officeart/2005/8/layout/chevron2"/>
    <dgm:cxn modelId="{F6F40022-B17A-4603-BF03-B04F10DC214B}" type="presParOf" srcId="{4004F179-77B2-4FE6-B788-E32D812E6A90}" destId="{066C3FA7-7F1D-4C7F-8330-3031A0B42940}" srcOrd="3" destOrd="0" presId="urn:microsoft.com/office/officeart/2005/8/layout/chevron2"/>
    <dgm:cxn modelId="{88AD0799-D3FE-48DD-A282-A3FFFA90930B}" type="presParOf" srcId="{4004F179-77B2-4FE6-B788-E32D812E6A90}" destId="{F78693AF-A4CC-4CCC-A738-4399D84A7FBC}" srcOrd="4" destOrd="0" presId="urn:microsoft.com/office/officeart/2005/8/layout/chevron2"/>
    <dgm:cxn modelId="{11964F14-15CA-434A-81D0-E35EB331248F}" type="presParOf" srcId="{F78693AF-A4CC-4CCC-A738-4399D84A7FBC}" destId="{DB1A7965-EF47-472C-A97A-0573249C7569}" srcOrd="0" destOrd="0" presId="urn:microsoft.com/office/officeart/2005/8/layout/chevron2"/>
    <dgm:cxn modelId="{BDF7C5DF-77F0-42F0-8B20-23F1B396814B}" type="presParOf" srcId="{F78693AF-A4CC-4CCC-A738-4399D84A7FBC}" destId="{92AEC662-06C6-451C-8049-73FED094A20D}" srcOrd="1" destOrd="0" presId="urn:microsoft.com/office/officeart/2005/8/layout/chevron2"/>
    <dgm:cxn modelId="{49307C1A-0E84-41AA-90C8-E36276C8ACFB}" type="presParOf" srcId="{4004F179-77B2-4FE6-B788-E32D812E6A90}" destId="{5F2C0F9A-D212-4049-BD78-0201CB1DAFAF}" srcOrd="5" destOrd="0" presId="urn:microsoft.com/office/officeart/2005/8/layout/chevron2"/>
    <dgm:cxn modelId="{5E0DF451-0503-4055-8603-5F408CAD489A}" type="presParOf" srcId="{4004F179-77B2-4FE6-B788-E32D812E6A90}" destId="{09C2F287-2CFA-4244-AF9C-7645BA7D97CE}" srcOrd="6" destOrd="0" presId="urn:microsoft.com/office/officeart/2005/8/layout/chevron2"/>
    <dgm:cxn modelId="{1E63A753-875B-4141-B688-1CF5B81C71FB}" type="presParOf" srcId="{09C2F287-2CFA-4244-AF9C-7645BA7D97CE}" destId="{AB9803A2-AA19-4E64-B915-6865B542E40C}" srcOrd="0" destOrd="0" presId="urn:microsoft.com/office/officeart/2005/8/layout/chevron2"/>
    <dgm:cxn modelId="{BCF322F3-FEF0-48DC-89A9-96A5C6B1F2A4}" type="presParOf" srcId="{09C2F287-2CFA-4244-AF9C-7645BA7D97CE}" destId="{0C4A7578-3B3F-4A2B-B824-465AECAB567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8D00972-4B60-41D0-B78C-EA12804C4983}"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2371A0DF-51DF-423D-889F-55C4DF1AE7DF}">
      <dgm:prSet phldrT="[Text]" custT="1"/>
      <dgm:spPr>
        <a:solidFill>
          <a:srgbClr val="7030A0"/>
        </a:solidFill>
      </dgm:spPr>
      <dgm:t>
        <a:bodyPr/>
        <a:lstStyle/>
        <a:p>
          <a:r>
            <a:rPr lang="en-US" sz="2000" b="0" dirty="0">
              <a:solidFill>
                <a:schemeClr val="bg1"/>
              </a:solidFill>
            </a:rPr>
            <a:t>Dept. Library </a:t>
          </a:r>
          <a:endParaRPr lang="en-US" sz="2000" dirty="0">
            <a:solidFill>
              <a:schemeClr val="bg1"/>
            </a:solidFill>
          </a:endParaRPr>
        </a:p>
      </dgm:t>
    </dgm:pt>
    <dgm:pt modelId="{DFF2DA19-257C-40DA-9C94-066F01BCF3CE}" type="parTrans" cxnId="{F9539BBD-5D4C-435F-B3D2-F5F482DA1EA5}">
      <dgm:prSet/>
      <dgm:spPr/>
      <dgm:t>
        <a:bodyPr/>
        <a:lstStyle/>
        <a:p>
          <a:endParaRPr lang="en-US"/>
        </a:p>
      </dgm:t>
    </dgm:pt>
    <dgm:pt modelId="{4066FC2A-8A1C-4355-93C6-B965C3BDE780}" type="sibTrans" cxnId="{F9539BBD-5D4C-435F-B3D2-F5F482DA1EA5}">
      <dgm:prSet/>
      <dgm:spPr/>
      <dgm:t>
        <a:bodyPr/>
        <a:lstStyle/>
        <a:p>
          <a:endParaRPr lang="en-US"/>
        </a:p>
      </dgm:t>
    </dgm:pt>
    <dgm:pt modelId="{3130A08B-85A8-4265-8595-C2BB790407EF}">
      <dgm:prSet phldrT="[Text]" custT="1"/>
      <dgm:spPr/>
      <dgm:t>
        <a:bodyPr/>
        <a:lstStyle/>
        <a:p>
          <a:r>
            <a:rPr lang="en-US" sz="2400" dirty="0">
              <a:solidFill>
                <a:schemeClr val="tx1"/>
              </a:solidFill>
            </a:rPr>
            <a:t>600+ including text books &amp; reference books</a:t>
          </a:r>
        </a:p>
      </dgm:t>
    </dgm:pt>
    <dgm:pt modelId="{90DEAC14-7D4B-4563-AE38-D9AC8096F805}" type="parTrans" cxnId="{E7454AE1-61A1-4236-AA38-428765D445A8}">
      <dgm:prSet/>
      <dgm:spPr/>
      <dgm:t>
        <a:bodyPr/>
        <a:lstStyle/>
        <a:p>
          <a:endParaRPr lang="en-US"/>
        </a:p>
      </dgm:t>
    </dgm:pt>
    <dgm:pt modelId="{04BDEDCF-A298-4875-AF37-50E71B84D77D}" type="sibTrans" cxnId="{E7454AE1-61A1-4236-AA38-428765D445A8}">
      <dgm:prSet/>
      <dgm:spPr/>
      <dgm:t>
        <a:bodyPr/>
        <a:lstStyle/>
        <a:p>
          <a:endParaRPr lang="en-US"/>
        </a:p>
      </dgm:t>
    </dgm:pt>
    <dgm:pt modelId="{D354AEDE-02F1-436C-80B3-AFC4E69787DB}">
      <dgm:prSet phldrT="[Text]" custT="1"/>
      <dgm:spPr>
        <a:solidFill>
          <a:schemeClr val="accent6">
            <a:lumMod val="75000"/>
          </a:schemeClr>
        </a:solidFill>
      </dgm:spPr>
      <dgm:t>
        <a:bodyPr/>
        <a:lstStyle/>
        <a:p>
          <a:r>
            <a:rPr lang="en-US" sz="1800" dirty="0"/>
            <a:t>UG project reports</a:t>
          </a:r>
          <a:endParaRPr lang="en-US" sz="2800" dirty="0"/>
        </a:p>
      </dgm:t>
    </dgm:pt>
    <dgm:pt modelId="{8645AEE0-72AE-49E9-96AA-1E053C4B9435}" type="parTrans" cxnId="{40058C62-30F1-403E-9332-256A4ED0C515}">
      <dgm:prSet/>
      <dgm:spPr/>
      <dgm:t>
        <a:bodyPr/>
        <a:lstStyle/>
        <a:p>
          <a:endParaRPr lang="en-US"/>
        </a:p>
      </dgm:t>
    </dgm:pt>
    <dgm:pt modelId="{CC5D2C19-C79E-4993-ACB3-B458414A62DC}" type="sibTrans" cxnId="{40058C62-30F1-403E-9332-256A4ED0C515}">
      <dgm:prSet/>
      <dgm:spPr/>
      <dgm:t>
        <a:bodyPr/>
        <a:lstStyle/>
        <a:p>
          <a:endParaRPr lang="en-US"/>
        </a:p>
      </dgm:t>
    </dgm:pt>
    <dgm:pt modelId="{ABBC0D54-B2E2-43A7-B391-8E75A1C508F6}">
      <dgm:prSet phldrT="[Text]" custT="1"/>
      <dgm:spPr/>
      <dgm:t>
        <a:bodyPr/>
        <a:lstStyle/>
        <a:p>
          <a:r>
            <a:rPr lang="en-US" sz="2400" dirty="0">
              <a:solidFill>
                <a:schemeClr val="tx1"/>
              </a:solidFill>
            </a:rPr>
            <a:t>700+ since inception  </a:t>
          </a:r>
        </a:p>
      </dgm:t>
    </dgm:pt>
    <dgm:pt modelId="{1D6EB29F-B8DF-415B-AA35-9B32BBEECDA2}" type="parTrans" cxnId="{837F4D51-5878-46AD-8E82-91FC353F43FD}">
      <dgm:prSet/>
      <dgm:spPr/>
      <dgm:t>
        <a:bodyPr/>
        <a:lstStyle/>
        <a:p>
          <a:endParaRPr lang="en-US"/>
        </a:p>
      </dgm:t>
    </dgm:pt>
    <dgm:pt modelId="{96B81045-5C28-4990-B6BB-A4B09752CD6A}" type="sibTrans" cxnId="{837F4D51-5878-46AD-8E82-91FC353F43FD}">
      <dgm:prSet/>
      <dgm:spPr/>
      <dgm:t>
        <a:bodyPr/>
        <a:lstStyle/>
        <a:p>
          <a:endParaRPr lang="en-US"/>
        </a:p>
      </dgm:t>
    </dgm:pt>
    <dgm:pt modelId="{E31D0CD6-592C-435A-8BF7-4CF9A308D0B5}">
      <dgm:prSet custT="1"/>
      <dgm:spPr>
        <a:solidFill>
          <a:srgbClr val="00B050"/>
        </a:solidFill>
      </dgm:spPr>
      <dgm:t>
        <a:bodyPr/>
        <a:lstStyle/>
        <a:p>
          <a:r>
            <a:rPr lang="en-US" sz="1600" dirty="0"/>
            <a:t>Publication</a:t>
          </a:r>
        </a:p>
      </dgm:t>
    </dgm:pt>
    <dgm:pt modelId="{FB0399EC-3B3C-426B-A073-DC8308F6AE96}" type="parTrans" cxnId="{35885C02-5A37-483F-995B-6CF3D04A9D5D}">
      <dgm:prSet/>
      <dgm:spPr/>
      <dgm:t>
        <a:bodyPr/>
        <a:lstStyle/>
        <a:p>
          <a:endParaRPr lang="en-US"/>
        </a:p>
      </dgm:t>
    </dgm:pt>
    <dgm:pt modelId="{C099934D-9F96-490D-B664-CA8DBE106928}" type="sibTrans" cxnId="{35885C02-5A37-483F-995B-6CF3D04A9D5D}">
      <dgm:prSet/>
      <dgm:spPr/>
      <dgm:t>
        <a:bodyPr/>
        <a:lstStyle/>
        <a:p>
          <a:endParaRPr lang="en-US"/>
        </a:p>
      </dgm:t>
    </dgm:pt>
    <dgm:pt modelId="{44918CE4-F98E-4B0F-B748-3B004A91E4A6}">
      <dgm:prSet custT="1"/>
      <dgm:spPr/>
      <dgm:t>
        <a:bodyPr/>
        <a:lstStyle/>
        <a:p>
          <a:pPr algn="l"/>
          <a:r>
            <a:rPr lang="en-US" sz="2400" dirty="0">
              <a:solidFill>
                <a:schemeClr val="tx1"/>
              </a:solidFill>
            </a:rPr>
            <a:t>E-Zine Technical magazine released its 10</a:t>
          </a:r>
          <a:r>
            <a:rPr lang="en-US" sz="2400" baseline="30000" dirty="0">
              <a:solidFill>
                <a:schemeClr val="tx1"/>
              </a:solidFill>
            </a:rPr>
            <a:t>th</a:t>
          </a:r>
          <a:r>
            <a:rPr lang="en-US" sz="2400" dirty="0">
              <a:solidFill>
                <a:schemeClr val="tx1"/>
              </a:solidFill>
            </a:rPr>
            <a:t> edition, vol.2</a:t>
          </a:r>
        </a:p>
      </dgm:t>
    </dgm:pt>
    <dgm:pt modelId="{9819E290-5E4D-42CD-A8C7-94D4A6F3A729}" type="parTrans" cxnId="{6BF0823A-8079-412D-8859-6ACA0D689701}">
      <dgm:prSet/>
      <dgm:spPr/>
      <dgm:t>
        <a:bodyPr/>
        <a:lstStyle/>
        <a:p>
          <a:endParaRPr lang="en-US"/>
        </a:p>
      </dgm:t>
    </dgm:pt>
    <dgm:pt modelId="{8155203E-C131-474D-AE54-510464696C34}" type="sibTrans" cxnId="{6BF0823A-8079-412D-8859-6ACA0D689701}">
      <dgm:prSet/>
      <dgm:spPr/>
      <dgm:t>
        <a:bodyPr/>
        <a:lstStyle/>
        <a:p>
          <a:endParaRPr lang="en-US"/>
        </a:p>
      </dgm:t>
    </dgm:pt>
    <dgm:pt modelId="{9D063D8E-C5FD-4F9E-B099-D00D69EB5EFD}">
      <dgm:prSet/>
      <dgm:spPr>
        <a:solidFill>
          <a:srgbClr val="0070C0"/>
        </a:solidFill>
      </dgm:spPr>
      <dgm:t>
        <a:bodyPr/>
        <a:lstStyle/>
        <a:p>
          <a:r>
            <a:rPr lang="en-US" dirty="0">
              <a:solidFill>
                <a:schemeClr val="bg1"/>
              </a:solidFill>
            </a:rPr>
            <a:t>Curriculum enrichment</a:t>
          </a:r>
        </a:p>
      </dgm:t>
    </dgm:pt>
    <dgm:pt modelId="{A6DE551C-D958-4A9D-9C7E-AA48A530BCC7}" type="parTrans" cxnId="{A1B932DA-AC64-45C9-9E88-B598499B8ED0}">
      <dgm:prSet/>
      <dgm:spPr/>
      <dgm:t>
        <a:bodyPr/>
        <a:lstStyle/>
        <a:p>
          <a:endParaRPr lang="en-US"/>
        </a:p>
      </dgm:t>
    </dgm:pt>
    <dgm:pt modelId="{E45D1F07-3B71-4A45-B420-E8AF93DBA74B}" type="sibTrans" cxnId="{A1B932DA-AC64-45C9-9E88-B598499B8ED0}">
      <dgm:prSet/>
      <dgm:spPr/>
      <dgm:t>
        <a:bodyPr/>
        <a:lstStyle/>
        <a:p>
          <a:endParaRPr lang="en-US"/>
        </a:p>
      </dgm:t>
    </dgm:pt>
    <dgm:pt modelId="{8D643ECF-16AF-45D7-8F1F-4A240BB3845B}">
      <dgm:prSet custT="1"/>
      <dgm:spPr/>
      <dgm:t>
        <a:bodyPr/>
        <a:lstStyle/>
        <a:p>
          <a:r>
            <a:rPr lang="en-US" sz="2400" b="0" dirty="0" err="1"/>
            <a:t>Programme</a:t>
          </a:r>
          <a:r>
            <a:rPr lang="en-US" sz="2400" b="0" dirty="0"/>
            <a:t> resource book, Course resource book</a:t>
          </a:r>
          <a:endParaRPr lang="en-US" sz="2400" dirty="0"/>
        </a:p>
      </dgm:t>
    </dgm:pt>
    <dgm:pt modelId="{E4A431C1-E6F0-4A2E-9D73-39C1CB8CA1AB}" type="parTrans" cxnId="{F1405FEA-0102-4677-9F6F-87D07C406F1D}">
      <dgm:prSet/>
      <dgm:spPr/>
      <dgm:t>
        <a:bodyPr/>
        <a:lstStyle/>
        <a:p>
          <a:endParaRPr lang="en-US"/>
        </a:p>
      </dgm:t>
    </dgm:pt>
    <dgm:pt modelId="{12D647F1-5EF7-471B-B739-79EE534D7014}" type="sibTrans" cxnId="{F1405FEA-0102-4677-9F6F-87D07C406F1D}">
      <dgm:prSet/>
      <dgm:spPr/>
      <dgm:t>
        <a:bodyPr/>
        <a:lstStyle/>
        <a:p>
          <a:endParaRPr lang="en-US"/>
        </a:p>
      </dgm:t>
    </dgm:pt>
    <dgm:pt modelId="{7132C4AE-3A15-4CAA-8158-4586599E16F3}">
      <dgm:prSet custT="1"/>
      <dgm:spPr/>
      <dgm:t>
        <a:bodyPr/>
        <a:lstStyle/>
        <a:p>
          <a:pPr algn="l"/>
          <a:r>
            <a:rPr lang="en-US" sz="2400" dirty="0" err="1">
              <a:solidFill>
                <a:schemeClr val="tx1"/>
              </a:solidFill>
            </a:rPr>
            <a:t>NewLetter</a:t>
          </a:r>
          <a:r>
            <a:rPr lang="en-US" sz="2400" dirty="0">
              <a:solidFill>
                <a:schemeClr val="tx1"/>
              </a:solidFill>
            </a:rPr>
            <a:t> Sankalp</a:t>
          </a:r>
        </a:p>
      </dgm:t>
    </dgm:pt>
    <dgm:pt modelId="{FB3AE6B9-5AC7-4AC0-955D-E7F72F271192}" type="parTrans" cxnId="{37540BBE-1ED7-42F3-A62C-A4C45BA2403F}">
      <dgm:prSet/>
      <dgm:spPr/>
      <dgm:t>
        <a:bodyPr/>
        <a:lstStyle/>
        <a:p>
          <a:endParaRPr lang="en-US"/>
        </a:p>
      </dgm:t>
    </dgm:pt>
    <dgm:pt modelId="{26AE3BBB-F4DF-4854-93B6-3516A601A700}" type="sibTrans" cxnId="{37540BBE-1ED7-42F3-A62C-A4C45BA2403F}">
      <dgm:prSet/>
      <dgm:spPr/>
      <dgm:t>
        <a:bodyPr/>
        <a:lstStyle/>
        <a:p>
          <a:endParaRPr lang="en-US"/>
        </a:p>
      </dgm:t>
    </dgm:pt>
    <dgm:pt modelId="{4004F179-77B2-4FE6-B788-E32D812E6A90}" type="pres">
      <dgm:prSet presAssocID="{E8D00972-4B60-41D0-B78C-EA12804C4983}" presName="linearFlow" presStyleCnt="0">
        <dgm:presLayoutVars>
          <dgm:dir/>
          <dgm:animLvl val="lvl"/>
          <dgm:resizeHandles val="exact"/>
        </dgm:presLayoutVars>
      </dgm:prSet>
      <dgm:spPr/>
    </dgm:pt>
    <dgm:pt modelId="{6F392B89-7EF5-4498-9C46-93C74952160A}" type="pres">
      <dgm:prSet presAssocID="{2371A0DF-51DF-423D-889F-55C4DF1AE7DF}" presName="composite" presStyleCnt="0"/>
      <dgm:spPr/>
    </dgm:pt>
    <dgm:pt modelId="{40B0C0F3-2D86-4976-B02A-B586AFA2C554}" type="pres">
      <dgm:prSet presAssocID="{2371A0DF-51DF-423D-889F-55C4DF1AE7DF}" presName="parentText" presStyleLbl="alignNode1" presStyleIdx="0" presStyleCnt="4">
        <dgm:presLayoutVars>
          <dgm:chMax val="1"/>
          <dgm:bulletEnabled val="1"/>
        </dgm:presLayoutVars>
      </dgm:prSet>
      <dgm:spPr/>
    </dgm:pt>
    <dgm:pt modelId="{D01E1F1B-7E79-4508-AFA3-D19DD4ED64B5}" type="pres">
      <dgm:prSet presAssocID="{2371A0DF-51DF-423D-889F-55C4DF1AE7DF}" presName="descendantText" presStyleLbl="alignAcc1" presStyleIdx="0" presStyleCnt="4">
        <dgm:presLayoutVars>
          <dgm:bulletEnabled val="1"/>
        </dgm:presLayoutVars>
      </dgm:prSet>
      <dgm:spPr/>
    </dgm:pt>
    <dgm:pt modelId="{066C3FA7-7F1D-4C7F-8330-3031A0B42940}" type="pres">
      <dgm:prSet presAssocID="{4066FC2A-8A1C-4355-93C6-B965C3BDE780}" presName="sp" presStyleCnt="0"/>
      <dgm:spPr/>
    </dgm:pt>
    <dgm:pt modelId="{F78693AF-A4CC-4CCC-A738-4399D84A7FBC}" type="pres">
      <dgm:prSet presAssocID="{D354AEDE-02F1-436C-80B3-AFC4E69787DB}" presName="composite" presStyleCnt="0"/>
      <dgm:spPr/>
    </dgm:pt>
    <dgm:pt modelId="{DB1A7965-EF47-472C-A97A-0573249C7569}" type="pres">
      <dgm:prSet presAssocID="{D354AEDE-02F1-436C-80B3-AFC4E69787DB}" presName="parentText" presStyleLbl="alignNode1" presStyleIdx="1" presStyleCnt="4" custScaleX="110000">
        <dgm:presLayoutVars>
          <dgm:chMax val="1"/>
          <dgm:bulletEnabled val="1"/>
        </dgm:presLayoutVars>
      </dgm:prSet>
      <dgm:spPr/>
    </dgm:pt>
    <dgm:pt modelId="{92AEC662-06C6-451C-8049-73FED094A20D}" type="pres">
      <dgm:prSet presAssocID="{D354AEDE-02F1-436C-80B3-AFC4E69787DB}" presName="descendantText" presStyleLbl="alignAcc1" presStyleIdx="1" presStyleCnt="4">
        <dgm:presLayoutVars>
          <dgm:bulletEnabled val="1"/>
        </dgm:presLayoutVars>
      </dgm:prSet>
      <dgm:spPr/>
    </dgm:pt>
    <dgm:pt modelId="{5F2C0F9A-D212-4049-BD78-0201CB1DAFAF}" type="pres">
      <dgm:prSet presAssocID="{CC5D2C19-C79E-4993-ACB3-B458414A62DC}" presName="sp" presStyleCnt="0"/>
      <dgm:spPr/>
    </dgm:pt>
    <dgm:pt modelId="{09C2F287-2CFA-4244-AF9C-7645BA7D97CE}" type="pres">
      <dgm:prSet presAssocID="{E31D0CD6-592C-435A-8BF7-4CF9A308D0B5}" presName="composite" presStyleCnt="0"/>
      <dgm:spPr/>
    </dgm:pt>
    <dgm:pt modelId="{AB9803A2-AA19-4E64-B915-6865B542E40C}" type="pres">
      <dgm:prSet presAssocID="{E31D0CD6-592C-435A-8BF7-4CF9A308D0B5}" presName="parentText" presStyleLbl="alignNode1" presStyleIdx="2" presStyleCnt="4">
        <dgm:presLayoutVars>
          <dgm:chMax val="1"/>
          <dgm:bulletEnabled val="1"/>
        </dgm:presLayoutVars>
      </dgm:prSet>
      <dgm:spPr/>
    </dgm:pt>
    <dgm:pt modelId="{0C4A7578-3B3F-4A2B-B824-465AECAB5670}" type="pres">
      <dgm:prSet presAssocID="{E31D0CD6-592C-435A-8BF7-4CF9A308D0B5}" presName="descendantText" presStyleLbl="alignAcc1" presStyleIdx="2" presStyleCnt="4">
        <dgm:presLayoutVars>
          <dgm:bulletEnabled val="1"/>
        </dgm:presLayoutVars>
      </dgm:prSet>
      <dgm:spPr/>
    </dgm:pt>
    <dgm:pt modelId="{FE391A58-5381-4A4D-B462-3F2B299AA590}" type="pres">
      <dgm:prSet presAssocID="{C099934D-9F96-490D-B664-CA8DBE106928}" presName="sp" presStyleCnt="0"/>
      <dgm:spPr/>
    </dgm:pt>
    <dgm:pt modelId="{C29391BF-541E-4D51-BF65-404600B8C3D7}" type="pres">
      <dgm:prSet presAssocID="{9D063D8E-C5FD-4F9E-B099-D00D69EB5EFD}" presName="composite" presStyleCnt="0"/>
      <dgm:spPr/>
    </dgm:pt>
    <dgm:pt modelId="{A020F44E-6674-4303-86EB-4597402D2AE3}" type="pres">
      <dgm:prSet presAssocID="{9D063D8E-C5FD-4F9E-B099-D00D69EB5EFD}" presName="parentText" presStyleLbl="alignNode1" presStyleIdx="3" presStyleCnt="4">
        <dgm:presLayoutVars>
          <dgm:chMax val="1"/>
          <dgm:bulletEnabled val="1"/>
        </dgm:presLayoutVars>
      </dgm:prSet>
      <dgm:spPr/>
    </dgm:pt>
    <dgm:pt modelId="{A0897FF6-0301-47A1-AC27-272BCCD18376}" type="pres">
      <dgm:prSet presAssocID="{9D063D8E-C5FD-4F9E-B099-D00D69EB5EFD}" presName="descendantText" presStyleLbl="alignAcc1" presStyleIdx="3" presStyleCnt="4">
        <dgm:presLayoutVars>
          <dgm:bulletEnabled val="1"/>
        </dgm:presLayoutVars>
      </dgm:prSet>
      <dgm:spPr/>
    </dgm:pt>
  </dgm:ptLst>
  <dgm:cxnLst>
    <dgm:cxn modelId="{35885C02-5A37-483F-995B-6CF3D04A9D5D}" srcId="{E8D00972-4B60-41D0-B78C-EA12804C4983}" destId="{E31D0CD6-592C-435A-8BF7-4CF9A308D0B5}" srcOrd="2" destOrd="0" parTransId="{FB0399EC-3B3C-426B-A073-DC8308F6AE96}" sibTransId="{C099934D-9F96-490D-B664-CA8DBE106928}"/>
    <dgm:cxn modelId="{A2F00D13-88AA-422C-8086-E67C9EAD5386}" type="presOf" srcId="{ABBC0D54-B2E2-43A7-B391-8E75A1C508F6}" destId="{92AEC662-06C6-451C-8049-73FED094A20D}" srcOrd="0" destOrd="0" presId="urn:microsoft.com/office/officeart/2005/8/layout/chevron2"/>
    <dgm:cxn modelId="{39C0CF1C-1588-49C9-AF83-45E74CB0D1B5}" type="presOf" srcId="{8D643ECF-16AF-45D7-8F1F-4A240BB3845B}" destId="{A0897FF6-0301-47A1-AC27-272BCCD18376}" srcOrd="0" destOrd="0" presId="urn:microsoft.com/office/officeart/2005/8/layout/chevron2"/>
    <dgm:cxn modelId="{CA98C62E-7C8A-46A0-8B98-B5EEF0D19802}" type="presOf" srcId="{44918CE4-F98E-4B0F-B748-3B004A91E4A6}" destId="{0C4A7578-3B3F-4A2B-B824-465AECAB5670}" srcOrd="0" destOrd="0" presId="urn:microsoft.com/office/officeart/2005/8/layout/chevron2"/>
    <dgm:cxn modelId="{6BF0823A-8079-412D-8859-6ACA0D689701}" srcId="{E31D0CD6-592C-435A-8BF7-4CF9A308D0B5}" destId="{44918CE4-F98E-4B0F-B748-3B004A91E4A6}" srcOrd="0" destOrd="0" parTransId="{9819E290-5E4D-42CD-A8C7-94D4A6F3A729}" sibTransId="{8155203E-C131-474D-AE54-510464696C34}"/>
    <dgm:cxn modelId="{1B67353D-FB0C-4265-9FCE-62FC589A2209}" type="presOf" srcId="{7132C4AE-3A15-4CAA-8158-4586599E16F3}" destId="{0C4A7578-3B3F-4A2B-B824-465AECAB5670}" srcOrd="0" destOrd="1" presId="urn:microsoft.com/office/officeart/2005/8/layout/chevron2"/>
    <dgm:cxn modelId="{40058C62-30F1-403E-9332-256A4ED0C515}" srcId="{E8D00972-4B60-41D0-B78C-EA12804C4983}" destId="{D354AEDE-02F1-436C-80B3-AFC4E69787DB}" srcOrd="1" destOrd="0" parTransId="{8645AEE0-72AE-49E9-96AA-1E053C4B9435}" sibTransId="{CC5D2C19-C79E-4993-ACB3-B458414A62DC}"/>
    <dgm:cxn modelId="{837F4D51-5878-46AD-8E82-91FC353F43FD}" srcId="{D354AEDE-02F1-436C-80B3-AFC4E69787DB}" destId="{ABBC0D54-B2E2-43A7-B391-8E75A1C508F6}" srcOrd="0" destOrd="0" parTransId="{1D6EB29F-B8DF-415B-AA35-9B32BBEECDA2}" sibTransId="{96B81045-5C28-4990-B6BB-A4B09752CD6A}"/>
    <dgm:cxn modelId="{26060E57-9F94-458D-B3A6-C93F06426CE9}" type="presOf" srcId="{9D063D8E-C5FD-4F9E-B099-D00D69EB5EFD}" destId="{A020F44E-6674-4303-86EB-4597402D2AE3}" srcOrd="0" destOrd="0" presId="urn:microsoft.com/office/officeart/2005/8/layout/chevron2"/>
    <dgm:cxn modelId="{0D835184-3DDA-42AB-B359-AC0E0B5C68F2}" type="presOf" srcId="{3130A08B-85A8-4265-8595-C2BB790407EF}" destId="{D01E1F1B-7E79-4508-AFA3-D19DD4ED64B5}" srcOrd="0" destOrd="0" presId="urn:microsoft.com/office/officeart/2005/8/layout/chevron2"/>
    <dgm:cxn modelId="{E5EFA884-2E69-424E-A2C6-AC4C822582E9}" type="presOf" srcId="{2371A0DF-51DF-423D-889F-55C4DF1AE7DF}" destId="{40B0C0F3-2D86-4976-B02A-B586AFA2C554}" srcOrd="0" destOrd="0" presId="urn:microsoft.com/office/officeart/2005/8/layout/chevron2"/>
    <dgm:cxn modelId="{058E8EA3-1880-4471-9C39-F3E272D1BB01}" type="presOf" srcId="{E8D00972-4B60-41D0-B78C-EA12804C4983}" destId="{4004F179-77B2-4FE6-B788-E32D812E6A90}" srcOrd="0" destOrd="0" presId="urn:microsoft.com/office/officeart/2005/8/layout/chevron2"/>
    <dgm:cxn modelId="{6EB5A7AB-4324-490D-A6E8-CF2F89FB8D93}" type="presOf" srcId="{D354AEDE-02F1-436C-80B3-AFC4E69787DB}" destId="{DB1A7965-EF47-472C-A97A-0573249C7569}" srcOrd="0" destOrd="0" presId="urn:microsoft.com/office/officeart/2005/8/layout/chevron2"/>
    <dgm:cxn modelId="{FC1AEEAB-00B5-496B-8B4C-CB2353D436D5}" type="presOf" srcId="{E31D0CD6-592C-435A-8BF7-4CF9A308D0B5}" destId="{AB9803A2-AA19-4E64-B915-6865B542E40C}" srcOrd="0" destOrd="0" presId="urn:microsoft.com/office/officeart/2005/8/layout/chevron2"/>
    <dgm:cxn modelId="{F9539BBD-5D4C-435F-B3D2-F5F482DA1EA5}" srcId="{E8D00972-4B60-41D0-B78C-EA12804C4983}" destId="{2371A0DF-51DF-423D-889F-55C4DF1AE7DF}" srcOrd="0" destOrd="0" parTransId="{DFF2DA19-257C-40DA-9C94-066F01BCF3CE}" sibTransId="{4066FC2A-8A1C-4355-93C6-B965C3BDE780}"/>
    <dgm:cxn modelId="{37540BBE-1ED7-42F3-A62C-A4C45BA2403F}" srcId="{E31D0CD6-592C-435A-8BF7-4CF9A308D0B5}" destId="{7132C4AE-3A15-4CAA-8158-4586599E16F3}" srcOrd="1" destOrd="0" parTransId="{FB3AE6B9-5AC7-4AC0-955D-E7F72F271192}" sibTransId="{26AE3BBB-F4DF-4854-93B6-3516A601A700}"/>
    <dgm:cxn modelId="{A1B932DA-AC64-45C9-9E88-B598499B8ED0}" srcId="{E8D00972-4B60-41D0-B78C-EA12804C4983}" destId="{9D063D8E-C5FD-4F9E-B099-D00D69EB5EFD}" srcOrd="3" destOrd="0" parTransId="{A6DE551C-D958-4A9D-9C7E-AA48A530BCC7}" sibTransId="{E45D1F07-3B71-4A45-B420-E8AF93DBA74B}"/>
    <dgm:cxn modelId="{E7454AE1-61A1-4236-AA38-428765D445A8}" srcId="{2371A0DF-51DF-423D-889F-55C4DF1AE7DF}" destId="{3130A08B-85A8-4265-8595-C2BB790407EF}" srcOrd="0" destOrd="0" parTransId="{90DEAC14-7D4B-4563-AE38-D9AC8096F805}" sibTransId="{04BDEDCF-A298-4875-AF37-50E71B84D77D}"/>
    <dgm:cxn modelId="{F1405FEA-0102-4677-9F6F-87D07C406F1D}" srcId="{9D063D8E-C5FD-4F9E-B099-D00D69EB5EFD}" destId="{8D643ECF-16AF-45D7-8F1F-4A240BB3845B}" srcOrd="0" destOrd="0" parTransId="{E4A431C1-E6F0-4A2E-9D73-39C1CB8CA1AB}" sibTransId="{12D647F1-5EF7-471B-B739-79EE534D7014}"/>
    <dgm:cxn modelId="{63D438D0-2532-47A9-BCC3-DFC7637F9437}" type="presParOf" srcId="{4004F179-77B2-4FE6-B788-E32D812E6A90}" destId="{6F392B89-7EF5-4498-9C46-93C74952160A}" srcOrd="0" destOrd="0" presId="urn:microsoft.com/office/officeart/2005/8/layout/chevron2"/>
    <dgm:cxn modelId="{8EB79DC4-A25E-411D-B862-B494F4B6B00C}" type="presParOf" srcId="{6F392B89-7EF5-4498-9C46-93C74952160A}" destId="{40B0C0F3-2D86-4976-B02A-B586AFA2C554}" srcOrd="0" destOrd="0" presId="urn:microsoft.com/office/officeart/2005/8/layout/chevron2"/>
    <dgm:cxn modelId="{2CBC1F2B-6BBC-45F7-B949-58CD3976C292}" type="presParOf" srcId="{6F392B89-7EF5-4498-9C46-93C74952160A}" destId="{D01E1F1B-7E79-4508-AFA3-D19DD4ED64B5}" srcOrd="1" destOrd="0" presId="urn:microsoft.com/office/officeart/2005/8/layout/chevron2"/>
    <dgm:cxn modelId="{F6F40022-B17A-4603-BF03-B04F10DC214B}" type="presParOf" srcId="{4004F179-77B2-4FE6-B788-E32D812E6A90}" destId="{066C3FA7-7F1D-4C7F-8330-3031A0B42940}" srcOrd="1" destOrd="0" presId="urn:microsoft.com/office/officeart/2005/8/layout/chevron2"/>
    <dgm:cxn modelId="{88AD0799-D3FE-48DD-A282-A3FFFA90930B}" type="presParOf" srcId="{4004F179-77B2-4FE6-B788-E32D812E6A90}" destId="{F78693AF-A4CC-4CCC-A738-4399D84A7FBC}" srcOrd="2" destOrd="0" presId="urn:microsoft.com/office/officeart/2005/8/layout/chevron2"/>
    <dgm:cxn modelId="{11964F14-15CA-434A-81D0-E35EB331248F}" type="presParOf" srcId="{F78693AF-A4CC-4CCC-A738-4399D84A7FBC}" destId="{DB1A7965-EF47-472C-A97A-0573249C7569}" srcOrd="0" destOrd="0" presId="urn:microsoft.com/office/officeart/2005/8/layout/chevron2"/>
    <dgm:cxn modelId="{BDF7C5DF-77F0-42F0-8B20-23F1B396814B}" type="presParOf" srcId="{F78693AF-A4CC-4CCC-A738-4399D84A7FBC}" destId="{92AEC662-06C6-451C-8049-73FED094A20D}" srcOrd="1" destOrd="0" presId="urn:microsoft.com/office/officeart/2005/8/layout/chevron2"/>
    <dgm:cxn modelId="{49307C1A-0E84-41AA-90C8-E36276C8ACFB}" type="presParOf" srcId="{4004F179-77B2-4FE6-B788-E32D812E6A90}" destId="{5F2C0F9A-D212-4049-BD78-0201CB1DAFAF}" srcOrd="3" destOrd="0" presId="urn:microsoft.com/office/officeart/2005/8/layout/chevron2"/>
    <dgm:cxn modelId="{5E0DF451-0503-4055-8603-5F408CAD489A}" type="presParOf" srcId="{4004F179-77B2-4FE6-B788-E32D812E6A90}" destId="{09C2F287-2CFA-4244-AF9C-7645BA7D97CE}" srcOrd="4" destOrd="0" presId="urn:microsoft.com/office/officeart/2005/8/layout/chevron2"/>
    <dgm:cxn modelId="{1E63A753-875B-4141-B688-1CF5B81C71FB}" type="presParOf" srcId="{09C2F287-2CFA-4244-AF9C-7645BA7D97CE}" destId="{AB9803A2-AA19-4E64-B915-6865B542E40C}" srcOrd="0" destOrd="0" presId="urn:microsoft.com/office/officeart/2005/8/layout/chevron2"/>
    <dgm:cxn modelId="{BCF322F3-FEF0-48DC-89A9-96A5C6B1F2A4}" type="presParOf" srcId="{09C2F287-2CFA-4244-AF9C-7645BA7D97CE}" destId="{0C4A7578-3B3F-4A2B-B824-465AECAB5670}" srcOrd="1" destOrd="0" presId="urn:microsoft.com/office/officeart/2005/8/layout/chevron2"/>
    <dgm:cxn modelId="{34649D56-7E75-4CF7-8B8D-3928A36EAE77}" type="presParOf" srcId="{4004F179-77B2-4FE6-B788-E32D812E6A90}" destId="{FE391A58-5381-4A4D-B462-3F2B299AA590}" srcOrd="5" destOrd="0" presId="urn:microsoft.com/office/officeart/2005/8/layout/chevron2"/>
    <dgm:cxn modelId="{A0A0219C-3752-4E64-A1FC-FECC1071A008}" type="presParOf" srcId="{4004F179-77B2-4FE6-B788-E32D812E6A90}" destId="{C29391BF-541E-4D51-BF65-404600B8C3D7}" srcOrd="6" destOrd="0" presId="urn:microsoft.com/office/officeart/2005/8/layout/chevron2"/>
    <dgm:cxn modelId="{6A94ADC0-5E18-452F-9CFE-2D4C722A7470}" type="presParOf" srcId="{C29391BF-541E-4D51-BF65-404600B8C3D7}" destId="{A020F44E-6674-4303-86EB-4597402D2AE3}" srcOrd="0" destOrd="0" presId="urn:microsoft.com/office/officeart/2005/8/layout/chevron2"/>
    <dgm:cxn modelId="{388453AF-87ED-4F68-853D-CFBCB9E45014}" type="presParOf" srcId="{C29391BF-541E-4D51-BF65-404600B8C3D7}" destId="{A0897FF6-0301-47A1-AC27-272BCCD18376}"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101A88D-0BD8-4F89-86FA-CB2D9AA9ED14}" type="doc">
      <dgm:prSet loTypeId="urn:microsoft.com/office/officeart/2005/8/layout/hierarchy3" loCatId="hierarchy" qsTypeId="urn:microsoft.com/office/officeart/2005/8/quickstyle/simple1" qsCatId="simple" csTypeId="urn:microsoft.com/office/officeart/2005/8/colors/colorful5" csCatId="colorful" phldr="1"/>
      <dgm:spPr/>
      <dgm:t>
        <a:bodyPr/>
        <a:lstStyle/>
        <a:p>
          <a:endParaRPr lang="en-US"/>
        </a:p>
      </dgm:t>
    </dgm:pt>
    <dgm:pt modelId="{5C5716C5-7493-4F4D-B263-19396525D9F2}">
      <dgm:prSet phldrT="[Text]"/>
      <dgm:spPr/>
      <dgm:t>
        <a:bodyPr/>
        <a:lstStyle/>
        <a:p>
          <a:r>
            <a:rPr lang="en-US" b="1" dirty="0"/>
            <a:t>Student</a:t>
          </a:r>
        </a:p>
      </dgm:t>
    </dgm:pt>
    <dgm:pt modelId="{A4F75DDB-3891-4A50-B4B4-61650DA55E79}" type="parTrans" cxnId="{4BB8806A-ACAA-44A3-81EA-DD178629CAFB}">
      <dgm:prSet/>
      <dgm:spPr/>
      <dgm:t>
        <a:bodyPr/>
        <a:lstStyle/>
        <a:p>
          <a:endParaRPr lang="en-US" b="1"/>
        </a:p>
      </dgm:t>
    </dgm:pt>
    <dgm:pt modelId="{1FEFD334-F81B-4A7D-B4B1-A74E6376A166}" type="sibTrans" cxnId="{4BB8806A-ACAA-44A3-81EA-DD178629CAFB}">
      <dgm:prSet/>
      <dgm:spPr/>
      <dgm:t>
        <a:bodyPr/>
        <a:lstStyle/>
        <a:p>
          <a:endParaRPr lang="en-US" b="1"/>
        </a:p>
      </dgm:t>
    </dgm:pt>
    <dgm:pt modelId="{87783F75-2612-462D-9B91-DE3587810A32}">
      <dgm:prSet phldrT="[Text]" custT="1"/>
      <dgm:spPr/>
      <dgm:t>
        <a:bodyPr/>
        <a:lstStyle/>
        <a:p>
          <a:pPr>
            <a:lnSpc>
              <a:spcPct val="100000"/>
            </a:lnSpc>
            <a:spcAft>
              <a:spcPts val="0"/>
            </a:spcAft>
          </a:pPr>
          <a:r>
            <a:rPr lang="en-US" sz="1400" b="1" dirty="0"/>
            <a:t>120 Intake + </a:t>
          </a:r>
        </a:p>
        <a:p>
          <a:pPr>
            <a:lnSpc>
              <a:spcPct val="100000"/>
            </a:lnSpc>
            <a:spcAft>
              <a:spcPts val="0"/>
            </a:spcAft>
          </a:pPr>
          <a:r>
            <a:rPr lang="en-US" sz="1400" b="1" dirty="0"/>
            <a:t>24 DSE –(BE)</a:t>
          </a:r>
        </a:p>
        <a:p>
          <a:pPr>
            <a:lnSpc>
              <a:spcPct val="100000"/>
            </a:lnSpc>
            <a:spcAft>
              <a:spcPts val="0"/>
            </a:spcAft>
          </a:pPr>
          <a:r>
            <a:rPr lang="en-US" sz="1400" b="1" dirty="0"/>
            <a:t>18 –(ME)              10- (Ph.D.)</a:t>
          </a:r>
        </a:p>
      </dgm:t>
    </dgm:pt>
    <dgm:pt modelId="{2C0A2A41-6EF7-4597-BDB1-AFFC623C2158}" type="parTrans" cxnId="{88DB4285-5E76-4429-AC0C-F567D25BB04A}">
      <dgm:prSet/>
      <dgm:spPr/>
      <dgm:t>
        <a:bodyPr/>
        <a:lstStyle/>
        <a:p>
          <a:endParaRPr lang="en-US" b="1"/>
        </a:p>
      </dgm:t>
    </dgm:pt>
    <dgm:pt modelId="{EABBB298-4BB9-4BCC-B216-DD78BBC8544D}" type="sibTrans" cxnId="{88DB4285-5E76-4429-AC0C-F567D25BB04A}">
      <dgm:prSet/>
      <dgm:spPr/>
      <dgm:t>
        <a:bodyPr/>
        <a:lstStyle/>
        <a:p>
          <a:endParaRPr lang="en-US" b="1"/>
        </a:p>
      </dgm:t>
    </dgm:pt>
    <dgm:pt modelId="{B2345F24-2283-4839-9B02-D2D05CDF7EB7}">
      <dgm:prSet phldrT="[Text]" custT="1"/>
      <dgm:spPr/>
      <dgm:t>
        <a:bodyPr/>
        <a:lstStyle/>
        <a:p>
          <a:r>
            <a:rPr lang="en-US" sz="1400" b="1" dirty="0"/>
            <a:t>SE, TE, BE, ME, Ph.D.</a:t>
          </a:r>
        </a:p>
      </dgm:t>
    </dgm:pt>
    <dgm:pt modelId="{827A1CF5-51C5-4B64-A1DF-299D34F30E9E}" type="parTrans" cxnId="{8EC08548-849C-4BFC-BB80-E2347FA0EA4C}">
      <dgm:prSet/>
      <dgm:spPr/>
      <dgm:t>
        <a:bodyPr/>
        <a:lstStyle/>
        <a:p>
          <a:endParaRPr lang="en-US" b="1"/>
        </a:p>
      </dgm:t>
    </dgm:pt>
    <dgm:pt modelId="{E52B8C4C-660F-4FD3-A142-4C3E538DD6F8}" type="sibTrans" cxnId="{8EC08548-849C-4BFC-BB80-E2347FA0EA4C}">
      <dgm:prSet/>
      <dgm:spPr/>
      <dgm:t>
        <a:bodyPr/>
        <a:lstStyle/>
        <a:p>
          <a:endParaRPr lang="en-US" b="1"/>
        </a:p>
      </dgm:t>
    </dgm:pt>
    <dgm:pt modelId="{2AC88300-E51E-4094-BD1B-31CC5305BE25}">
      <dgm:prSet phldrT="[Text]"/>
      <dgm:spPr/>
      <dgm:t>
        <a:bodyPr/>
        <a:lstStyle/>
        <a:p>
          <a:r>
            <a:rPr lang="en-US" b="1" dirty="0"/>
            <a:t>Faculty</a:t>
          </a:r>
        </a:p>
      </dgm:t>
    </dgm:pt>
    <dgm:pt modelId="{DAEEBCEB-A82C-4B03-8B15-3DD4DECBFE8F}" type="parTrans" cxnId="{93B62BE8-CD5E-4428-8714-EEDF6539A3A2}">
      <dgm:prSet/>
      <dgm:spPr/>
      <dgm:t>
        <a:bodyPr/>
        <a:lstStyle/>
        <a:p>
          <a:endParaRPr lang="en-US" b="1"/>
        </a:p>
      </dgm:t>
    </dgm:pt>
    <dgm:pt modelId="{2C3C4E88-0383-49BD-9A90-847C1F69C722}" type="sibTrans" cxnId="{93B62BE8-CD5E-4428-8714-EEDF6539A3A2}">
      <dgm:prSet/>
      <dgm:spPr/>
      <dgm:t>
        <a:bodyPr/>
        <a:lstStyle/>
        <a:p>
          <a:endParaRPr lang="en-US" b="1"/>
        </a:p>
      </dgm:t>
    </dgm:pt>
    <dgm:pt modelId="{3B018435-4D43-4A67-984F-4EB35C8E33E7}">
      <dgm:prSet phldrT="[Text]" custT="1"/>
      <dgm:spPr/>
      <dgm:t>
        <a:bodyPr/>
        <a:lstStyle/>
        <a:p>
          <a:pPr algn="l"/>
          <a:r>
            <a:rPr lang="en-US" sz="1400" b="1" dirty="0">
              <a:latin typeface="+mn-lt"/>
            </a:rPr>
            <a:t>Faculty Members:28                   </a:t>
          </a:r>
        </a:p>
        <a:p>
          <a:pPr algn="l"/>
          <a:r>
            <a:rPr lang="en-US" sz="1400" b="1" dirty="0">
              <a:latin typeface="+mn-lt"/>
            </a:rPr>
            <a:t> PG recognized:06</a:t>
          </a:r>
        </a:p>
      </dgm:t>
    </dgm:pt>
    <dgm:pt modelId="{ACE13810-D3FD-49A1-8A70-3A49D82B2119}" type="parTrans" cxnId="{92F422D8-991E-4240-BC6F-616BB62B67B3}">
      <dgm:prSet/>
      <dgm:spPr/>
      <dgm:t>
        <a:bodyPr/>
        <a:lstStyle/>
        <a:p>
          <a:endParaRPr lang="en-US" b="1"/>
        </a:p>
      </dgm:t>
    </dgm:pt>
    <dgm:pt modelId="{69AEFE93-73BE-46A0-807E-AFEADE5677D5}" type="sibTrans" cxnId="{92F422D8-991E-4240-BC6F-616BB62B67B3}">
      <dgm:prSet/>
      <dgm:spPr/>
      <dgm:t>
        <a:bodyPr/>
        <a:lstStyle/>
        <a:p>
          <a:endParaRPr lang="en-US" b="1"/>
        </a:p>
      </dgm:t>
    </dgm:pt>
    <dgm:pt modelId="{75A1FB7D-4CC8-49DF-A26F-F9320C5ADDDF}">
      <dgm:prSet phldrT="[Text]" custT="1"/>
      <dgm:spPr/>
      <dgm:t>
        <a:bodyPr/>
        <a:lstStyle/>
        <a:p>
          <a:pPr algn="l"/>
          <a:r>
            <a:rPr lang="en-US" sz="1400" b="1" dirty="0">
              <a:latin typeface="+mn-lt"/>
              <a:cs typeface="Times New Roman" panose="02020603050405020304" pitchFamily="18" charset="0"/>
            </a:rPr>
            <a:t>Professors:03,                    </a:t>
          </a:r>
          <a:r>
            <a:rPr lang="en-US" sz="1400" b="1" dirty="0">
              <a:solidFill>
                <a:schemeClr val="tx1"/>
              </a:solidFill>
              <a:latin typeface="+mn-lt"/>
            </a:rPr>
            <a:t>Assoc.Profs:03,                   </a:t>
          </a:r>
          <a:r>
            <a:rPr lang="en-US" sz="1400" b="1" dirty="0">
              <a:latin typeface="+mn-lt"/>
              <a:cs typeface="Times New Roman" panose="02020603050405020304" pitchFamily="18" charset="0"/>
            </a:rPr>
            <a:t>Assistant Professors:22</a:t>
          </a:r>
          <a:endParaRPr lang="en-US" sz="1400" b="1" dirty="0">
            <a:latin typeface="+mn-lt"/>
          </a:endParaRPr>
        </a:p>
      </dgm:t>
    </dgm:pt>
    <dgm:pt modelId="{E67FB8BA-A6DC-4F7C-954F-A533797D6C2D}" type="parTrans" cxnId="{6DEDA059-3E19-4195-B2B0-1A9770CB9587}">
      <dgm:prSet/>
      <dgm:spPr/>
      <dgm:t>
        <a:bodyPr/>
        <a:lstStyle/>
        <a:p>
          <a:endParaRPr lang="en-US" b="1"/>
        </a:p>
      </dgm:t>
    </dgm:pt>
    <dgm:pt modelId="{9B9FEE1A-1618-42A9-B3BB-C5DA0393A54C}" type="sibTrans" cxnId="{6DEDA059-3E19-4195-B2B0-1A9770CB9587}">
      <dgm:prSet/>
      <dgm:spPr/>
      <dgm:t>
        <a:bodyPr/>
        <a:lstStyle/>
        <a:p>
          <a:endParaRPr lang="en-US" b="1"/>
        </a:p>
      </dgm:t>
    </dgm:pt>
    <dgm:pt modelId="{202973C5-B787-430B-BDEE-035EDEF5119A}">
      <dgm:prSet phldrT="[Text]"/>
      <dgm:spPr/>
      <dgm:t>
        <a:bodyPr/>
        <a:lstStyle/>
        <a:p>
          <a:r>
            <a:rPr lang="en-US" b="1" dirty="0"/>
            <a:t>Infrastructure</a:t>
          </a:r>
        </a:p>
      </dgm:t>
    </dgm:pt>
    <dgm:pt modelId="{4FD9601B-6A75-4417-91FA-6822D5C7B751}" type="parTrans" cxnId="{A4718B03-C6A1-4403-B476-9909B87BAA4C}">
      <dgm:prSet/>
      <dgm:spPr/>
      <dgm:t>
        <a:bodyPr/>
        <a:lstStyle/>
        <a:p>
          <a:endParaRPr lang="en-US" b="1"/>
        </a:p>
      </dgm:t>
    </dgm:pt>
    <dgm:pt modelId="{7539FB76-7308-44C7-95B0-F352B1EA13FA}" type="sibTrans" cxnId="{A4718B03-C6A1-4403-B476-9909B87BAA4C}">
      <dgm:prSet/>
      <dgm:spPr/>
      <dgm:t>
        <a:bodyPr/>
        <a:lstStyle/>
        <a:p>
          <a:endParaRPr lang="en-US" b="1"/>
        </a:p>
      </dgm:t>
    </dgm:pt>
    <dgm:pt modelId="{ACA21F96-F412-4184-AA32-21721D056461}">
      <dgm:prSet phldrT="[Text]" custT="1"/>
      <dgm:spPr/>
      <dgm:t>
        <a:bodyPr/>
        <a:lstStyle/>
        <a:p>
          <a:r>
            <a:rPr lang="en-US" sz="1400" b="1" dirty="0"/>
            <a:t>8 UG Labs</a:t>
          </a:r>
        </a:p>
        <a:p>
          <a:r>
            <a:rPr lang="en-US" sz="1400" b="1" dirty="0"/>
            <a:t>1 ME LAB</a:t>
          </a:r>
        </a:p>
        <a:p>
          <a:r>
            <a:rPr lang="en-US" sz="1400" b="1" dirty="0"/>
            <a:t>1 Ph.D. Lab </a:t>
          </a:r>
        </a:p>
      </dgm:t>
    </dgm:pt>
    <dgm:pt modelId="{68859CA7-6D9E-41FF-BEC3-0F20B122B77A}" type="parTrans" cxnId="{BC3EA44F-7684-4598-8B37-E4D963762DBF}">
      <dgm:prSet/>
      <dgm:spPr/>
      <dgm:t>
        <a:bodyPr/>
        <a:lstStyle/>
        <a:p>
          <a:endParaRPr lang="en-US" b="1"/>
        </a:p>
      </dgm:t>
    </dgm:pt>
    <dgm:pt modelId="{445D03A1-FA87-44FA-972C-B8FEDC17A3C9}" type="sibTrans" cxnId="{BC3EA44F-7684-4598-8B37-E4D963762DBF}">
      <dgm:prSet/>
      <dgm:spPr/>
      <dgm:t>
        <a:bodyPr/>
        <a:lstStyle/>
        <a:p>
          <a:endParaRPr lang="en-US" b="1"/>
        </a:p>
      </dgm:t>
    </dgm:pt>
    <dgm:pt modelId="{A0C39597-5AD1-450E-AB0D-BCFBC9BCBE4C}">
      <dgm:prSet phldrT="[Text]" custT="1"/>
      <dgm:spPr/>
      <dgm:t>
        <a:bodyPr/>
        <a:lstStyle/>
        <a:p>
          <a:r>
            <a:rPr lang="en-US" sz="1400" b="1" dirty="0"/>
            <a:t>2 Faculty Room </a:t>
          </a:r>
        </a:p>
        <a:p>
          <a:r>
            <a:rPr lang="en-US" sz="1400" b="1" dirty="0"/>
            <a:t>4 Meeting Room</a:t>
          </a:r>
        </a:p>
      </dgm:t>
    </dgm:pt>
    <dgm:pt modelId="{5EF628ED-E967-44BC-96F9-0FF9ED6A7282}" type="parTrans" cxnId="{6AED7720-57A9-440B-8488-0E6F6FBFFF5B}">
      <dgm:prSet/>
      <dgm:spPr/>
      <dgm:t>
        <a:bodyPr/>
        <a:lstStyle/>
        <a:p>
          <a:endParaRPr lang="en-US" b="1"/>
        </a:p>
      </dgm:t>
    </dgm:pt>
    <dgm:pt modelId="{55E1A457-8A45-40FF-920B-23F225A0D064}" type="sibTrans" cxnId="{6AED7720-57A9-440B-8488-0E6F6FBFFF5B}">
      <dgm:prSet/>
      <dgm:spPr/>
      <dgm:t>
        <a:bodyPr/>
        <a:lstStyle/>
        <a:p>
          <a:endParaRPr lang="en-US" b="1"/>
        </a:p>
      </dgm:t>
    </dgm:pt>
    <dgm:pt modelId="{C2C79AB4-7A04-4165-B37B-1C51027EB7A1}">
      <dgm:prSet phldrT="[Text]" custT="1"/>
      <dgm:spPr/>
      <dgm:t>
        <a:bodyPr/>
        <a:lstStyle/>
        <a:p>
          <a:r>
            <a:rPr lang="en-US" sz="1400" b="1" dirty="0"/>
            <a:t>5 UG Classrooms</a:t>
          </a:r>
        </a:p>
        <a:p>
          <a:r>
            <a:rPr lang="en-US" sz="1400" b="1" dirty="0"/>
            <a:t>01 ME Classroom</a:t>
          </a:r>
        </a:p>
        <a:p>
          <a:r>
            <a:rPr lang="en-US" sz="1400" b="1" dirty="0"/>
            <a:t>1 Tutorial/</a:t>
          </a:r>
          <a:r>
            <a:rPr lang="en-US" sz="1400" b="1" dirty="0">
              <a:solidFill>
                <a:srgbClr val="C00000"/>
              </a:solidFill>
            </a:rPr>
            <a:t>Smart Class room </a:t>
          </a:r>
        </a:p>
      </dgm:t>
    </dgm:pt>
    <dgm:pt modelId="{2D240209-971C-4C82-B402-2602FDB0E4F6}" type="parTrans" cxnId="{01CD9661-0F39-4FFC-A2E5-D00E5237FAD6}">
      <dgm:prSet/>
      <dgm:spPr/>
      <dgm:t>
        <a:bodyPr/>
        <a:lstStyle/>
        <a:p>
          <a:endParaRPr lang="en-US" b="1"/>
        </a:p>
      </dgm:t>
    </dgm:pt>
    <dgm:pt modelId="{F8CEEEBC-B51F-42FE-BE6C-3227ABBF1A25}" type="sibTrans" cxnId="{01CD9661-0F39-4FFC-A2E5-D00E5237FAD6}">
      <dgm:prSet/>
      <dgm:spPr/>
      <dgm:t>
        <a:bodyPr/>
        <a:lstStyle/>
        <a:p>
          <a:endParaRPr lang="en-US" b="1"/>
        </a:p>
      </dgm:t>
    </dgm:pt>
    <dgm:pt modelId="{0C670E7B-BC6F-4E06-8A0B-8C2E029857CA}">
      <dgm:prSet phldrT="[Text]" custT="1"/>
      <dgm:spPr/>
      <dgm:t>
        <a:bodyPr/>
        <a:lstStyle/>
        <a:p>
          <a:r>
            <a:rPr lang="en-US" sz="1400" b="1" dirty="0"/>
            <a:t>Departmental Library</a:t>
          </a:r>
        </a:p>
      </dgm:t>
    </dgm:pt>
    <dgm:pt modelId="{11BA1772-93C8-4CB4-A4F8-AFC622EFFB2A}" type="parTrans" cxnId="{A4E23678-D423-4F58-863C-49E43F8B564A}">
      <dgm:prSet/>
      <dgm:spPr/>
      <dgm:t>
        <a:bodyPr/>
        <a:lstStyle/>
        <a:p>
          <a:endParaRPr lang="en-US" b="1"/>
        </a:p>
      </dgm:t>
    </dgm:pt>
    <dgm:pt modelId="{BE606F28-322B-439B-ACD2-2A631FCD0CD9}" type="sibTrans" cxnId="{A4E23678-D423-4F58-863C-49E43F8B564A}">
      <dgm:prSet/>
      <dgm:spPr/>
      <dgm:t>
        <a:bodyPr/>
        <a:lstStyle/>
        <a:p>
          <a:endParaRPr lang="en-US" b="1"/>
        </a:p>
      </dgm:t>
    </dgm:pt>
    <dgm:pt modelId="{F4B97418-AD1D-486D-99BB-6422E252341A}">
      <dgm:prSet phldrT="[Text]" custT="1"/>
      <dgm:spPr/>
      <dgm:t>
        <a:bodyPr/>
        <a:lstStyle/>
        <a:p>
          <a:r>
            <a:rPr lang="en-US" sz="1400" b="1" dirty="0">
              <a:solidFill>
                <a:schemeClr val="tx1"/>
              </a:solidFill>
              <a:latin typeface="+mn-lt"/>
              <a:cs typeface="Times New Roman" panose="02020603050405020304" pitchFamily="18" charset="0"/>
            </a:rPr>
            <a:t>5 Laboratory  Assistants</a:t>
          </a:r>
        </a:p>
        <a:p>
          <a:r>
            <a:rPr lang="en-US" sz="1400" b="1" dirty="0">
              <a:solidFill>
                <a:schemeClr val="tx1"/>
              </a:solidFill>
              <a:latin typeface="+mn-lt"/>
              <a:cs typeface="Times New Roman" panose="02020603050405020304" pitchFamily="18" charset="0"/>
            </a:rPr>
            <a:t>3 Lab Attendants</a:t>
          </a:r>
          <a:endParaRPr lang="en-US" sz="1400" b="1" dirty="0">
            <a:solidFill>
              <a:schemeClr val="tx1"/>
            </a:solidFill>
            <a:latin typeface="+mn-lt"/>
          </a:endParaRPr>
        </a:p>
      </dgm:t>
    </dgm:pt>
    <dgm:pt modelId="{F0F47D0F-D625-499A-A091-46C4CA1A4B5E}" type="parTrans" cxnId="{29EA7A23-C709-4CCB-85C1-593E7F29383E}">
      <dgm:prSet/>
      <dgm:spPr/>
      <dgm:t>
        <a:bodyPr/>
        <a:lstStyle/>
        <a:p>
          <a:endParaRPr lang="en-US" b="1"/>
        </a:p>
      </dgm:t>
    </dgm:pt>
    <dgm:pt modelId="{70DB1233-2272-4359-B8E2-8786881576C4}" type="sibTrans" cxnId="{29EA7A23-C709-4CCB-85C1-593E7F29383E}">
      <dgm:prSet/>
      <dgm:spPr/>
      <dgm:t>
        <a:bodyPr/>
        <a:lstStyle/>
        <a:p>
          <a:endParaRPr lang="en-US" b="1"/>
        </a:p>
      </dgm:t>
    </dgm:pt>
    <dgm:pt modelId="{9F581940-771D-4077-90BF-CFDB61E2B81D}">
      <dgm:prSet phldrT="[Text]" custT="1"/>
      <dgm:spPr/>
      <dgm:t>
        <a:bodyPr/>
        <a:lstStyle/>
        <a:p>
          <a:r>
            <a:rPr lang="en-US" sz="1200" b="1" dirty="0"/>
            <a:t>Seminar Halls-3, </a:t>
          </a:r>
        </a:p>
        <a:p>
          <a:r>
            <a:rPr lang="en-US" sz="1200" b="1" dirty="0"/>
            <a:t>Multipurpose room, </a:t>
          </a:r>
        </a:p>
        <a:p>
          <a:r>
            <a:rPr lang="en-US" sz="1200" b="1" dirty="0"/>
            <a:t>Digital Library</a:t>
          </a:r>
        </a:p>
      </dgm:t>
    </dgm:pt>
    <dgm:pt modelId="{9AF78063-B40F-4D89-B871-CDCD29B7934F}" type="parTrans" cxnId="{40554604-9712-4D9E-A201-CE86671BA108}">
      <dgm:prSet/>
      <dgm:spPr/>
      <dgm:t>
        <a:bodyPr/>
        <a:lstStyle/>
        <a:p>
          <a:endParaRPr lang="en-US"/>
        </a:p>
      </dgm:t>
    </dgm:pt>
    <dgm:pt modelId="{1B811E3F-EBF9-4FA0-A9E9-7D332BBE9202}" type="sibTrans" cxnId="{40554604-9712-4D9E-A201-CE86671BA108}">
      <dgm:prSet/>
      <dgm:spPr/>
      <dgm:t>
        <a:bodyPr/>
        <a:lstStyle/>
        <a:p>
          <a:endParaRPr lang="en-US"/>
        </a:p>
      </dgm:t>
    </dgm:pt>
    <dgm:pt modelId="{8015F10C-60EA-4736-A321-46A87C110FB3}">
      <dgm:prSet phldrT="[Text]" custT="1"/>
      <dgm:spPr/>
      <dgm:t>
        <a:bodyPr/>
        <a:lstStyle/>
        <a:p>
          <a:pPr algn="l"/>
          <a:r>
            <a:rPr lang="en-US" sz="1400" b="1" dirty="0">
              <a:latin typeface="+mn-lt"/>
            </a:rPr>
            <a:t>Ph.D. :06,                             </a:t>
          </a:r>
          <a:r>
            <a:rPr lang="en-US" sz="1400" b="1" dirty="0" err="1">
              <a:latin typeface="+mn-lt"/>
            </a:rPr>
            <a:t>Ph.D</a:t>
          </a:r>
          <a:r>
            <a:rPr lang="en-US" sz="1400" b="1" dirty="0">
              <a:latin typeface="+mn-lt"/>
            </a:rPr>
            <a:t>(Pursuing):06,        </a:t>
          </a:r>
          <a:r>
            <a:rPr lang="en-US" sz="1400" b="1" dirty="0">
              <a:solidFill>
                <a:schemeClr val="tx1"/>
              </a:solidFill>
              <a:latin typeface="+mn-lt"/>
            </a:rPr>
            <a:t>M.E/M.Tech:16</a:t>
          </a:r>
        </a:p>
      </dgm:t>
    </dgm:pt>
    <dgm:pt modelId="{E38F3985-A430-4658-8385-10A335CB1972}" type="parTrans" cxnId="{A23BD768-42FD-4006-9211-90A0AA7E98B9}">
      <dgm:prSet/>
      <dgm:spPr/>
      <dgm:t>
        <a:bodyPr/>
        <a:lstStyle/>
        <a:p>
          <a:endParaRPr lang="en-US"/>
        </a:p>
      </dgm:t>
    </dgm:pt>
    <dgm:pt modelId="{8F44B0C4-F7EC-4505-ADE8-9E2F12623ABF}" type="sibTrans" cxnId="{A23BD768-42FD-4006-9211-90A0AA7E98B9}">
      <dgm:prSet/>
      <dgm:spPr/>
      <dgm:t>
        <a:bodyPr/>
        <a:lstStyle/>
        <a:p>
          <a:endParaRPr lang="en-US"/>
        </a:p>
      </dgm:t>
    </dgm:pt>
    <dgm:pt modelId="{23286B71-6C76-4329-8475-8EFB32FA8F48}">
      <dgm:prSet phldrT="[Text]" custT="1"/>
      <dgm:spPr/>
      <dgm:t>
        <a:bodyPr/>
        <a:lstStyle/>
        <a:p>
          <a:pPr algn="l"/>
          <a:r>
            <a:rPr lang="en-US" sz="1400" b="1" dirty="0">
              <a:latin typeface="+mn-lt"/>
            </a:rPr>
            <a:t>Approved Ph.D. guides: 02 (UOM)</a:t>
          </a:r>
        </a:p>
      </dgm:t>
    </dgm:pt>
    <dgm:pt modelId="{D02C3972-0765-45AA-AEF5-F866E902A193}" type="sibTrans" cxnId="{2B622480-04A6-456A-860B-2DA5349BA7D0}">
      <dgm:prSet/>
      <dgm:spPr/>
      <dgm:t>
        <a:bodyPr/>
        <a:lstStyle/>
        <a:p>
          <a:endParaRPr lang="en-US" b="1"/>
        </a:p>
      </dgm:t>
    </dgm:pt>
    <dgm:pt modelId="{74DAF847-45B8-4722-B26B-D200020FFE12}" type="parTrans" cxnId="{2B622480-04A6-456A-860B-2DA5349BA7D0}">
      <dgm:prSet/>
      <dgm:spPr/>
      <dgm:t>
        <a:bodyPr/>
        <a:lstStyle/>
        <a:p>
          <a:endParaRPr lang="en-US" b="1"/>
        </a:p>
      </dgm:t>
    </dgm:pt>
    <dgm:pt modelId="{DA9166D1-A7E6-4060-BDC2-4C7A7F808F6F}" type="pres">
      <dgm:prSet presAssocID="{1101A88D-0BD8-4F89-86FA-CB2D9AA9ED14}" presName="diagram" presStyleCnt="0">
        <dgm:presLayoutVars>
          <dgm:chPref val="1"/>
          <dgm:dir/>
          <dgm:animOne val="branch"/>
          <dgm:animLvl val="lvl"/>
          <dgm:resizeHandles/>
        </dgm:presLayoutVars>
      </dgm:prSet>
      <dgm:spPr/>
    </dgm:pt>
    <dgm:pt modelId="{EAD79514-2054-452A-94F8-8B428CC62691}" type="pres">
      <dgm:prSet presAssocID="{5C5716C5-7493-4F4D-B263-19396525D9F2}" presName="root" presStyleCnt="0"/>
      <dgm:spPr/>
    </dgm:pt>
    <dgm:pt modelId="{7FB194AF-2C16-40DA-9025-231E7044555D}" type="pres">
      <dgm:prSet presAssocID="{5C5716C5-7493-4F4D-B263-19396525D9F2}" presName="rootComposite" presStyleCnt="0"/>
      <dgm:spPr/>
    </dgm:pt>
    <dgm:pt modelId="{56213B47-FEB5-47DE-AC8E-4777E15A0604}" type="pres">
      <dgm:prSet presAssocID="{5C5716C5-7493-4F4D-B263-19396525D9F2}" presName="rootText" presStyleLbl="node1" presStyleIdx="0" presStyleCnt="3"/>
      <dgm:spPr/>
    </dgm:pt>
    <dgm:pt modelId="{7A4D6F81-9987-4D5C-B776-319055BDD4C3}" type="pres">
      <dgm:prSet presAssocID="{5C5716C5-7493-4F4D-B263-19396525D9F2}" presName="rootConnector" presStyleLbl="node1" presStyleIdx="0" presStyleCnt="3"/>
      <dgm:spPr/>
    </dgm:pt>
    <dgm:pt modelId="{B674A987-72F0-46CF-B65B-3905CEDDC599}" type="pres">
      <dgm:prSet presAssocID="{5C5716C5-7493-4F4D-B263-19396525D9F2}" presName="childShape" presStyleCnt="0"/>
      <dgm:spPr/>
    </dgm:pt>
    <dgm:pt modelId="{1693CD4C-9D76-4445-88E9-711500B17A45}" type="pres">
      <dgm:prSet presAssocID="{2C0A2A41-6EF7-4597-BDB1-AFFC623C2158}" presName="Name13" presStyleLbl="parChTrans1D2" presStyleIdx="0" presStyleCnt="12"/>
      <dgm:spPr/>
    </dgm:pt>
    <dgm:pt modelId="{B396AC82-431F-41B9-ACF1-2F1CD6463E51}" type="pres">
      <dgm:prSet presAssocID="{87783F75-2612-462D-9B91-DE3587810A32}" presName="childText" presStyleLbl="bgAcc1" presStyleIdx="0" presStyleCnt="12" custScaleX="131347" custScaleY="139408">
        <dgm:presLayoutVars>
          <dgm:bulletEnabled val="1"/>
        </dgm:presLayoutVars>
      </dgm:prSet>
      <dgm:spPr/>
    </dgm:pt>
    <dgm:pt modelId="{D5D2C4A7-9E90-4223-A33C-44C61A20F978}" type="pres">
      <dgm:prSet presAssocID="{827A1CF5-51C5-4B64-A1DF-299D34F30E9E}" presName="Name13" presStyleLbl="parChTrans1D2" presStyleIdx="1" presStyleCnt="12"/>
      <dgm:spPr/>
    </dgm:pt>
    <dgm:pt modelId="{2CCA30B7-9EFB-45AF-A706-90D0A00A8388}" type="pres">
      <dgm:prSet presAssocID="{B2345F24-2283-4839-9B02-D2D05CDF7EB7}" presName="childText" presStyleLbl="bgAcc1" presStyleIdx="1" presStyleCnt="12">
        <dgm:presLayoutVars>
          <dgm:bulletEnabled val="1"/>
        </dgm:presLayoutVars>
      </dgm:prSet>
      <dgm:spPr/>
    </dgm:pt>
    <dgm:pt modelId="{CA3087BA-C4B8-4F67-A7CE-6E97AC269ADF}" type="pres">
      <dgm:prSet presAssocID="{2AC88300-E51E-4094-BD1B-31CC5305BE25}" presName="root" presStyleCnt="0"/>
      <dgm:spPr/>
    </dgm:pt>
    <dgm:pt modelId="{3C7D62FB-7492-4CE8-8291-092A29229134}" type="pres">
      <dgm:prSet presAssocID="{2AC88300-E51E-4094-BD1B-31CC5305BE25}" presName="rootComposite" presStyleCnt="0"/>
      <dgm:spPr/>
    </dgm:pt>
    <dgm:pt modelId="{78096E71-11B2-40BB-B778-94F6E3D393DF}" type="pres">
      <dgm:prSet presAssocID="{2AC88300-E51E-4094-BD1B-31CC5305BE25}" presName="rootText" presStyleLbl="node1" presStyleIdx="1" presStyleCnt="3"/>
      <dgm:spPr/>
    </dgm:pt>
    <dgm:pt modelId="{3E3A2D21-9B96-4F19-9883-B712A7DF0E5A}" type="pres">
      <dgm:prSet presAssocID="{2AC88300-E51E-4094-BD1B-31CC5305BE25}" presName="rootConnector" presStyleLbl="node1" presStyleIdx="1" presStyleCnt="3"/>
      <dgm:spPr/>
    </dgm:pt>
    <dgm:pt modelId="{C2FCA4AD-F1F4-4DF7-9604-7DEA7045DBB5}" type="pres">
      <dgm:prSet presAssocID="{2AC88300-E51E-4094-BD1B-31CC5305BE25}" presName="childShape" presStyleCnt="0"/>
      <dgm:spPr/>
    </dgm:pt>
    <dgm:pt modelId="{0E3F10CC-520E-4D76-8684-35B6A2B49C6C}" type="pres">
      <dgm:prSet presAssocID="{ACE13810-D3FD-49A1-8A70-3A49D82B2119}" presName="Name13" presStyleLbl="parChTrans1D2" presStyleIdx="2" presStyleCnt="12"/>
      <dgm:spPr/>
    </dgm:pt>
    <dgm:pt modelId="{A0FD294D-5E66-42C4-9532-A09BE9423C42}" type="pres">
      <dgm:prSet presAssocID="{3B018435-4D43-4A67-984F-4EB35C8E33E7}" presName="childText" presStyleLbl="bgAcc1" presStyleIdx="2" presStyleCnt="12" custScaleX="159472">
        <dgm:presLayoutVars>
          <dgm:bulletEnabled val="1"/>
        </dgm:presLayoutVars>
      </dgm:prSet>
      <dgm:spPr/>
    </dgm:pt>
    <dgm:pt modelId="{52D37BA1-6078-4009-86B1-68A278B73370}" type="pres">
      <dgm:prSet presAssocID="{E67FB8BA-A6DC-4F7C-954F-A533797D6C2D}" presName="Name13" presStyleLbl="parChTrans1D2" presStyleIdx="3" presStyleCnt="12"/>
      <dgm:spPr/>
    </dgm:pt>
    <dgm:pt modelId="{CFE8E2DD-4D18-492B-8398-5A1B1F6D7A46}" type="pres">
      <dgm:prSet presAssocID="{75A1FB7D-4CC8-49DF-A26F-F9320C5ADDDF}" presName="childText" presStyleLbl="bgAcc1" presStyleIdx="3" presStyleCnt="12" custScaleX="201541">
        <dgm:presLayoutVars>
          <dgm:bulletEnabled val="1"/>
        </dgm:presLayoutVars>
      </dgm:prSet>
      <dgm:spPr/>
    </dgm:pt>
    <dgm:pt modelId="{AEFF7733-1198-4356-B49D-377328003E47}" type="pres">
      <dgm:prSet presAssocID="{E38F3985-A430-4658-8385-10A335CB1972}" presName="Name13" presStyleLbl="parChTrans1D2" presStyleIdx="4" presStyleCnt="12"/>
      <dgm:spPr/>
    </dgm:pt>
    <dgm:pt modelId="{2FBC7D1A-4AAF-49A3-9DA9-91E0ADBC4253}" type="pres">
      <dgm:prSet presAssocID="{8015F10C-60EA-4736-A321-46A87C110FB3}" presName="childText" presStyleLbl="bgAcc1" presStyleIdx="4" presStyleCnt="12" custScaleX="164317">
        <dgm:presLayoutVars>
          <dgm:bulletEnabled val="1"/>
        </dgm:presLayoutVars>
      </dgm:prSet>
      <dgm:spPr/>
    </dgm:pt>
    <dgm:pt modelId="{53C95F0E-D029-4368-9DB2-3E0CC9B4EA22}" type="pres">
      <dgm:prSet presAssocID="{74DAF847-45B8-4722-B26B-D200020FFE12}" presName="Name13" presStyleLbl="parChTrans1D2" presStyleIdx="5" presStyleCnt="12"/>
      <dgm:spPr/>
    </dgm:pt>
    <dgm:pt modelId="{AB96F90E-D84E-4521-A92F-D85A22B620C0}" type="pres">
      <dgm:prSet presAssocID="{23286B71-6C76-4329-8475-8EFB32FA8F48}" presName="childText" presStyleLbl="bgAcc1" presStyleIdx="5" presStyleCnt="12" custScaleX="148239">
        <dgm:presLayoutVars>
          <dgm:bulletEnabled val="1"/>
        </dgm:presLayoutVars>
      </dgm:prSet>
      <dgm:spPr/>
    </dgm:pt>
    <dgm:pt modelId="{0AD263CB-476E-4DA8-B3EC-B1F463D90BEA}" type="pres">
      <dgm:prSet presAssocID="{F0F47D0F-D625-499A-A091-46C4CA1A4B5E}" presName="Name13" presStyleLbl="parChTrans1D2" presStyleIdx="6" presStyleCnt="12"/>
      <dgm:spPr/>
    </dgm:pt>
    <dgm:pt modelId="{F517CBC9-29F9-4EA4-8B9C-05C8892075E1}" type="pres">
      <dgm:prSet presAssocID="{F4B97418-AD1D-486D-99BB-6422E252341A}" presName="childText" presStyleLbl="bgAcc1" presStyleIdx="6" presStyleCnt="12" custScaleX="177177">
        <dgm:presLayoutVars>
          <dgm:bulletEnabled val="1"/>
        </dgm:presLayoutVars>
      </dgm:prSet>
      <dgm:spPr/>
    </dgm:pt>
    <dgm:pt modelId="{B5CAA387-F1EC-4C2C-A3C8-B2456D5D38EC}" type="pres">
      <dgm:prSet presAssocID="{202973C5-B787-430B-BDEE-035EDEF5119A}" presName="root" presStyleCnt="0"/>
      <dgm:spPr/>
    </dgm:pt>
    <dgm:pt modelId="{49686363-B822-425A-9B41-5D2B8241EB6C}" type="pres">
      <dgm:prSet presAssocID="{202973C5-B787-430B-BDEE-035EDEF5119A}" presName="rootComposite" presStyleCnt="0"/>
      <dgm:spPr/>
    </dgm:pt>
    <dgm:pt modelId="{64BF44DE-2893-4F55-ACAC-763E7AC9A44A}" type="pres">
      <dgm:prSet presAssocID="{202973C5-B787-430B-BDEE-035EDEF5119A}" presName="rootText" presStyleLbl="node1" presStyleIdx="2" presStyleCnt="3"/>
      <dgm:spPr/>
    </dgm:pt>
    <dgm:pt modelId="{F34E0EF3-9B0C-42D8-8BF2-F936DF0AFF03}" type="pres">
      <dgm:prSet presAssocID="{202973C5-B787-430B-BDEE-035EDEF5119A}" presName="rootConnector" presStyleLbl="node1" presStyleIdx="2" presStyleCnt="3"/>
      <dgm:spPr/>
    </dgm:pt>
    <dgm:pt modelId="{99448FBE-879C-489B-9F42-2A633D02C054}" type="pres">
      <dgm:prSet presAssocID="{202973C5-B787-430B-BDEE-035EDEF5119A}" presName="childShape" presStyleCnt="0"/>
      <dgm:spPr/>
    </dgm:pt>
    <dgm:pt modelId="{7AF88A21-D08A-4F11-B157-870F52485B26}" type="pres">
      <dgm:prSet presAssocID="{2D240209-971C-4C82-B402-2602FDB0E4F6}" presName="Name13" presStyleLbl="parChTrans1D2" presStyleIdx="7" presStyleCnt="12"/>
      <dgm:spPr/>
    </dgm:pt>
    <dgm:pt modelId="{184FFD9F-75E8-4B53-98A9-B427C6FC6D52}" type="pres">
      <dgm:prSet presAssocID="{C2C79AB4-7A04-4165-B37B-1C51027EB7A1}" presName="childText" presStyleLbl="bgAcc1" presStyleIdx="7" presStyleCnt="12" custScaleX="206507" custScaleY="138021">
        <dgm:presLayoutVars>
          <dgm:bulletEnabled val="1"/>
        </dgm:presLayoutVars>
      </dgm:prSet>
      <dgm:spPr/>
    </dgm:pt>
    <dgm:pt modelId="{6992FE42-7F1A-4A34-A70A-97C00C85DDB4}" type="pres">
      <dgm:prSet presAssocID="{68859CA7-6D9E-41FF-BEC3-0F20B122B77A}" presName="Name13" presStyleLbl="parChTrans1D2" presStyleIdx="8" presStyleCnt="12"/>
      <dgm:spPr/>
    </dgm:pt>
    <dgm:pt modelId="{462B495A-118B-40B8-A207-4D0837B8E941}" type="pres">
      <dgm:prSet presAssocID="{ACA21F96-F412-4184-AA32-21721D056461}" presName="childText" presStyleLbl="bgAcc1" presStyleIdx="8" presStyleCnt="12" custScaleX="217294" custScaleY="131162">
        <dgm:presLayoutVars>
          <dgm:bulletEnabled val="1"/>
        </dgm:presLayoutVars>
      </dgm:prSet>
      <dgm:spPr/>
    </dgm:pt>
    <dgm:pt modelId="{15902AA8-CE1A-46BA-AAF6-1495E60A31A0}" type="pres">
      <dgm:prSet presAssocID="{5EF628ED-E967-44BC-96F9-0FF9ED6A7282}" presName="Name13" presStyleLbl="parChTrans1D2" presStyleIdx="9" presStyleCnt="12"/>
      <dgm:spPr/>
    </dgm:pt>
    <dgm:pt modelId="{182B3B86-3EAB-49F9-AED3-6224E575E82C}" type="pres">
      <dgm:prSet presAssocID="{A0C39597-5AD1-450E-AB0D-BCFBC9BCBE4C}" presName="childText" presStyleLbl="bgAcc1" presStyleIdx="9" presStyleCnt="12" custScaleX="233518">
        <dgm:presLayoutVars>
          <dgm:bulletEnabled val="1"/>
        </dgm:presLayoutVars>
      </dgm:prSet>
      <dgm:spPr/>
    </dgm:pt>
    <dgm:pt modelId="{20FACA48-CDB3-4F09-B65B-D89BCF343DC9}" type="pres">
      <dgm:prSet presAssocID="{11BA1772-93C8-4CB4-A4F8-AFC622EFFB2A}" presName="Name13" presStyleLbl="parChTrans1D2" presStyleIdx="10" presStyleCnt="12"/>
      <dgm:spPr/>
    </dgm:pt>
    <dgm:pt modelId="{1D9616CF-B4B6-44C2-A5D0-AF9630B11483}" type="pres">
      <dgm:prSet presAssocID="{0C670E7B-BC6F-4E06-8A0B-8C2E029857CA}" presName="childText" presStyleLbl="bgAcc1" presStyleIdx="10" presStyleCnt="12" custScaleX="227889">
        <dgm:presLayoutVars>
          <dgm:bulletEnabled val="1"/>
        </dgm:presLayoutVars>
      </dgm:prSet>
      <dgm:spPr/>
    </dgm:pt>
    <dgm:pt modelId="{0D623001-A586-484C-BDA7-8ACC45A4BE42}" type="pres">
      <dgm:prSet presAssocID="{9AF78063-B40F-4D89-B871-CDCD29B7934F}" presName="Name13" presStyleLbl="parChTrans1D2" presStyleIdx="11" presStyleCnt="12"/>
      <dgm:spPr/>
    </dgm:pt>
    <dgm:pt modelId="{9AC24954-7C35-4269-9FC5-DE1788CB2D96}" type="pres">
      <dgm:prSet presAssocID="{9F581940-771D-4077-90BF-CFDB61E2B81D}" presName="childText" presStyleLbl="bgAcc1" presStyleIdx="11" presStyleCnt="12" custScaleX="204565">
        <dgm:presLayoutVars>
          <dgm:bulletEnabled val="1"/>
        </dgm:presLayoutVars>
      </dgm:prSet>
      <dgm:spPr/>
    </dgm:pt>
  </dgm:ptLst>
  <dgm:cxnLst>
    <dgm:cxn modelId="{A4718B03-C6A1-4403-B476-9909B87BAA4C}" srcId="{1101A88D-0BD8-4F89-86FA-CB2D9AA9ED14}" destId="{202973C5-B787-430B-BDEE-035EDEF5119A}" srcOrd="2" destOrd="0" parTransId="{4FD9601B-6A75-4417-91FA-6822D5C7B751}" sibTransId="{7539FB76-7308-44C7-95B0-F352B1EA13FA}"/>
    <dgm:cxn modelId="{40554604-9712-4D9E-A201-CE86671BA108}" srcId="{202973C5-B787-430B-BDEE-035EDEF5119A}" destId="{9F581940-771D-4077-90BF-CFDB61E2B81D}" srcOrd="4" destOrd="0" parTransId="{9AF78063-B40F-4D89-B871-CDCD29B7934F}" sibTransId="{1B811E3F-EBF9-4FA0-A9E9-7D332BBE9202}"/>
    <dgm:cxn modelId="{963C6E0A-77BD-438B-9C31-579492AE592F}" type="presOf" srcId="{5EF628ED-E967-44BC-96F9-0FF9ED6A7282}" destId="{15902AA8-CE1A-46BA-AAF6-1495E60A31A0}" srcOrd="0" destOrd="0" presId="urn:microsoft.com/office/officeart/2005/8/layout/hierarchy3"/>
    <dgm:cxn modelId="{6AED7720-57A9-440B-8488-0E6F6FBFFF5B}" srcId="{202973C5-B787-430B-BDEE-035EDEF5119A}" destId="{A0C39597-5AD1-450E-AB0D-BCFBC9BCBE4C}" srcOrd="2" destOrd="0" parTransId="{5EF628ED-E967-44BC-96F9-0FF9ED6A7282}" sibTransId="{55E1A457-8A45-40FF-920B-23F225A0D064}"/>
    <dgm:cxn modelId="{29EA7A23-C709-4CCB-85C1-593E7F29383E}" srcId="{2AC88300-E51E-4094-BD1B-31CC5305BE25}" destId="{F4B97418-AD1D-486D-99BB-6422E252341A}" srcOrd="4" destOrd="0" parTransId="{F0F47D0F-D625-499A-A091-46C4CA1A4B5E}" sibTransId="{70DB1233-2272-4359-B8E2-8786881576C4}"/>
    <dgm:cxn modelId="{2B768824-8090-4BB6-A639-7F9A4193DECA}" type="presOf" srcId="{74DAF847-45B8-4722-B26B-D200020FFE12}" destId="{53C95F0E-D029-4368-9DB2-3E0CC9B4EA22}" srcOrd="0" destOrd="0" presId="urn:microsoft.com/office/officeart/2005/8/layout/hierarchy3"/>
    <dgm:cxn modelId="{CBF9F82F-B1FF-4D11-8A4F-B283E41DFE5F}" type="presOf" srcId="{68859CA7-6D9E-41FF-BEC3-0F20B122B77A}" destId="{6992FE42-7F1A-4A34-A70A-97C00C85DDB4}" srcOrd="0" destOrd="0" presId="urn:microsoft.com/office/officeart/2005/8/layout/hierarchy3"/>
    <dgm:cxn modelId="{075C3539-0229-46DA-A766-BA7F5A2F6C68}" type="presOf" srcId="{23286B71-6C76-4329-8475-8EFB32FA8F48}" destId="{AB96F90E-D84E-4521-A92F-D85A22B620C0}" srcOrd="0" destOrd="0" presId="urn:microsoft.com/office/officeart/2005/8/layout/hierarchy3"/>
    <dgm:cxn modelId="{4620363C-6B11-4D37-BC5F-2E3BFA26BE0C}" type="presOf" srcId="{9AF78063-B40F-4D89-B871-CDCD29B7934F}" destId="{0D623001-A586-484C-BDA7-8ACC45A4BE42}" srcOrd="0" destOrd="0" presId="urn:microsoft.com/office/officeart/2005/8/layout/hierarchy3"/>
    <dgm:cxn modelId="{D4FD075C-CAF7-4983-BD66-7E3A354B1AC3}" type="presOf" srcId="{E67FB8BA-A6DC-4F7C-954F-A533797D6C2D}" destId="{52D37BA1-6078-4009-86B1-68A278B73370}" srcOrd="0" destOrd="0" presId="urn:microsoft.com/office/officeart/2005/8/layout/hierarchy3"/>
    <dgm:cxn modelId="{22D89C5D-88C1-4938-9F85-D128B7837556}" type="presOf" srcId="{827A1CF5-51C5-4B64-A1DF-299D34F30E9E}" destId="{D5D2C4A7-9E90-4223-A33C-44C61A20F978}" srcOrd="0" destOrd="0" presId="urn:microsoft.com/office/officeart/2005/8/layout/hierarchy3"/>
    <dgm:cxn modelId="{01CD9661-0F39-4FFC-A2E5-D00E5237FAD6}" srcId="{202973C5-B787-430B-BDEE-035EDEF5119A}" destId="{C2C79AB4-7A04-4165-B37B-1C51027EB7A1}" srcOrd="0" destOrd="0" parTransId="{2D240209-971C-4C82-B402-2602FDB0E4F6}" sibTransId="{F8CEEEBC-B51F-42FE-BE6C-3227ABBF1A25}"/>
    <dgm:cxn modelId="{11A56D63-DB90-4A73-89A3-51BAC67FFCC3}" type="presOf" srcId="{0C670E7B-BC6F-4E06-8A0B-8C2E029857CA}" destId="{1D9616CF-B4B6-44C2-A5D0-AF9630B11483}" srcOrd="0" destOrd="0" presId="urn:microsoft.com/office/officeart/2005/8/layout/hierarchy3"/>
    <dgm:cxn modelId="{6AF18D66-72E1-4BBD-9F87-7FBB6C0B2D7E}" type="presOf" srcId="{E38F3985-A430-4658-8385-10A335CB1972}" destId="{AEFF7733-1198-4356-B49D-377328003E47}" srcOrd="0" destOrd="0" presId="urn:microsoft.com/office/officeart/2005/8/layout/hierarchy3"/>
    <dgm:cxn modelId="{8EC08548-849C-4BFC-BB80-E2347FA0EA4C}" srcId="{5C5716C5-7493-4F4D-B263-19396525D9F2}" destId="{B2345F24-2283-4839-9B02-D2D05CDF7EB7}" srcOrd="1" destOrd="0" parTransId="{827A1CF5-51C5-4B64-A1DF-299D34F30E9E}" sibTransId="{E52B8C4C-660F-4FD3-A142-4C3E538DD6F8}"/>
    <dgm:cxn modelId="{A23BD768-42FD-4006-9211-90A0AA7E98B9}" srcId="{2AC88300-E51E-4094-BD1B-31CC5305BE25}" destId="{8015F10C-60EA-4736-A321-46A87C110FB3}" srcOrd="2" destOrd="0" parTransId="{E38F3985-A430-4658-8385-10A335CB1972}" sibTransId="{8F44B0C4-F7EC-4505-ADE8-9E2F12623ABF}"/>
    <dgm:cxn modelId="{4BB8806A-ACAA-44A3-81EA-DD178629CAFB}" srcId="{1101A88D-0BD8-4F89-86FA-CB2D9AA9ED14}" destId="{5C5716C5-7493-4F4D-B263-19396525D9F2}" srcOrd="0" destOrd="0" parTransId="{A4F75DDB-3891-4A50-B4B4-61650DA55E79}" sibTransId="{1FEFD334-F81B-4A7D-B4B1-A74E6376A166}"/>
    <dgm:cxn modelId="{404C6C6D-343B-416B-B684-7A4294F0BFE0}" type="presOf" srcId="{11BA1772-93C8-4CB4-A4F8-AFC622EFFB2A}" destId="{20FACA48-CDB3-4F09-B65B-D89BCF343DC9}" srcOrd="0" destOrd="0" presId="urn:microsoft.com/office/officeart/2005/8/layout/hierarchy3"/>
    <dgm:cxn modelId="{3EED304F-0EA7-4792-B85A-F0DB2A912FE3}" type="presOf" srcId="{ACE13810-D3FD-49A1-8A70-3A49D82B2119}" destId="{0E3F10CC-520E-4D76-8684-35B6A2B49C6C}" srcOrd="0" destOrd="0" presId="urn:microsoft.com/office/officeart/2005/8/layout/hierarchy3"/>
    <dgm:cxn modelId="{BC3EA44F-7684-4598-8B37-E4D963762DBF}" srcId="{202973C5-B787-430B-BDEE-035EDEF5119A}" destId="{ACA21F96-F412-4184-AA32-21721D056461}" srcOrd="1" destOrd="0" parTransId="{68859CA7-6D9E-41FF-BEC3-0F20B122B77A}" sibTransId="{445D03A1-FA87-44FA-972C-B8FEDC17A3C9}"/>
    <dgm:cxn modelId="{FDCB6772-68E7-4D8F-A28E-72D926213254}" type="presOf" srcId="{8015F10C-60EA-4736-A321-46A87C110FB3}" destId="{2FBC7D1A-4AAF-49A3-9DA9-91E0ADBC4253}" srcOrd="0" destOrd="0" presId="urn:microsoft.com/office/officeart/2005/8/layout/hierarchy3"/>
    <dgm:cxn modelId="{A4556C56-75C7-4CC0-8EE4-1B9CAF455C50}" type="presOf" srcId="{1101A88D-0BD8-4F89-86FA-CB2D9AA9ED14}" destId="{DA9166D1-A7E6-4060-BDC2-4C7A7F808F6F}" srcOrd="0" destOrd="0" presId="urn:microsoft.com/office/officeart/2005/8/layout/hierarchy3"/>
    <dgm:cxn modelId="{F778F976-95D4-40B4-9301-6696C61AA1CA}" type="presOf" srcId="{C2C79AB4-7A04-4165-B37B-1C51027EB7A1}" destId="{184FFD9F-75E8-4B53-98A9-B427C6FC6D52}" srcOrd="0" destOrd="0" presId="urn:microsoft.com/office/officeart/2005/8/layout/hierarchy3"/>
    <dgm:cxn modelId="{84CDEC77-6F6C-4B6F-A637-770580C874B7}" type="presOf" srcId="{2AC88300-E51E-4094-BD1B-31CC5305BE25}" destId="{3E3A2D21-9B96-4F19-9883-B712A7DF0E5A}" srcOrd="1" destOrd="0" presId="urn:microsoft.com/office/officeart/2005/8/layout/hierarchy3"/>
    <dgm:cxn modelId="{A4E23678-D423-4F58-863C-49E43F8B564A}" srcId="{202973C5-B787-430B-BDEE-035EDEF5119A}" destId="{0C670E7B-BC6F-4E06-8A0B-8C2E029857CA}" srcOrd="3" destOrd="0" parTransId="{11BA1772-93C8-4CB4-A4F8-AFC622EFFB2A}" sibTransId="{BE606F28-322B-439B-ACD2-2A631FCD0CD9}"/>
    <dgm:cxn modelId="{6DEDA059-3E19-4195-B2B0-1A9770CB9587}" srcId="{2AC88300-E51E-4094-BD1B-31CC5305BE25}" destId="{75A1FB7D-4CC8-49DF-A26F-F9320C5ADDDF}" srcOrd="1" destOrd="0" parTransId="{E67FB8BA-A6DC-4F7C-954F-A533797D6C2D}" sibTransId="{9B9FEE1A-1618-42A9-B3BB-C5DA0393A54C}"/>
    <dgm:cxn modelId="{2B622480-04A6-456A-860B-2DA5349BA7D0}" srcId="{2AC88300-E51E-4094-BD1B-31CC5305BE25}" destId="{23286B71-6C76-4329-8475-8EFB32FA8F48}" srcOrd="3" destOrd="0" parTransId="{74DAF847-45B8-4722-B26B-D200020FFE12}" sibTransId="{D02C3972-0765-45AA-AEF5-F866E902A193}"/>
    <dgm:cxn modelId="{51940085-417D-493E-924F-2E6D44CD0705}" type="presOf" srcId="{A0C39597-5AD1-450E-AB0D-BCFBC9BCBE4C}" destId="{182B3B86-3EAB-49F9-AED3-6224E575E82C}" srcOrd="0" destOrd="0" presId="urn:microsoft.com/office/officeart/2005/8/layout/hierarchy3"/>
    <dgm:cxn modelId="{88DB4285-5E76-4429-AC0C-F567D25BB04A}" srcId="{5C5716C5-7493-4F4D-B263-19396525D9F2}" destId="{87783F75-2612-462D-9B91-DE3587810A32}" srcOrd="0" destOrd="0" parTransId="{2C0A2A41-6EF7-4597-BDB1-AFFC623C2158}" sibTransId="{EABBB298-4BB9-4BCC-B216-DD78BBC8544D}"/>
    <dgm:cxn modelId="{B8E08A8C-FDDB-427E-8881-6D5917751027}" type="presOf" srcId="{2AC88300-E51E-4094-BD1B-31CC5305BE25}" destId="{78096E71-11B2-40BB-B778-94F6E3D393DF}" srcOrd="0" destOrd="0" presId="urn:microsoft.com/office/officeart/2005/8/layout/hierarchy3"/>
    <dgm:cxn modelId="{2CFD4A92-9A48-42E1-A096-79BFB71BBCB2}" type="presOf" srcId="{202973C5-B787-430B-BDEE-035EDEF5119A}" destId="{64BF44DE-2893-4F55-ACAC-763E7AC9A44A}" srcOrd="0" destOrd="0" presId="urn:microsoft.com/office/officeart/2005/8/layout/hierarchy3"/>
    <dgm:cxn modelId="{81DC5897-D98C-445B-A3C2-F8A00040E732}" type="presOf" srcId="{87783F75-2612-462D-9B91-DE3587810A32}" destId="{B396AC82-431F-41B9-ACF1-2F1CD6463E51}" srcOrd="0" destOrd="0" presId="urn:microsoft.com/office/officeart/2005/8/layout/hierarchy3"/>
    <dgm:cxn modelId="{0F70CE97-E047-473E-916F-3E612ABAB8C4}" type="presOf" srcId="{ACA21F96-F412-4184-AA32-21721D056461}" destId="{462B495A-118B-40B8-A207-4D0837B8E941}" srcOrd="0" destOrd="0" presId="urn:microsoft.com/office/officeart/2005/8/layout/hierarchy3"/>
    <dgm:cxn modelId="{597AB398-E507-4D40-80DD-B10E37CB0FB7}" type="presOf" srcId="{3B018435-4D43-4A67-984F-4EB35C8E33E7}" destId="{A0FD294D-5E66-42C4-9532-A09BE9423C42}" srcOrd="0" destOrd="0" presId="urn:microsoft.com/office/officeart/2005/8/layout/hierarchy3"/>
    <dgm:cxn modelId="{81029BA6-6353-41C6-BB67-73C323BEDC47}" type="presOf" srcId="{5C5716C5-7493-4F4D-B263-19396525D9F2}" destId="{56213B47-FEB5-47DE-AC8E-4777E15A0604}" srcOrd="0" destOrd="0" presId="urn:microsoft.com/office/officeart/2005/8/layout/hierarchy3"/>
    <dgm:cxn modelId="{5A2604AC-D117-4C1E-B12F-2C69545DADAA}" type="presOf" srcId="{75A1FB7D-4CC8-49DF-A26F-F9320C5ADDDF}" destId="{CFE8E2DD-4D18-492B-8398-5A1B1F6D7A46}" srcOrd="0" destOrd="0" presId="urn:microsoft.com/office/officeart/2005/8/layout/hierarchy3"/>
    <dgm:cxn modelId="{21A12DB9-AA52-4702-A3F2-C9F9C823327B}" type="presOf" srcId="{2D240209-971C-4C82-B402-2602FDB0E4F6}" destId="{7AF88A21-D08A-4F11-B157-870F52485B26}" srcOrd="0" destOrd="0" presId="urn:microsoft.com/office/officeart/2005/8/layout/hierarchy3"/>
    <dgm:cxn modelId="{2284BEBB-B7F9-4237-926D-4F0AFC5EBDBE}" type="presOf" srcId="{5C5716C5-7493-4F4D-B263-19396525D9F2}" destId="{7A4D6F81-9987-4D5C-B776-319055BDD4C3}" srcOrd="1" destOrd="0" presId="urn:microsoft.com/office/officeart/2005/8/layout/hierarchy3"/>
    <dgm:cxn modelId="{F3F04CCD-C259-4755-A6E6-7002FE6422AB}" type="presOf" srcId="{F0F47D0F-D625-499A-A091-46C4CA1A4B5E}" destId="{0AD263CB-476E-4DA8-B3EC-B1F463D90BEA}" srcOrd="0" destOrd="0" presId="urn:microsoft.com/office/officeart/2005/8/layout/hierarchy3"/>
    <dgm:cxn modelId="{92F422D8-991E-4240-BC6F-616BB62B67B3}" srcId="{2AC88300-E51E-4094-BD1B-31CC5305BE25}" destId="{3B018435-4D43-4A67-984F-4EB35C8E33E7}" srcOrd="0" destOrd="0" parTransId="{ACE13810-D3FD-49A1-8A70-3A49D82B2119}" sibTransId="{69AEFE93-73BE-46A0-807E-AFEADE5677D5}"/>
    <dgm:cxn modelId="{5CAC8ED8-2675-4267-B3FC-4A3EEC5EDCD0}" type="presOf" srcId="{9F581940-771D-4077-90BF-CFDB61E2B81D}" destId="{9AC24954-7C35-4269-9FC5-DE1788CB2D96}" srcOrd="0" destOrd="0" presId="urn:microsoft.com/office/officeart/2005/8/layout/hierarchy3"/>
    <dgm:cxn modelId="{CD2E48D9-3897-4793-AB93-BB00C182D066}" type="presOf" srcId="{202973C5-B787-430B-BDEE-035EDEF5119A}" destId="{F34E0EF3-9B0C-42D8-8BF2-F936DF0AFF03}" srcOrd="1" destOrd="0" presId="urn:microsoft.com/office/officeart/2005/8/layout/hierarchy3"/>
    <dgm:cxn modelId="{93B62BE8-CD5E-4428-8714-EEDF6539A3A2}" srcId="{1101A88D-0BD8-4F89-86FA-CB2D9AA9ED14}" destId="{2AC88300-E51E-4094-BD1B-31CC5305BE25}" srcOrd="1" destOrd="0" parTransId="{DAEEBCEB-A82C-4B03-8B15-3DD4DECBFE8F}" sibTransId="{2C3C4E88-0383-49BD-9A90-847C1F69C722}"/>
    <dgm:cxn modelId="{664A29EA-2E6F-4B7C-B964-D34AFF5D5B59}" type="presOf" srcId="{F4B97418-AD1D-486D-99BB-6422E252341A}" destId="{F517CBC9-29F9-4EA4-8B9C-05C8892075E1}" srcOrd="0" destOrd="0" presId="urn:microsoft.com/office/officeart/2005/8/layout/hierarchy3"/>
    <dgm:cxn modelId="{4CC518F7-A5C0-49CE-83DF-A07CD0C579B7}" type="presOf" srcId="{2C0A2A41-6EF7-4597-BDB1-AFFC623C2158}" destId="{1693CD4C-9D76-4445-88E9-711500B17A45}" srcOrd="0" destOrd="0" presId="urn:microsoft.com/office/officeart/2005/8/layout/hierarchy3"/>
    <dgm:cxn modelId="{890436F9-0505-49D9-B270-176A3A1ED452}" type="presOf" srcId="{B2345F24-2283-4839-9B02-D2D05CDF7EB7}" destId="{2CCA30B7-9EFB-45AF-A706-90D0A00A8388}" srcOrd="0" destOrd="0" presId="urn:microsoft.com/office/officeart/2005/8/layout/hierarchy3"/>
    <dgm:cxn modelId="{DB5B5958-DE92-4FB3-B518-17AAC098C503}" type="presParOf" srcId="{DA9166D1-A7E6-4060-BDC2-4C7A7F808F6F}" destId="{EAD79514-2054-452A-94F8-8B428CC62691}" srcOrd="0" destOrd="0" presId="urn:microsoft.com/office/officeart/2005/8/layout/hierarchy3"/>
    <dgm:cxn modelId="{18E6FEA5-94BE-4370-AEE1-32EA6614CEB3}" type="presParOf" srcId="{EAD79514-2054-452A-94F8-8B428CC62691}" destId="{7FB194AF-2C16-40DA-9025-231E7044555D}" srcOrd="0" destOrd="0" presId="urn:microsoft.com/office/officeart/2005/8/layout/hierarchy3"/>
    <dgm:cxn modelId="{44B7D188-F198-4C75-A2F6-5A072CF72B57}" type="presParOf" srcId="{7FB194AF-2C16-40DA-9025-231E7044555D}" destId="{56213B47-FEB5-47DE-AC8E-4777E15A0604}" srcOrd="0" destOrd="0" presId="urn:microsoft.com/office/officeart/2005/8/layout/hierarchy3"/>
    <dgm:cxn modelId="{5C524A56-00BD-46D3-8BC1-CBBBACEE5EA0}" type="presParOf" srcId="{7FB194AF-2C16-40DA-9025-231E7044555D}" destId="{7A4D6F81-9987-4D5C-B776-319055BDD4C3}" srcOrd="1" destOrd="0" presId="urn:microsoft.com/office/officeart/2005/8/layout/hierarchy3"/>
    <dgm:cxn modelId="{F7395DBC-0501-451C-BDEF-A88C8A1464FE}" type="presParOf" srcId="{EAD79514-2054-452A-94F8-8B428CC62691}" destId="{B674A987-72F0-46CF-B65B-3905CEDDC599}" srcOrd="1" destOrd="0" presId="urn:microsoft.com/office/officeart/2005/8/layout/hierarchy3"/>
    <dgm:cxn modelId="{AA38C2DC-F2B8-4DF3-A65B-4028038C9B09}" type="presParOf" srcId="{B674A987-72F0-46CF-B65B-3905CEDDC599}" destId="{1693CD4C-9D76-4445-88E9-711500B17A45}" srcOrd="0" destOrd="0" presId="urn:microsoft.com/office/officeart/2005/8/layout/hierarchy3"/>
    <dgm:cxn modelId="{A1DC4EDF-DBA4-4221-8CEC-C8DD689CFD95}" type="presParOf" srcId="{B674A987-72F0-46CF-B65B-3905CEDDC599}" destId="{B396AC82-431F-41B9-ACF1-2F1CD6463E51}" srcOrd="1" destOrd="0" presId="urn:microsoft.com/office/officeart/2005/8/layout/hierarchy3"/>
    <dgm:cxn modelId="{EEE33EFE-96EC-4A5D-965E-1C029C807248}" type="presParOf" srcId="{B674A987-72F0-46CF-B65B-3905CEDDC599}" destId="{D5D2C4A7-9E90-4223-A33C-44C61A20F978}" srcOrd="2" destOrd="0" presId="urn:microsoft.com/office/officeart/2005/8/layout/hierarchy3"/>
    <dgm:cxn modelId="{1C0B8E5A-E01C-498A-A797-C5B7727686D9}" type="presParOf" srcId="{B674A987-72F0-46CF-B65B-3905CEDDC599}" destId="{2CCA30B7-9EFB-45AF-A706-90D0A00A8388}" srcOrd="3" destOrd="0" presId="urn:microsoft.com/office/officeart/2005/8/layout/hierarchy3"/>
    <dgm:cxn modelId="{C58AB14D-0E8B-4720-B8C3-FA1F625DB725}" type="presParOf" srcId="{DA9166D1-A7E6-4060-BDC2-4C7A7F808F6F}" destId="{CA3087BA-C4B8-4F67-A7CE-6E97AC269ADF}" srcOrd="1" destOrd="0" presId="urn:microsoft.com/office/officeart/2005/8/layout/hierarchy3"/>
    <dgm:cxn modelId="{CBA2DB31-BC12-4CE5-BBCA-DEF370B58638}" type="presParOf" srcId="{CA3087BA-C4B8-4F67-A7CE-6E97AC269ADF}" destId="{3C7D62FB-7492-4CE8-8291-092A29229134}" srcOrd="0" destOrd="0" presId="urn:microsoft.com/office/officeart/2005/8/layout/hierarchy3"/>
    <dgm:cxn modelId="{900949B8-36BD-4652-A411-A93ECC69E9C0}" type="presParOf" srcId="{3C7D62FB-7492-4CE8-8291-092A29229134}" destId="{78096E71-11B2-40BB-B778-94F6E3D393DF}" srcOrd="0" destOrd="0" presId="urn:microsoft.com/office/officeart/2005/8/layout/hierarchy3"/>
    <dgm:cxn modelId="{8643E429-37CC-4878-A789-7288266D736B}" type="presParOf" srcId="{3C7D62FB-7492-4CE8-8291-092A29229134}" destId="{3E3A2D21-9B96-4F19-9883-B712A7DF0E5A}" srcOrd="1" destOrd="0" presId="urn:microsoft.com/office/officeart/2005/8/layout/hierarchy3"/>
    <dgm:cxn modelId="{F048C366-41CF-4223-B87D-F9D86D3021EA}" type="presParOf" srcId="{CA3087BA-C4B8-4F67-A7CE-6E97AC269ADF}" destId="{C2FCA4AD-F1F4-4DF7-9604-7DEA7045DBB5}" srcOrd="1" destOrd="0" presId="urn:microsoft.com/office/officeart/2005/8/layout/hierarchy3"/>
    <dgm:cxn modelId="{045F1F96-281A-47F1-8935-5519C41E1425}" type="presParOf" srcId="{C2FCA4AD-F1F4-4DF7-9604-7DEA7045DBB5}" destId="{0E3F10CC-520E-4D76-8684-35B6A2B49C6C}" srcOrd="0" destOrd="0" presId="urn:microsoft.com/office/officeart/2005/8/layout/hierarchy3"/>
    <dgm:cxn modelId="{8B9831FA-7024-41EA-BF0C-C4072818BDF8}" type="presParOf" srcId="{C2FCA4AD-F1F4-4DF7-9604-7DEA7045DBB5}" destId="{A0FD294D-5E66-42C4-9532-A09BE9423C42}" srcOrd="1" destOrd="0" presId="urn:microsoft.com/office/officeart/2005/8/layout/hierarchy3"/>
    <dgm:cxn modelId="{CB105B39-A9FE-4817-9FFE-04E552EA9EBC}" type="presParOf" srcId="{C2FCA4AD-F1F4-4DF7-9604-7DEA7045DBB5}" destId="{52D37BA1-6078-4009-86B1-68A278B73370}" srcOrd="2" destOrd="0" presId="urn:microsoft.com/office/officeart/2005/8/layout/hierarchy3"/>
    <dgm:cxn modelId="{1A99BF3E-3D8E-4B36-BB53-B8288996EA14}" type="presParOf" srcId="{C2FCA4AD-F1F4-4DF7-9604-7DEA7045DBB5}" destId="{CFE8E2DD-4D18-492B-8398-5A1B1F6D7A46}" srcOrd="3" destOrd="0" presId="urn:microsoft.com/office/officeart/2005/8/layout/hierarchy3"/>
    <dgm:cxn modelId="{77A8E582-2495-4413-92DF-EF6F929215AD}" type="presParOf" srcId="{C2FCA4AD-F1F4-4DF7-9604-7DEA7045DBB5}" destId="{AEFF7733-1198-4356-B49D-377328003E47}" srcOrd="4" destOrd="0" presId="urn:microsoft.com/office/officeart/2005/8/layout/hierarchy3"/>
    <dgm:cxn modelId="{A902AB15-EBA2-4BA0-AD66-51C8F5D6CFB8}" type="presParOf" srcId="{C2FCA4AD-F1F4-4DF7-9604-7DEA7045DBB5}" destId="{2FBC7D1A-4AAF-49A3-9DA9-91E0ADBC4253}" srcOrd="5" destOrd="0" presId="urn:microsoft.com/office/officeart/2005/8/layout/hierarchy3"/>
    <dgm:cxn modelId="{08530E63-C28F-4ACB-BA59-19207F8B9E9E}" type="presParOf" srcId="{C2FCA4AD-F1F4-4DF7-9604-7DEA7045DBB5}" destId="{53C95F0E-D029-4368-9DB2-3E0CC9B4EA22}" srcOrd="6" destOrd="0" presId="urn:microsoft.com/office/officeart/2005/8/layout/hierarchy3"/>
    <dgm:cxn modelId="{4983529F-510D-4265-8DE1-F4DA6DC483B8}" type="presParOf" srcId="{C2FCA4AD-F1F4-4DF7-9604-7DEA7045DBB5}" destId="{AB96F90E-D84E-4521-A92F-D85A22B620C0}" srcOrd="7" destOrd="0" presId="urn:microsoft.com/office/officeart/2005/8/layout/hierarchy3"/>
    <dgm:cxn modelId="{1A995A04-D752-42A7-AD90-81FA53095A09}" type="presParOf" srcId="{C2FCA4AD-F1F4-4DF7-9604-7DEA7045DBB5}" destId="{0AD263CB-476E-4DA8-B3EC-B1F463D90BEA}" srcOrd="8" destOrd="0" presId="urn:microsoft.com/office/officeart/2005/8/layout/hierarchy3"/>
    <dgm:cxn modelId="{38E85825-AF0A-4B9C-A214-C61410D3BE64}" type="presParOf" srcId="{C2FCA4AD-F1F4-4DF7-9604-7DEA7045DBB5}" destId="{F517CBC9-29F9-4EA4-8B9C-05C8892075E1}" srcOrd="9" destOrd="0" presId="urn:microsoft.com/office/officeart/2005/8/layout/hierarchy3"/>
    <dgm:cxn modelId="{6C841720-E8FB-4185-BD59-0E211F3428D4}" type="presParOf" srcId="{DA9166D1-A7E6-4060-BDC2-4C7A7F808F6F}" destId="{B5CAA387-F1EC-4C2C-A3C8-B2456D5D38EC}" srcOrd="2" destOrd="0" presId="urn:microsoft.com/office/officeart/2005/8/layout/hierarchy3"/>
    <dgm:cxn modelId="{E5C3CC92-C026-40BD-B01B-ACCC3971ADE2}" type="presParOf" srcId="{B5CAA387-F1EC-4C2C-A3C8-B2456D5D38EC}" destId="{49686363-B822-425A-9B41-5D2B8241EB6C}" srcOrd="0" destOrd="0" presId="urn:microsoft.com/office/officeart/2005/8/layout/hierarchy3"/>
    <dgm:cxn modelId="{D6C61429-746A-48E1-B490-4F06BD0236CD}" type="presParOf" srcId="{49686363-B822-425A-9B41-5D2B8241EB6C}" destId="{64BF44DE-2893-4F55-ACAC-763E7AC9A44A}" srcOrd="0" destOrd="0" presId="urn:microsoft.com/office/officeart/2005/8/layout/hierarchy3"/>
    <dgm:cxn modelId="{CCB7FDB4-CAEF-4116-A239-53663FC3B9FB}" type="presParOf" srcId="{49686363-B822-425A-9B41-5D2B8241EB6C}" destId="{F34E0EF3-9B0C-42D8-8BF2-F936DF0AFF03}" srcOrd="1" destOrd="0" presId="urn:microsoft.com/office/officeart/2005/8/layout/hierarchy3"/>
    <dgm:cxn modelId="{20020D7D-C329-45B7-88D8-5D806DE238CB}" type="presParOf" srcId="{B5CAA387-F1EC-4C2C-A3C8-B2456D5D38EC}" destId="{99448FBE-879C-489B-9F42-2A633D02C054}" srcOrd="1" destOrd="0" presId="urn:microsoft.com/office/officeart/2005/8/layout/hierarchy3"/>
    <dgm:cxn modelId="{C0A41704-7223-4EA0-901B-06A4E35BC5AB}" type="presParOf" srcId="{99448FBE-879C-489B-9F42-2A633D02C054}" destId="{7AF88A21-D08A-4F11-B157-870F52485B26}" srcOrd="0" destOrd="0" presId="urn:microsoft.com/office/officeart/2005/8/layout/hierarchy3"/>
    <dgm:cxn modelId="{22E9C3E7-75F6-4F82-BA80-B1E285BC4813}" type="presParOf" srcId="{99448FBE-879C-489B-9F42-2A633D02C054}" destId="{184FFD9F-75E8-4B53-98A9-B427C6FC6D52}" srcOrd="1" destOrd="0" presId="urn:microsoft.com/office/officeart/2005/8/layout/hierarchy3"/>
    <dgm:cxn modelId="{C45CE524-6625-4304-B553-29A8BA01D9EC}" type="presParOf" srcId="{99448FBE-879C-489B-9F42-2A633D02C054}" destId="{6992FE42-7F1A-4A34-A70A-97C00C85DDB4}" srcOrd="2" destOrd="0" presId="urn:microsoft.com/office/officeart/2005/8/layout/hierarchy3"/>
    <dgm:cxn modelId="{9FA100E5-8AA0-4763-99A6-1974E868E73F}" type="presParOf" srcId="{99448FBE-879C-489B-9F42-2A633D02C054}" destId="{462B495A-118B-40B8-A207-4D0837B8E941}" srcOrd="3" destOrd="0" presId="urn:microsoft.com/office/officeart/2005/8/layout/hierarchy3"/>
    <dgm:cxn modelId="{E88D7192-115C-4C28-8F54-12BD28FE7DFA}" type="presParOf" srcId="{99448FBE-879C-489B-9F42-2A633D02C054}" destId="{15902AA8-CE1A-46BA-AAF6-1495E60A31A0}" srcOrd="4" destOrd="0" presId="urn:microsoft.com/office/officeart/2005/8/layout/hierarchy3"/>
    <dgm:cxn modelId="{733E7253-52D5-4E8D-AA3F-0D835468AF4B}" type="presParOf" srcId="{99448FBE-879C-489B-9F42-2A633D02C054}" destId="{182B3B86-3EAB-49F9-AED3-6224E575E82C}" srcOrd="5" destOrd="0" presId="urn:microsoft.com/office/officeart/2005/8/layout/hierarchy3"/>
    <dgm:cxn modelId="{B16E591E-8F74-42B5-BA9F-E75649DFCE39}" type="presParOf" srcId="{99448FBE-879C-489B-9F42-2A633D02C054}" destId="{20FACA48-CDB3-4F09-B65B-D89BCF343DC9}" srcOrd="6" destOrd="0" presId="urn:microsoft.com/office/officeart/2005/8/layout/hierarchy3"/>
    <dgm:cxn modelId="{F5648151-13DD-4D83-806E-45D0E3768671}" type="presParOf" srcId="{99448FBE-879C-489B-9F42-2A633D02C054}" destId="{1D9616CF-B4B6-44C2-A5D0-AF9630B11483}" srcOrd="7" destOrd="0" presId="urn:microsoft.com/office/officeart/2005/8/layout/hierarchy3"/>
    <dgm:cxn modelId="{40D839E9-107E-4FF3-80B0-1EAE9A0700DC}" type="presParOf" srcId="{99448FBE-879C-489B-9F42-2A633D02C054}" destId="{0D623001-A586-484C-BDA7-8ACC45A4BE42}" srcOrd="8" destOrd="0" presId="urn:microsoft.com/office/officeart/2005/8/layout/hierarchy3"/>
    <dgm:cxn modelId="{4A23175C-38B9-4E5F-A42C-11F4178584A3}" type="presParOf" srcId="{99448FBE-879C-489B-9F42-2A633D02C054}" destId="{9AC24954-7C35-4269-9FC5-DE1788CB2D96}" srcOrd="9"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4C608B6-9816-40E6-96B9-C33E4188EA45}"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0EBA7143-AD95-4C8A-BE4A-10EC81F806C0}">
      <dgm:prSet phldrT="[Text]"/>
      <dgm:spPr/>
      <dgm:t>
        <a:bodyPr/>
        <a:lstStyle/>
        <a:p>
          <a:r>
            <a:rPr lang="en-US" dirty="0"/>
            <a:t>Improvement</a:t>
          </a:r>
        </a:p>
      </dgm:t>
    </dgm:pt>
    <dgm:pt modelId="{B551812E-376F-4F7D-AF6B-BA8453AC41A9}" type="parTrans" cxnId="{064BC5BF-D9C8-46A4-811F-5A3038C07356}">
      <dgm:prSet/>
      <dgm:spPr/>
      <dgm:t>
        <a:bodyPr/>
        <a:lstStyle/>
        <a:p>
          <a:endParaRPr lang="en-US"/>
        </a:p>
      </dgm:t>
    </dgm:pt>
    <dgm:pt modelId="{3FE3277B-2492-450E-94B3-F9EC0DAA3C06}" type="sibTrans" cxnId="{064BC5BF-D9C8-46A4-811F-5A3038C07356}">
      <dgm:prSet/>
      <dgm:spPr/>
      <dgm:t>
        <a:bodyPr/>
        <a:lstStyle/>
        <a:p>
          <a:endParaRPr lang="en-US"/>
        </a:p>
      </dgm:t>
    </dgm:pt>
    <dgm:pt modelId="{EF85B7DE-68B9-48CC-97EA-4961D68EECE3}">
      <dgm:prSet phldrT="[Text]" custT="1"/>
      <dgm:spPr/>
      <dgm:t>
        <a:bodyPr/>
        <a:lstStyle/>
        <a:p>
          <a:r>
            <a:rPr lang="en-US" sz="1200" dirty="0"/>
            <a:t>CO-PO  Attainment with Direct, Indirect tools</a:t>
          </a:r>
        </a:p>
      </dgm:t>
    </dgm:pt>
    <dgm:pt modelId="{19DEDBF0-215F-4471-A97C-AAC73186DD32}" type="parTrans" cxnId="{2CE87E33-F953-4855-82D1-37771A3DBF04}">
      <dgm:prSet/>
      <dgm:spPr/>
      <dgm:t>
        <a:bodyPr/>
        <a:lstStyle/>
        <a:p>
          <a:endParaRPr lang="en-US"/>
        </a:p>
      </dgm:t>
    </dgm:pt>
    <dgm:pt modelId="{2FA0D579-2A77-47D8-9F2B-E646EF04C0EA}" type="sibTrans" cxnId="{2CE87E33-F953-4855-82D1-37771A3DBF04}">
      <dgm:prSet/>
      <dgm:spPr/>
      <dgm:t>
        <a:bodyPr/>
        <a:lstStyle/>
        <a:p>
          <a:endParaRPr lang="en-US"/>
        </a:p>
      </dgm:t>
    </dgm:pt>
    <dgm:pt modelId="{C075B43C-D493-498B-AF50-3E77D0C123CD}">
      <dgm:prSet phldrT="[Text]" custT="1"/>
      <dgm:spPr/>
      <dgm:t>
        <a:bodyPr/>
        <a:lstStyle/>
        <a:p>
          <a:r>
            <a:rPr lang="en-US" sz="1200" dirty="0"/>
            <a:t>Success rate</a:t>
          </a:r>
        </a:p>
      </dgm:t>
    </dgm:pt>
    <dgm:pt modelId="{663B84B8-A948-49F8-8DF3-26484B418465}" type="parTrans" cxnId="{2F1D47B8-39E1-4F6F-B32D-80D71F6741ED}">
      <dgm:prSet/>
      <dgm:spPr/>
      <dgm:t>
        <a:bodyPr/>
        <a:lstStyle/>
        <a:p>
          <a:endParaRPr lang="en-US"/>
        </a:p>
      </dgm:t>
    </dgm:pt>
    <dgm:pt modelId="{38DA1537-E003-4402-B85E-DBBA08814751}" type="sibTrans" cxnId="{2F1D47B8-39E1-4F6F-B32D-80D71F6741ED}">
      <dgm:prSet/>
      <dgm:spPr/>
      <dgm:t>
        <a:bodyPr/>
        <a:lstStyle/>
        <a:p>
          <a:endParaRPr lang="en-US"/>
        </a:p>
      </dgm:t>
    </dgm:pt>
    <dgm:pt modelId="{3516C492-300A-48B1-863B-0FB99A5EDEC4}">
      <dgm:prSet phldrT="[Text]"/>
      <dgm:spPr/>
      <dgm:t>
        <a:bodyPr/>
        <a:lstStyle/>
        <a:p>
          <a:r>
            <a:rPr lang="en-US" dirty="0"/>
            <a:t>Value addition</a:t>
          </a:r>
        </a:p>
      </dgm:t>
    </dgm:pt>
    <dgm:pt modelId="{7505F6B4-B7FE-4C75-99D5-8B48B6E60B7C}" type="parTrans" cxnId="{A9F25A0A-52B8-424B-A215-444642CEEA23}">
      <dgm:prSet/>
      <dgm:spPr/>
      <dgm:t>
        <a:bodyPr/>
        <a:lstStyle/>
        <a:p>
          <a:endParaRPr lang="en-US"/>
        </a:p>
      </dgm:t>
    </dgm:pt>
    <dgm:pt modelId="{AB7F2FD3-716C-4096-89F9-BCD43C2030DD}" type="sibTrans" cxnId="{A9F25A0A-52B8-424B-A215-444642CEEA23}">
      <dgm:prSet/>
      <dgm:spPr/>
      <dgm:t>
        <a:bodyPr/>
        <a:lstStyle/>
        <a:p>
          <a:endParaRPr lang="en-US"/>
        </a:p>
      </dgm:t>
    </dgm:pt>
    <dgm:pt modelId="{867A4BD9-B36A-4D76-9888-1BE3A3BB4D44}">
      <dgm:prSet phldrT="[Text]" custT="1"/>
      <dgm:spPr/>
      <dgm:t>
        <a:bodyPr/>
        <a:lstStyle/>
        <a:p>
          <a:r>
            <a:rPr lang="en-US" sz="1200" dirty="0"/>
            <a:t>Number  of publications</a:t>
          </a:r>
        </a:p>
      </dgm:t>
    </dgm:pt>
    <dgm:pt modelId="{B424B8D2-12F3-4E0D-9455-3CA565640EED}" type="parTrans" cxnId="{85A8CF64-A9F9-4610-9B48-86811C3508C1}">
      <dgm:prSet/>
      <dgm:spPr/>
      <dgm:t>
        <a:bodyPr/>
        <a:lstStyle/>
        <a:p>
          <a:endParaRPr lang="en-US"/>
        </a:p>
      </dgm:t>
    </dgm:pt>
    <dgm:pt modelId="{425CBECE-D7EB-4D4A-A189-1FA5454C1CEF}" type="sibTrans" cxnId="{85A8CF64-A9F9-4610-9B48-86811C3508C1}">
      <dgm:prSet/>
      <dgm:spPr/>
      <dgm:t>
        <a:bodyPr/>
        <a:lstStyle/>
        <a:p>
          <a:endParaRPr lang="en-US"/>
        </a:p>
      </dgm:t>
    </dgm:pt>
    <dgm:pt modelId="{0C9FA2D3-7F91-4E74-AF41-FD70586997A5}">
      <dgm:prSet phldrT="[Text]"/>
      <dgm:spPr/>
      <dgm:t>
        <a:bodyPr/>
        <a:lstStyle/>
        <a:p>
          <a:r>
            <a:rPr lang="en-US" dirty="0"/>
            <a:t>Innovation</a:t>
          </a:r>
        </a:p>
      </dgm:t>
    </dgm:pt>
    <dgm:pt modelId="{213B721B-797B-452F-AC2F-8F070E48B899}" type="parTrans" cxnId="{912AC4BA-87DC-49B1-8EB2-6A5D9E32745B}">
      <dgm:prSet/>
      <dgm:spPr/>
      <dgm:t>
        <a:bodyPr/>
        <a:lstStyle/>
        <a:p>
          <a:endParaRPr lang="en-US"/>
        </a:p>
      </dgm:t>
    </dgm:pt>
    <dgm:pt modelId="{83A84A93-0EF8-4A18-AB19-42E4DCD877AA}" type="sibTrans" cxnId="{912AC4BA-87DC-49B1-8EB2-6A5D9E32745B}">
      <dgm:prSet/>
      <dgm:spPr/>
      <dgm:t>
        <a:bodyPr/>
        <a:lstStyle/>
        <a:p>
          <a:endParaRPr lang="en-US"/>
        </a:p>
      </dgm:t>
    </dgm:pt>
    <dgm:pt modelId="{1228D24B-0E62-4202-B001-57F11F800F0D}">
      <dgm:prSet phldrT="[Text]"/>
      <dgm:spPr/>
      <dgm:t>
        <a:bodyPr/>
        <a:lstStyle/>
        <a:p>
          <a:r>
            <a:rPr lang="en-US" dirty="0"/>
            <a:t>Advanced technology related Courses delivered at incubation center on Bitcoin, ML &amp; Data science, DevOps, Linux  etc.</a:t>
          </a:r>
        </a:p>
      </dgm:t>
    </dgm:pt>
    <dgm:pt modelId="{D84D0CCB-E87B-46AF-9461-151AE675117C}" type="parTrans" cxnId="{935D83C3-7D00-41AC-9136-7E5CF938E019}">
      <dgm:prSet/>
      <dgm:spPr/>
      <dgm:t>
        <a:bodyPr/>
        <a:lstStyle/>
        <a:p>
          <a:endParaRPr lang="en-US"/>
        </a:p>
      </dgm:t>
    </dgm:pt>
    <dgm:pt modelId="{A0E0893D-C529-42D3-95B8-64FA65E8F4A3}" type="sibTrans" cxnId="{935D83C3-7D00-41AC-9136-7E5CF938E019}">
      <dgm:prSet/>
      <dgm:spPr/>
      <dgm:t>
        <a:bodyPr/>
        <a:lstStyle/>
        <a:p>
          <a:endParaRPr lang="en-US"/>
        </a:p>
      </dgm:t>
    </dgm:pt>
    <dgm:pt modelId="{B0D129AC-4ACF-408F-BEE3-5384D7E26574}">
      <dgm:prSet phldrT="[Text]"/>
      <dgm:spPr/>
      <dgm:t>
        <a:bodyPr/>
        <a:lstStyle/>
        <a:p>
          <a:r>
            <a:rPr lang="en-US" dirty="0"/>
            <a:t>ISRO Project Extension</a:t>
          </a:r>
        </a:p>
      </dgm:t>
    </dgm:pt>
    <dgm:pt modelId="{30B73F21-1C8D-4735-A600-B069D89BBF1A}" type="parTrans" cxnId="{AC59CB78-F1EE-4A76-9430-B62380CD0228}">
      <dgm:prSet/>
      <dgm:spPr/>
      <dgm:t>
        <a:bodyPr/>
        <a:lstStyle/>
        <a:p>
          <a:endParaRPr lang="en-US"/>
        </a:p>
      </dgm:t>
    </dgm:pt>
    <dgm:pt modelId="{665B6B2E-D051-4FBC-9971-03EC00861A84}" type="sibTrans" cxnId="{AC59CB78-F1EE-4A76-9430-B62380CD0228}">
      <dgm:prSet/>
      <dgm:spPr/>
      <dgm:t>
        <a:bodyPr/>
        <a:lstStyle/>
        <a:p>
          <a:endParaRPr lang="en-US"/>
        </a:p>
      </dgm:t>
    </dgm:pt>
    <dgm:pt modelId="{9B9AFCB2-9157-402D-AEAA-0FF074BB0009}">
      <dgm:prSet phldrT="[Text]" custT="1"/>
      <dgm:spPr/>
      <dgm:t>
        <a:bodyPr/>
        <a:lstStyle/>
        <a:p>
          <a:r>
            <a:rPr lang="en-US" sz="1200" dirty="0"/>
            <a:t>Placement</a:t>
          </a:r>
        </a:p>
      </dgm:t>
    </dgm:pt>
    <dgm:pt modelId="{C2C556F2-7129-4B48-BF66-892F13EF4E72}" type="parTrans" cxnId="{6B2EC68C-FA91-4EDD-8619-56B0648ABCBF}">
      <dgm:prSet/>
      <dgm:spPr/>
      <dgm:t>
        <a:bodyPr/>
        <a:lstStyle/>
        <a:p>
          <a:endParaRPr lang="en-US"/>
        </a:p>
      </dgm:t>
    </dgm:pt>
    <dgm:pt modelId="{CD87BFAF-8CFF-4FC6-B606-A88F08DA1645}" type="sibTrans" cxnId="{6B2EC68C-FA91-4EDD-8619-56B0648ABCBF}">
      <dgm:prSet/>
      <dgm:spPr/>
      <dgm:t>
        <a:bodyPr/>
        <a:lstStyle/>
        <a:p>
          <a:endParaRPr lang="en-US"/>
        </a:p>
      </dgm:t>
    </dgm:pt>
    <dgm:pt modelId="{F251267D-CEBB-41BE-8048-608BD0D98E7A}">
      <dgm:prSet phldrT="[Text]" custT="1"/>
      <dgm:spPr/>
      <dgm:t>
        <a:bodyPr/>
        <a:lstStyle/>
        <a:p>
          <a:r>
            <a:rPr lang="en-US" sz="1200" dirty="0"/>
            <a:t>Faculty involvement to deliver CDAC lectures</a:t>
          </a:r>
        </a:p>
      </dgm:t>
    </dgm:pt>
    <dgm:pt modelId="{F41292D3-C041-4F1D-B4A6-F9ABE3CC555F}" type="parTrans" cxnId="{24CBD148-4AF7-4C4F-BE29-EFB0DF94ED85}">
      <dgm:prSet/>
      <dgm:spPr/>
      <dgm:t>
        <a:bodyPr/>
        <a:lstStyle/>
        <a:p>
          <a:endParaRPr lang="en-US"/>
        </a:p>
      </dgm:t>
    </dgm:pt>
    <dgm:pt modelId="{26534AF0-F29F-4F9D-AD20-8EB87DE59632}" type="sibTrans" cxnId="{24CBD148-4AF7-4C4F-BE29-EFB0DF94ED85}">
      <dgm:prSet/>
      <dgm:spPr/>
      <dgm:t>
        <a:bodyPr/>
        <a:lstStyle/>
        <a:p>
          <a:endParaRPr lang="en-US"/>
        </a:p>
      </dgm:t>
    </dgm:pt>
    <dgm:pt modelId="{A3CB78E6-08E8-457B-A16E-2C34534DF1CD}">
      <dgm:prSet phldrT="[Text]" custT="1"/>
      <dgm:spPr/>
      <dgm:t>
        <a:bodyPr/>
        <a:lstStyle/>
        <a:p>
          <a:r>
            <a:rPr lang="en-US" sz="1200" dirty="0"/>
            <a:t>IAT Question paper setting through RBT</a:t>
          </a:r>
        </a:p>
      </dgm:t>
    </dgm:pt>
    <dgm:pt modelId="{C04609B5-5AA0-40FE-8746-9886C9324786}" type="parTrans" cxnId="{E40F2766-25F0-4C9C-8933-3D9830FC411F}">
      <dgm:prSet/>
      <dgm:spPr/>
      <dgm:t>
        <a:bodyPr/>
        <a:lstStyle/>
        <a:p>
          <a:endParaRPr lang="en-US"/>
        </a:p>
      </dgm:t>
    </dgm:pt>
    <dgm:pt modelId="{5D0749A9-33CE-4F0E-BCE1-B46F204B747B}" type="sibTrans" cxnId="{E40F2766-25F0-4C9C-8933-3D9830FC411F}">
      <dgm:prSet/>
      <dgm:spPr/>
      <dgm:t>
        <a:bodyPr/>
        <a:lstStyle/>
        <a:p>
          <a:endParaRPr lang="en-US"/>
        </a:p>
      </dgm:t>
    </dgm:pt>
    <dgm:pt modelId="{444DE1DD-1F65-481F-84CA-61B389113806}">
      <dgm:prSet phldrT="[Text]" custT="1"/>
      <dgm:spPr/>
      <dgm:t>
        <a:bodyPr/>
        <a:lstStyle/>
        <a:p>
          <a:r>
            <a:rPr lang="en-US" sz="1200" dirty="0"/>
            <a:t>Center of Excellence – IoT, PCs procurement</a:t>
          </a:r>
        </a:p>
      </dgm:t>
    </dgm:pt>
    <dgm:pt modelId="{D409331D-2689-476B-A6F2-64DBF4CBA428}" type="parTrans" cxnId="{86BEB654-6BF8-42CF-8014-F94709B9B42A}">
      <dgm:prSet/>
      <dgm:spPr/>
      <dgm:t>
        <a:bodyPr/>
        <a:lstStyle/>
        <a:p>
          <a:endParaRPr lang="en-US"/>
        </a:p>
      </dgm:t>
    </dgm:pt>
    <dgm:pt modelId="{63691D5B-7C74-4FA4-AA91-2F3962701D7B}" type="sibTrans" cxnId="{86BEB654-6BF8-42CF-8014-F94709B9B42A}">
      <dgm:prSet/>
      <dgm:spPr/>
      <dgm:t>
        <a:bodyPr/>
        <a:lstStyle/>
        <a:p>
          <a:endParaRPr lang="en-US"/>
        </a:p>
      </dgm:t>
    </dgm:pt>
    <dgm:pt modelId="{74BF43E7-B844-44B7-8C0F-F21D9A96BF64}">
      <dgm:prSet phldrT="[Text]" custT="1"/>
      <dgm:spPr/>
      <dgm:t>
        <a:bodyPr/>
        <a:lstStyle/>
        <a:p>
          <a:r>
            <a:rPr lang="en-US" sz="1200" dirty="0"/>
            <a:t>Cadre Ratio</a:t>
          </a:r>
        </a:p>
      </dgm:t>
    </dgm:pt>
    <dgm:pt modelId="{08791E72-0CFF-445C-BA75-EC7BEAE0BE3B}" type="parTrans" cxnId="{1957D483-482D-482B-A985-D03065CDC817}">
      <dgm:prSet/>
      <dgm:spPr/>
      <dgm:t>
        <a:bodyPr/>
        <a:lstStyle/>
        <a:p>
          <a:endParaRPr lang="en-US"/>
        </a:p>
      </dgm:t>
    </dgm:pt>
    <dgm:pt modelId="{E7E4C575-FA8B-467A-9C3A-A53FBB746E8E}" type="sibTrans" cxnId="{1957D483-482D-482B-A985-D03065CDC817}">
      <dgm:prSet/>
      <dgm:spPr/>
      <dgm:t>
        <a:bodyPr/>
        <a:lstStyle/>
        <a:p>
          <a:endParaRPr lang="en-US"/>
        </a:p>
      </dgm:t>
    </dgm:pt>
    <dgm:pt modelId="{3B0C4F95-4023-4BBA-B28F-C968C2BEFFA2}">
      <dgm:prSet phldrT="[Text]" custT="1"/>
      <dgm:spPr/>
      <dgm:t>
        <a:bodyPr/>
        <a:lstStyle/>
        <a:p>
          <a:r>
            <a:rPr lang="en-US" sz="1200" dirty="0"/>
            <a:t>Industry Relevant Bridge Courses</a:t>
          </a:r>
        </a:p>
      </dgm:t>
    </dgm:pt>
    <dgm:pt modelId="{A4BDF7E7-BC10-480E-A8DE-1F7298FFB7E6}" type="parTrans" cxnId="{DEA100EA-726C-40CB-95C7-C74DFA60410E}">
      <dgm:prSet/>
      <dgm:spPr/>
      <dgm:t>
        <a:bodyPr/>
        <a:lstStyle/>
        <a:p>
          <a:endParaRPr lang="en-US"/>
        </a:p>
      </dgm:t>
    </dgm:pt>
    <dgm:pt modelId="{AD9D3786-205E-46B6-9378-5FD4AAC8D1AE}" type="sibTrans" cxnId="{DEA100EA-726C-40CB-95C7-C74DFA60410E}">
      <dgm:prSet/>
      <dgm:spPr/>
      <dgm:t>
        <a:bodyPr/>
        <a:lstStyle/>
        <a:p>
          <a:endParaRPr lang="en-US"/>
        </a:p>
      </dgm:t>
    </dgm:pt>
    <dgm:pt modelId="{399961EA-55DE-4240-AC62-19CD317C5491}">
      <dgm:prSet phldrT="[Text]" custT="1"/>
      <dgm:spPr/>
      <dgm:t>
        <a:bodyPr/>
        <a:lstStyle/>
        <a:p>
          <a:r>
            <a:rPr lang="en-US" sz="1200" dirty="0"/>
            <a:t>Faculty Publications</a:t>
          </a:r>
        </a:p>
      </dgm:t>
    </dgm:pt>
    <dgm:pt modelId="{DC8065F6-D299-4F76-BBC3-DEE44DB985DD}" type="parTrans" cxnId="{B7F3312C-A4DE-439A-9156-01698D86D00D}">
      <dgm:prSet/>
      <dgm:spPr/>
      <dgm:t>
        <a:bodyPr/>
        <a:lstStyle/>
        <a:p>
          <a:endParaRPr lang="en-US"/>
        </a:p>
      </dgm:t>
    </dgm:pt>
    <dgm:pt modelId="{3AF415D2-A317-40A6-8ACA-179F6EBCCB2E}" type="sibTrans" cxnId="{B7F3312C-A4DE-439A-9156-01698D86D00D}">
      <dgm:prSet/>
      <dgm:spPr/>
      <dgm:t>
        <a:bodyPr/>
        <a:lstStyle/>
        <a:p>
          <a:endParaRPr lang="en-US"/>
        </a:p>
      </dgm:t>
    </dgm:pt>
    <dgm:pt modelId="{486FE14D-8D77-4C8E-A143-9A6951507B14}">
      <dgm:prSet phldrT="[Text]" custT="1"/>
      <dgm:spPr/>
      <dgm:t>
        <a:bodyPr/>
        <a:lstStyle/>
        <a:p>
          <a:r>
            <a:rPr lang="en-US" sz="1200" dirty="0"/>
            <a:t>Online certification – Faculty, students –NPTEL etc.</a:t>
          </a:r>
        </a:p>
      </dgm:t>
    </dgm:pt>
    <dgm:pt modelId="{CFCED99C-87D7-47AD-A843-6CE4B814F643}" type="parTrans" cxnId="{AFFAB753-4653-470D-9441-48A4AD343E25}">
      <dgm:prSet/>
      <dgm:spPr/>
      <dgm:t>
        <a:bodyPr/>
        <a:lstStyle/>
        <a:p>
          <a:endParaRPr lang="en-US"/>
        </a:p>
      </dgm:t>
    </dgm:pt>
    <dgm:pt modelId="{FA3848CA-CD21-409A-9CE6-D82EDD078EB6}" type="sibTrans" cxnId="{AFFAB753-4653-470D-9441-48A4AD343E25}">
      <dgm:prSet/>
      <dgm:spPr/>
      <dgm:t>
        <a:bodyPr/>
        <a:lstStyle/>
        <a:p>
          <a:endParaRPr lang="en-US"/>
        </a:p>
      </dgm:t>
    </dgm:pt>
    <dgm:pt modelId="{8D1A5ACD-EBA7-4A5D-96B8-A44BC6A03939}">
      <dgm:prSet phldrT="[Text]" custT="1"/>
      <dgm:spPr/>
      <dgm:t>
        <a:bodyPr/>
        <a:lstStyle/>
        <a:p>
          <a:r>
            <a:rPr lang="en-US" sz="1200" dirty="0"/>
            <a:t>R&amp;D Projects &amp; IEDC Grants, </a:t>
          </a:r>
        </a:p>
      </dgm:t>
    </dgm:pt>
    <dgm:pt modelId="{DCF4E759-B21A-44E4-981D-999EB70E1E2E}" type="parTrans" cxnId="{B6BDE7AF-2DB4-44FD-AB94-B62D5959EEB6}">
      <dgm:prSet/>
      <dgm:spPr/>
      <dgm:t>
        <a:bodyPr/>
        <a:lstStyle/>
        <a:p>
          <a:endParaRPr lang="en-US"/>
        </a:p>
      </dgm:t>
    </dgm:pt>
    <dgm:pt modelId="{D61B4CA0-E1B5-4FD9-AE03-F27E3A4F6234}" type="sibTrans" cxnId="{B6BDE7AF-2DB4-44FD-AB94-B62D5959EEB6}">
      <dgm:prSet/>
      <dgm:spPr/>
      <dgm:t>
        <a:bodyPr/>
        <a:lstStyle/>
        <a:p>
          <a:endParaRPr lang="en-US"/>
        </a:p>
      </dgm:t>
    </dgm:pt>
    <dgm:pt modelId="{77B7FBAA-DEA5-4DDD-A26A-269FEE28EA8C}">
      <dgm:prSet phldrT="[Text]" custT="1"/>
      <dgm:spPr/>
      <dgm:t>
        <a:bodyPr/>
        <a:lstStyle/>
        <a:p>
          <a:r>
            <a:rPr lang="en-US" sz="1200" dirty="0"/>
            <a:t>Teacher Guardian Case study – Fast, medium, slow learners</a:t>
          </a:r>
        </a:p>
      </dgm:t>
    </dgm:pt>
    <dgm:pt modelId="{FE4A438A-DD60-47E2-9EDD-AB0906927170}" type="parTrans" cxnId="{97FE71AC-CBDC-4048-A63C-A13129EBC749}">
      <dgm:prSet/>
      <dgm:spPr/>
      <dgm:t>
        <a:bodyPr/>
        <a:lstStyle/>
        <a:p>
          <a:endParaRPr lang="en-US"/>
        </a:p>
      </dgm:t>
    </dgm:pt>
    <dgm:pt modelId="{4A4BC9D1-AEDA-44CD-996D-90E4B1214D1B}" type="sibTrans" cxnId="{97FE71AC-CBDC-4048-A63C-A13129EBC749}">
      <dgm:prSet/>
      <dgm:spPr/>
      <dgm:t>
        <a:bodyPr/>
        <a:lstStyle/>
        <a:p>
          <a:endParaRPr lang="en-US"/>
        </a:p>
      </dgm:t>
    </dgm:pt>
    <dgm:pt modelId="{2A6224CE-7413-4796-BA41-E86C723FA6E0}">
      <dgm:prSet phldrT="[Text]" custT="1"/>
      <dgm:spPr/>
      <dgm:t>
        <a:bodyPr/>
        <a:lstStyle/>
        <a:p>
          <a:r>
            <a:rPr lang="en-US" sz="1200" dirty="0"/>
            <a:t>Cost effective TLP with audio-visual facility</a:t>
          </a:r>
        </a:p>
      </dgm:t>
    </dgm:pt>
    <dgm:pt modelId="{B69A5853-BF92-41D1-8F51-72C183AA3F64}" type="parTrans" cxnId="{A3D28514-0C6F-48E3-9906-5C206748BFB1}">
      <dgm:prSet/>
      <dgm:spPr/>
      <dgm:t>
        <a:bodyPr/>
        <a:lstStyle/>
        <a:p>
          <a:endParaRPr lang="en-US"/>
        </a:p>
      </dgm:t>
    </dgm:pt>
    <dgm:pt modelId="{91093F68-6B35-470D-82D6-1D9AA82CB20F}" type="sibTrans" cxnId="{A3D28514-0C6F-48E3-9906-5C206748BFB1}">
      <dgm:prSet/>
      <dgm:spPr/>
      <dgm:t>
        <a:bodyPr/>
        <a:lstStyle/>
        <a:p>
          <a:endParaRPr lang="en-US"/>
        </a:p>
      </dgm:t>
    </dgm:pt>
    <dgm:pt modelId="{7A79D21E-94DA-44C3-9BA4-DC59FFD81C8D}">
      <dgm:prSet phldrT="[Text]" custT="1"/>
      <dgm:spPr/>
      <dgm:t>
        <a:bodyPr/>
        <a:lstStyle/>
        <a:p>
          <a:r>
            <a:rPr lang="en-US" sz="1200" dirty="0"/>
            <a:t>Project based learning for SE,TE students</a:t>
          </a:r>
        </a:p>
      </dgm:t>
    </dgm:pt>
    <dgm:pt modelId="{95FAFA8B-3DDF-444C-906A-7F6952F379DE}" type="parTrans" cxnId="{9598CFFE-F9F8-4CDC-B2C9-EA09590325AC}">
      <dgm:prSet/>
      <dgm:spPr/>
      <dgm:t>
        <a:bodyPr/>
        <a:lstStyle/>
        <a:p>
          <a:endParaRPr lang="en-US"/>
        </a:p>
      </dgm:t>
    </dgm:pt>
    <dgm:pt modelId="{C7A124B9-B097-4F7D-B4BB-554ADE870E56}" type="sibTrans" cxnId="{9598CFFE-F9F8-4CDC-B2C9-EA09590325AC}">
      <dgm:prSet/>
      <dgm:spPr/>
      <dgm:t>
        <a:bodyPr/>
        <a:lstStyle/>
        <a:p>
          <a:endParaRPr lang="en-US"/>
        </a:p>
      </dgm:t>
    </dgm:pt>
    <dgm:pt modelId="{E8B2115C-C84F-4F6A-85D8-3098FEE02DDC}">
      <dgm:prSet phldrT="[Text]" custT="1"/>
      <dgm:spPr/>
      <dgm:t>
        <a:bodyPr/>
        <a:lstStyle/>
        <a:p>
          <a:r>
            <a:rPr lang="en-US" sz="1200" dirty="0"/>
            <a:t>Number of books at department library</a:t>
          </a:r>
        </a:p>
      </dgm:t>
    </dgm:pt>
    <dgm:pt modelId="{322E1094-961A-4BBE-8438-7D8A9F0DF708}" type="parTrans" cxnId="{A821AFDE-3415-4855-85FC-0FF3C7BB0B5C}">
      <dgm:prSet/>
      <dgm:spPr/>
      <dgm:t>
        <a:bodyPr/>
        <a:lstStyle/>
        <a:p>
          <a:endParaRPr lang="en-US"/>
        </a:p>
      </dgm:t>
    </dgm:pt>
    <dgm:pt modelId="{A7AF1021-DA4D-4793-AABE-FC613EDDFA91}" type="sibTrans" cxnId="{A821AFDE-3415-4855-85FC-0FF3C7BB0B5C}">
      <dgm:prSet/>
      <dgm:spPr/>
      <dgm:t>
        <a:bodyPr/>
        <a:lstStyle/>
        <a:p>
          <a:endParaRPr lang="en-US"/>
        </a:p>
      </dgm:t>
    </dgm:pt>
    <dgm:pt modelId="{191CC9B6-A865-4F72-AD66-D196FAC2CF6D}">
      <dgm:prSet phldrT="[Text]" custT="1"/>
      <dgm:spPr/>
      <dgm:t>
        <a:bodyPr/>
        <a:lstStyle/>
        <a:p>
          <a:r>
            <a:rPr lang="en-US" sz="1200" dirty="0"/>
            <a:t>Faculty Awards</a:t>
          </a:r>
        </a:p>
      </dgm:t>
    </dgm:pt>
    <dgm:pt modelId="{310398D3-2314-470E-BA20-88DA48572F76}" type="parTrans" cxnId="{12521F51-C77A-4718-BDBC-D6D7282B468C}">
      <dgm:prSet/>
      <dgm:spPr/>
      <dgm:t>
        <a:bodyPr/>
        <a:lstStyle/>
        <a:p>
          <a:endParaRPr lang="en-US"/>
        </a:p>
      </dgm:t>
    </dgm:pt>
    <dgm:pt modelId="{90D501DE-B7C2-4CD4-99F9-8E203A29588C}" type="sibTrans" cxnId="{12521F51-C77A-4718-BDBC-D6D7282B468C}">
      <dgm:prSet/>
      <dgm:spPr/>
      <dgm:t>
        <a:bodyPr/>
        <a:lstStyle/>
        <a:p>
          <a:endParaRPr lang="en-US"/>
        </a:p>
      </dgm:t>
    </dgm:pt>
    <dgm:pt modelId="{D3D4DF35-D18E-43D9-8AF0-54B338B615E8}">
      <dgm:prSet phldrT="[Text]" custT="1"/>
      <dgm:spPr/>
      <dgm:t>
        <a:bodyPr/>
        <a:lstStyle/>
        <a:p>
          <a:r>
            <a:rPr lang="en-US" sz="1200" dirty="0"/>
            <a:t>Video recording of lectures</a:t>
          </a:r>
        </a:p>
      </dgm:t>
    </dgm:pt>
    <dgm:pt modelId="{531E1B4A-EC39-4EF2-93B5-FFD41BC56A22}" type="parTrans" cxnId="{73473A3A-9B87-4913-88F5-EE2421406B2F}">
      <dgm:prSet/>
      <dgm:spPr/>
      <dgm:t>
        <a:bodyPr/>
        <a:lstStyle/>
        <a:p>
          <a:endParaRPr lang="en-US"/>
        </a:p>
      </dgm:t>
    </dgm:pt>
    <dgm:pt modelId="{B850DC49-2D00-429D-BC93-3DD625952F9E}" type="sibTrans" cxnId="{73473A3A-9B87-4913-88F5-EE2421406B2F}">
      <dgm:prSet/>
      <dgm:spPr/>
      <dgm:t>
        <a:bodyPr/>
        <a:lstStyle/>
        <a:p>
          <a:endParaRPr lang="en-US"/>
        </a:p>
      </dgm:t>
    </dgm:pt>
    <dgm:pt modelId="{17CF13AC-63CC-4B6D-8631-4A8D59A130EE}">
      <dgm:prSet phldrT="[Text]" custT="1"/>
      <dgm:spPr/>
      <dgm:t>
        <a:bodyPr/>
        <a:lstStyle/>
        <a:p>
          <a:r>
            <a:rPr lang="en-US" sz="1200" dirty="0"/>
            <a:t>Smart India Hackathon 2017 winners, 2018 zonal participation, 2019 winner of International Hackathon “Blockchain &amp; IoT”</a:t>
          </a:r>
        </a:p>
      </dgm:t>
    </dgm:pt>
    <dgm:pt modelId="{B7234011-8102-4256-8B76-69312EAF47E8}" type="parTrans" cxnId="{93A4CC87-B0F8-4593-B9BB-1016602BB187}">
      <dgm:prSet/>
      <dgm:spPr/>
      <dgm:t>
        <a:bodyPr/>
        <a:lstStyle/>
        <a:p>
          <a:endParaRPr lang="en-US"/>
        </a:p>
      </dgm:t>
    </dgm:pt>
    <dgm:pt modelId="{2C8B2739-123D-47A6-AA98-4DCD22947DB6}" type="sibTrans" cxnId="{93A4CC87-B0F8-4593-B9BB-1016602BB187}">
      <dgm:prSet/>
      <dgm:spPr/>
      <dgm:t>
        <a:bodyPr/>
        <a:lstStyle/>
        <a:p>
          <a:endParaRPr lang="en-US"/>
        </a:p>
      </dgm:t>
    </dgm:pt>
    <dgm:pt modelId="{30E01154-2392-499E-AE6D-1CB66B0C5E96}">
      <dgm:prSet phldrT="[Text]" custT="1"/>
      <dgm:spPr/>
      <dgm:t>
        <a:bodyPr/>
        <a:lstStyle/>
        <a:p>
          <a:r>
            <a:rPr lang="en-US" sz="1200" dirty="0"/>
            <a:t>Conduct of Intl. Conferences  - IEEE &amp; Springer</a:t>
          </a:r>
        </a:p>
      </dgm:t>
    </dgm:pt>
    <dgm:pt modelId="{69E4644A-91BA-42F9-87C3-F387816B19D1}" type="parTrans" cxnId="{34D3936F-312F-4BDC-BEA7-FB4087C52789}">
      <dgm:prSet/>
      <dgm:spPr/>
      <dgm:t>
        <a:bodyPr/>
        <a:lstStyle/>
        <a:p>
          <a:endParaRPr lang="en-US"/>
        </a:p>
      </dgm:t>
    </dgm:pt>
    <dgm:pt modelId="{F37DC496-FD19-4F18-A596-BFB3363E1FCB}" type="sibTrans" cxnId="{34D3936F-312F-4BDC-BEA7-FB4087C52789}">
      <dgm:prSet/>
      <dgm:spPr/>
      <dgm:t>
        <a:bodyPr/>
        <a:lstStyle/>
        <a:p>
          <a:endParaRPr lang="en-US"/>
        </a:p>
      </dgm:t>
    </dgm:pt>
    <dgm:pt modelId="{AAFBF603-3387-4573-A9E0-99D9FC8A55C0}">
      <dgm:prSet phldrT="[Text]" custT="1"/>
      <dgm:spPr/>
      <dgm:t>
        <a:bodyPr/>
        <a:lstStyle/>
        <a:p>
          <a:endParaRPr lang="en-US" sz="1200" dirty="0"/>
        </a:p>
      </dgm:t>
    </dgm:pt>
    <dgm:pt modelId="{4279A2CB-FB55-4CEC-9A0E-F98698BFA397}" type="parTrans" cxnId="{F344CB84-282C-494A-B9D4-28457D4C3DFC}">
      <dgm:prSet/>
      <dgm:spPr/>
      <dgm:t>
        <a:bodyPr/>
        <a:lstStyle/>
        <a:p>
          <a:endParaRPr lang="en-US"/>
        </a:p>
      </dgm:t>
    </dgm:pt>
    <dgm:pt modelId="{688C3AE3-8464-4D2A-9E48-CCDBCEAA7E1B}" type="sibTrans" cxnId="{F344CB84-282C-494A-B9D4-28457D4C3DFC}">
      <dgm:prSet/>
      <dgm:spPr/>
      <dgm:t>
        <a:bodyPr/>
        <a:lstStyle/>
        <a:p>
          <a:endParaRPr lang="en-US"/>
        </a:p>
      </dgm:t>
    </dgm:pt>
    <dgm:pt modelId="{7AD63997-0E62-490C-9159-E29A1DF67A05}">
      <dgm:prSet phldrT="[Text]" custT="1"/>
      <dgm:spPr/>
      <dgm:t>
        <a:bodyPr/>
        <a:lstStyle/>
        <a:p>
          <a:r>
            <a:rPr lang="en-US" sz="1200" dirty="0"/>
            <a:t>RPS members  - NIT Surat, JNTU-</a:t>
          </a:r>
          <a:r>
            <a:rPr lang="en-US" sz="1200" dirty="0" err="1"/>
            <a:t>Anantpur</a:t>
          </a:r>
          <a:r>
            <a:rPr lang="en-US" sz="1200" dirty="0"/>
            <a:t> &amp; GTU-Gujarat</a:t>
          </a:r>
        </a:p>
      </dgm:t>
    </dgm:pt>
    <dgm:pt modelId="{CFFA92FD-D8FC-4E74-8225-9A8C77704645}" type="parTrans" cxnId="{49A71716-963D-4771-A2E8-C029C477189C}">
      <dgm:prSet/>
      <dgm:spPr/>
      <dgm:t>
        <a:bodyPr/>
        <a:lstStyle/>
        <a:p>
          <a:endParaRPr lang="en-US"/>
        </a:p>
      </dgm:t>
    </dgm:pt>
    <dgm:pt modelId="{26E1DB77-F18B-4EA8-9525-4B8F9908FB80}" type="sibTrans" cxnId="{49A71716-963D-4771-A2E8-C029C477189C}">
      <dgm:prSet/>
      <dgm:spPr/>
      <dgm:t>
        <a:bodyPr/>
        <a:lstStyle/>
        <a:p>
          <a:endParaRPr lang="en-US"/>
        </a:p>
      </dgm:t>
    </dgm:pt>
    <dgm:pt modelId="{9CFE76E1-EFA8-4BE0-BAD1-CEF52E301060}">
      <dgm:prSet phldrT="[Text]" custT="1"/>
      <dgm:spPr/>
      <dgm:t>
        <a:bodyPr/>
        <a:lstStyle/>
        <a:p>
          <a:r>
            <a:rPr lang="en-US" sz="1200" dirty="0"/>
            <a:t>PSOs  enforcement</a:t>
          </a:r>
        </a:p>
      </dgm:t>
    </dgm:pt>
    <dgm:pt modelId="{A150A1D6-24E8-4EAF-A97F-AFDD6855D13C}" type="parTrans" cxnId="{9D2C330E-D2EA-4137-AC1F-21A12AC62B6B}">
      <dgm:prSet/>
      <dgm:spPr/>
      <dgm:t>
        <a:bodyPr/>
        <a:lstStyle/>
        <a:p>
          <a:endParaRPr lang="en-US"/>
        </a:p>
      </dgm:t>
    </dgm:pt>
    <dgm:pt modelId="{10C2DE89-CB4C-498C-9872-72FBB642E44F}" type="sibTrans" cxnId="{9D2C330E-D2EA-4137-AC1F-21A12AC62B6B}">
      <dgm:prSet/>
      <dgm:spPr/>
      <dgm:t>
        <a:bodyPr/>
        <a:lstStyle/>
        <a:p>
          <a:endParaRPr lang="en-US"/>
        </a:p>
      </dgm:t>
    </dgm:pt>
    <dgm:pt modelId="{41AF86AE-0F01-40B6-8FED-F379C188E841}">
      <dgm:prSet phldrT="[Text]" custT="1"/>
      <dgm:spPr/>
      <dgm:t>
        <a:bodyPr/>
        <a:lstStyle/>
        <a:p>
          <a:r>
            <a:rPr lang="en-US" sz="1200" dirty="0"/>
            <a:t>ABL activities </a:t>
          </a:r>
        </a:p>
      </dgm:t>
    </dgm:pt>
    <dgm:pt modelId="{2EA089D5-3F32-4E9F-9D9B-458D29A5C54F}" type="parTrans" cxnId="{3AED2272-67DB-4663-865B-9B9148D41B92}">
      <dgm:prSet/>
      <dgm:spPr/>
      <dgm:t>
        <a:bodyPr/>
        <a:lstStyle/>
        <a:p>
          <a:endParaRPr lang="en-US"/>
        </a:p>
      </dgm:t>
    </dgm:pt>
    <dgm:pt modelId="{571D5296-A57B-424E-988F-FAEB1C888F4B}" type="sibTrans" cxnId="{3AED2272-67DB-4663-865B-9B9148D41B92}">
      <dgm:prSet/>
      <dgm:spPr/>
      <dgm:t>
        <a:bodyPr/>
        <a:lstStyle/>
        <a:p>
          <a:endParaRPr lang="en-US"/>
        </a:p>
      </dgm:t>
    </dgm:pt>
    <dgm:pt modelId="{9DB63473-FB60-4CF1-A416-52418D52BFC0}">
      <dgm:prSet phldrT="[Text]" custT="1"/>
      <dgm:spPr/>
      <dgm:t>
        <a:bodyPr/>
        <a:lstStyle/>
        <a:p>
          <a:r>
            <a:rPr lang="en-US" sz="1200" dirty="0"/>
            <a:t>Students Internships </a:t>
          </a:r>
        </a:p>
      </dgm:t>
    </dgm:pt>
    <dgm:pt modelId="{0DBBAE29-D669-4920-9945-C9A9F579D31F}" type="parTrans" cxnId="{EBAF27D7-F181-4173-BB38-2A209481D975}">
      <dgm:prSet/>
      <dgm:spPr/>
      <dgm:t>
        <a:bodyPr/>
        <a:lstStyle/>
        <a:p>
          <a:endParaRPr lang="en-US"/>
        </a:p>
      </dgm:t>
    </dgm:pt>
    <dgm:pt modelId="{8EE40060-018E-4DA9-A37D-46D3B31B83BD}" type="sibTrans" cxnId="{EBAF27D7-F181-4173-BB38-2A209481D975}">
      <dgm:prSet/>
      <dgm:spPr/>
      <dgm:t>
        <a:bodyPr/>
        <a:lstStyle/>
        <a:p>
          <a:endParaRPr lang="en-US"/>
        </a:p>
      </dgm:t>
    </dgm:pt>
    <dgm:pt modelId="{DB6AA373-8B97-4491-9BA4-63D7AFFE4E97}">
      <dgm:prSet phldrT="[Text]" custT="1"/>
      <dgm:spPr/>
      <dgm:t>
        <a:bodyPr/>
        <a:lstStyle/>
        <a:p>
          <a:r>
            <a:rPr lang="en-US" sz="1200" dirty="0"/>
            <a:t>Industry interaction from experts for conduct of technical seminars, workshops</a:t>
          </a:r>
        </a:p>
      </dgm:t>
    </dgm:pt>
    <dgm:pt modelId="{6C8A57CF-30FC-4EE5-AE16-C8BA11E6896B}" type="parTrans" cxnId="{2B7866BF-6BCD-4EFB-AB52-48F3AE611396}">
      <dgm:prSet/>
      <dgm:spPr/>
      <dgm:t>
        <a:bodyPr/>
        <a:lstStyle/>
        <a:p>
          <a:endParaRPr lang="en-US"/>
        </a:p>
      </dgm:t>
    </dgm:pt>
    <dgm:pt modelId="{493EEC78-1275-449C-8961-A6E88EB65C6C}" type="sibTrans" cxnId="{2B7866BF-6BCD-4EFB-AB52-48F3AE611396}">
      <dgm:prSet/>
      <dgm:spPr/>
      <dgm:t>
        <a:bodyPr/>
        <a:lstStyle/>
        <a:p>
          <a:endParaRPr lang="en-US"/>
        </a:p>
      </dgm:t>
    </dgm:pt>
    <dgm:pt modelId="{57EA1670-1311-495A-B09C-EE4C66C75835}">
      <dgm:prSet phldrT="[Text]" custT="1"/>
      <dgm:spPr/>
      <dgm:t>
        <a:bodyPr/>
        <a:lstStyle/>
        <a:p>
          <a:r>
            <a:rPr lang="en-US" sz="1200" dirty="0"/>
            <a:t>Financial power to HODs, 20,000/- per month</a:t>
          </a:r>
        </a:p>
      </dgm:t>
    </dgm:pt>
    <dgm:pt modelId="{314ABA77-1214-42B4-9F67-E6544837F315}" type="parTrans" cxnId="{2E186D09-DF57-4B82-A8AE-0B435CC95C4B}">
      <dgm:prSet/>
      <dgm:spPr/>
      <dgm:t>
        <a:bodyPr/>
        <a:lstStyle/>
        <a:p>
          <a:endParaRPr lang="en-US"/>
        </a:p>
      </dgm:t>
    </dgm:pt>
    <dgm:pt modelId="{7B980540-55B2-41DC-AEAD-139D853E83B0}" type="sibTrans" cxnId="{2E186D09-DF57-4B82-A8AE-0B435CC95C4B}">
      <dgm:prSet/>
      <dgm:spPr/>
      <dgm:t>
        <a:bodyPr/>
        <a:lstStyle/>
        <a:p>
          <a:endParaRPr lang="en-US"/>
        </a:p>
      </dgm:t>
    </dgm:pt>
    <dgm:pt modelId="{8E7F201B-900F-4845-B72F-190B59513192}">
      <dgm:prSet phldrT="[Text]" custT="1"/>
      <dgm:spPr/>
      <dgm:t>
        <a:bodyPr/>
        <a:lstStyle/>
        <a:p>
          <a:r>
            <a:rPr lang="en-US" sz="1200" dirty="0"/>
            <a:t>Use of ERP-LMS system</a:t>
          </a:r>
        </a:p>
      </dgm:t>
    </dgm:pt>
    <dgm:pt modelId="{09E53829-7EB6-4EA5-BBDC-7D392153BFC8}" type="parTrans" cxnId="{74C84459-7A89-46F2-901B-0049DCD405FE}">
      <dgm:prSet/>
      <dgm:spPr/>
      <dgm:t>
        <a:bodyPr/>
        <a:lstStyle/>
        <a:p>
          <a:endParaRPr lang="en-US"/>
        </a:p>
      </dgm:t>
    </dgm:pt>
    <dgm:pt modelId="{1B88AC04-A8A0-488A-8F96-5C03DEE50CE0}" type="sibTrans" cxnId="{74C84459-7A89-46F2-901B-0049DCD405FE}">
      <dgm:prSet/>
      <dgm:spPr/>
      <dgm:t>
        <a:bodyPr/>
        <a:lstStyle/>
        <a:p>
          <a:endParaRPr lang="en-US"/>
        </a:p>
      </dgm:t>
    </dgm:pt>
    <dgm:pt modelId="{0EA2D76F-F38F-4F32-B66C-077510881834}">
      <dgm:prSet phldrT="[Text]" custT="1"/>
      <dgm:spPr/>
      <dgm:t>
        <a:bodyPr/>
        <a:lstStyle/>
        <a:p>
          <a:r>
            <a:rPr lang="en-US" sz="1200" dirty="0"/>
            <a:t>Use of ICT-Flipped, Google classroom, Role based activity, </a:t>
          </a:r>
          <a:r>
            <a:rPr lang="en-US" sz="1200" dirty="0" err="1"/>
            <a:t>Wordpress</a:t>
          </a:r>
          <a:r>
            <a:rPr lang="en-US" sz="1200" dirty="0"/>
            <a:t> – created webpages for students shared through </a:t>
          </a:r>
          <a:r>
            <a:rPr lang="en-US" sz="1200" dirty="0" err="1"/>
            <a:t>youtube</a:t>
          </a:r>
          <a:r>
            <a:rPr lang="en-US" sz="1200" dirty="0"/>
            <a:t> channel</a:t>
          </a:r>
        </a:p>
      </dgm:t>
    </dgm:pt>
    <dgm:pt modelId="{6D51FD3C-BE84-4727-93B7-64FE1AC6B321}" type="parTrans" cxnId="{4338744E-18F0-47B7-8138-2953A9F16F27}">
      <dgm:prSet/>
      <dgm:spPr/>
      <dgm:t>
        <a:bodyPr/>
        <a:lstStyle/>
        <a:p>
          <a:endParaRPr lang="en-US"/>
        </a:p>
      </dgm:t>
    </dgm:pt>
    <dgm:pt modelId="{F2C2B26C-D470-4CC2-B39F-6547BD4D53D9}" type="sibTrans" cxnId="{4338744E-18F0-47B7-8138-2953A9F16F27}">
      <dgm:prSet/>
      <dgm:spPr/>
      <dgm:t>
        <a:bodyPr/>
        <a:lstStyle/>
        <a:p>
          <a:endParaRPr lang="en-US"/>
        </a:p>
      </dgm:t>
    </dgm:pt>
    <dgm:pt modelId="{8FDC8FF1-B575-4DD5-B89E-FE45A3D5E378}">
      <dgm:prSet phldrT="[Text]" custT="1"/>
      <dgm:spPr/>
      <dgm:t>
        <a:bodyPr/>
        <a:lstStyle/>
        <a:p>
          <a:r>
            <a:rPr lang="en-US" sz="1200" dirty="0"/>
            <a:t>Faculty contribution in UoM syllabus revision etc.</a:t>
          </a:r>
        </a:p>
      </dgm:t>
    </dgm:pt>
    <dgm:pt modelId="{6DE16F42-A260-490F-9297-5063F3CA3AFC}" type="parTrans" cxnId="{34A63D92-6E22-4319-8AE8-01EDF78283EC}">
      <dgm:prSet/>
      <dgm:spPr/>
      <dgm:t>
        <a:bodyPr/>
        <a:lstStyle/>
        <a:p>
          <a:endParaRPr lang="en-US"/>
        </a:p>
      </dgm:t>
    </dgm:pt>
    <dgm:pt modelId="{640E5B2C-F89D-4672-B840-56F3CC860AB2}" type="sibTrans" cxnId="{34A63D92-6E22-4319-8AE8-01EDF78283EC}">
      <dgm:prSet/>
      <dgm:spPr/>
      <dgm:t>
        <a:bodyPr/>
        <a:lstStyle/>
        <a:p>
          <a:endParaRPr lang="en-US"/>
        </a:p>
      </dgm:t>
    </dgm:pt>
    <dgm:pt modelId="{028CAD7D-82B6-40D1-B6FA-2F30507C1EF4}">
      <dgm:prSet phldrT="[Text]"/>
      <dgm:spPr/>
      <dgm:t>
        <a:bodyPr/>
        <a:lstStyle/>
        <a:p>
          <a:r>
            <a:rPr lang="en-US" dirty="0"/>
            <a:t>Patents filed</a:t>
          </a:r>
        </a:p>
      </dgm:t>
    </dgm:pt>
    <dgm:pt modelId="{AE321CFF-9405-42B3-A4A9-FCCB94D298D3}" type="parTrans" cxnId="{AF90D3D5-17D7-4246-A2D3-0EFC130692B1}">
      <dgm:prSet/>
      <dgm:spPr/>
      <dgm:t>
        <a:bodyPr/>
        <a:lstStyle/>
        <a:p>
          <a:endParaRPr lang="en-US"/>
        </a:p>
      </dgm:t>
    </dgm:pt>
    <dgm:pt modelId="{24BF4E38-27E9-4BD9-A115-21847408EBCA}" type="sibTrans" cxnId="{AF90D3D5-17D7-4246-A2D3-0EFC130692B1}">
      <dgm:prSet/>
      <dgm:spPr/>
      <dgm:t>
        <a:bodyPr/>
        <a:lstStyle/>
        <a:p>
          <a:endParaRPr lang="en-US"/>
        </a:p>
      </dgm:t>
    </dgm:pt>
    <dgm:pt modelId="{1A9A287C-8C24-40D5-9359-6580ED0A11FA}">
      <dgm:prSet phldrT="[Text]"/>
      <dgm:spPr/>
      <dgm:t>
        <a:bodyPr/>
        <a:lstStyle/>
        <a:p>
          <a:r>
            <a:rPr lang="en-US" dirty="0"/>
            <a:t>Industry connects – Lab. solutions, </a:t>
          </a:r>
          <a:r>
            <a:rPr lang="en-US" dirty="0" err="1"/>
            <a:t>Zyphility</a:t>
          </a:r>
          <a:r>
            <a:rPr lang="en-US" dirty="0"/>
            <a:t>, Ronak </a:t>
          </a:r>
          <a:r>
            <a:rPr lang="en-US" dirty="0" err="1"/>
            <a:t>Incaps</a:t>
          </a:r>
          <a:endParaRPr lang="en-US" dirty="0"/>
        </a:p>
      </dgm:t>
    </dgm:pt>
    <dgm:pt modelId="{42C058B3-962F-40D6-BD16-DEDE1BAC5665}" type="parTrans" cxnId="{6B326472-360A-4722-B413-B79E56B46DF1}">
      <dgm:prSet/>
      <dgm:spPr/>
      <dgm:t>
        <a:bodyPr/>
        <a:lstStyle/>
        <a:p>
          <a:endParaRPr lang="en-US"/>
        </a:p>
      </dgm:t>
    </dgm:pt>
    <dgm:pt modelId="{532A8A13-04C9-4F6E-8F37-3D63FB4FC316}" type="sibTrans" cxnId="{6B326472-360A-4722-B413-B79E56B46DF1}">
      <dgm:prSet/>
      <dgm:spPr/>
      <dgm:t>
        <a:bodyPr/>
        <a:lstStyle/>
        <a:p>
          <a:endParaRPr lang="en-US"/>
        </a:p>
      </dgm:t>
    </dgm:pt>
    <dgm:pt modelId="{FDAB76B4-6294-4A6F-AEDA-C85D29EAE7D9}">
      <dgm:prSet phldrT="[Text]" custT="1"/>
      <dgm:spPr/>
      <dgm:t>
        <a:bodyPr/>
        <a:lstStyle/>
        <a:p>
          <a:r>
            <a:rPr lang="en-US" sz="1200" dirty="0"/>
            <a:t>AICTE 3i survey from being ranked high  to platinum category</a:t>
          </a:r>
        </a:p>
      </dgm:t>
    </dgm:pt>
    <dgm:pt modelId="{391B92E4-98AF-48C0-B93E-46161FAD60AF}" type="parTrans" cxnId="{59E30AD3-F409-4A16-B257-BC8C2C2CAF7C}">
      <dgm:prSet/>
      <dgm:spPr/>
      <dgm:t>
        <a:bodyPr/>
        <a:lstStyle/>
        <a:p>
          <a:endParaRPr lang="en-US"/>
        </a:p>
      </dgm:t>
    </dgm:pt>
    <dgm:pt modelId="{4E5571CE-5B19-45DA-8814-2E07784D695F}" type="sibTrans" cxnId="{59E30AD3-F409-4A16-B257-BC8C2C2CAF7C}">
      <dgm:prSet/>
      <dgm:spPr/>
      <dgm:t>
        <a:bodyPr/>
        <a:lstStyle/>
        <a:p>
          <a:endParaRPr lang="en-US"/>
        </a:p>
      </dgm:t>
    </dgm:pt>
    <dgm:pt modelId="{87535DD2-B70A-4ECC-8452-F5D7AE30E307}">
      <dgm:prSet phldrT="[Text]"/>
      <dgm:spPr/>
      <dgm:t>
        <a:bodyPr/>
        <a:lstStyle/>
        <a:p>
          <a:r>
            <a:rPr lang="en-US" dirty="0"/>
            <a:t>Consultancies</a:t>
          </a:r>
        </a:p>
      </dgm:t>
    </dgm:pt>
    <dgm:pt modelId="{F0AF4D16-D545-4B94-A8F1-57492DDFDFCE}" type="parTrans" cxnId="{E8BE1607-36BF-4054-868E-6CB07E157EC0}">
      <dgm:prSet/>
      <dgm:spPr/>
      <dgm:t>
        <a:bodyPr/>
        <a:lstStyle/>
        <a:p>
          <a:endParaRPr lang="en-US"/>
        </a:p>
      </dgm:t>
    </dgm:pt>
    <dgm:pt modelId="{9CE5AC8E-F194-450A-9095-4CFB45471A0F}" type="sibTrans" cxnId="{E8BE1607-36BF-4054-868E-6CB07E157EC0}">
      <dgm:prSet/>
      <dgm:spPr/>
      <dgm:t>
        <a:bodyPr/>
        <a:lstStyle/>
        <a:p>
          <a:endParaRPr lang="en-US"/>
        </a:p>
      </dgm:t>
    </dgm:pt>
    <dgm:pt modelId="{2A34083F-94C9-4348-B3D1-13EBE2DFFF70}">
      <dgm:prSet phldrT="[Text]"/>
      <dgm:spPr/>
      <dgm:t>
        <a:bodyPr/>
        <a:lstStyle/>
        <a:p>
          <a:r>
            <a:rPr lang="en-US" dirty="0"/>
            <a:t>Industrial Collaborations</a:t>
          </a:r>
        </a:p>
      </dgm:t>
    </dgm:pt>
    <dgm:pt modelId="{9B4C045E-219D-473D-A996-A5D35855571A}" type="parTrans" cxnId="{69DDFEC3-DC7F-499F-BA30-4ABC371C75D8}">
      <dgm:prSet/>
      <dgm:spPr/>
      <dgm:t>
        <a:bodyPr/>
        <a:lstStyle/>
        <a:p>
          <a:endParaRPr lang="en-US"/>
        </a:p>
      </dgm:t>
    </dgm:pt>
    <dgm:pt modelId="{6E8D9E2A-BAD4-487B-84AC-EA80CE28DC47}" type="sibTrans" cxnId="{69DDFEC3-DC7F-499F-BA30-4ABC371C75D8}">
      <dgm:prSet/>
      <dgm:spPr/>
      <dgm:t>
        <a:bodyPr/>
        <a:lstStyle/>
        <a:p>
          <a:endParaRPr lang="en-US"/>
        </a:p>
      </dgm:t>
    </dgm:pt>
    <dgm:pt modelId="{02E59B69-930B-4B89-818E-9DBAC74BA79A}">
      <dgm:prSet phldrT="[Text]" custT="1"/>
      <dgm:spPr/>
      <dgm:t>
        <a:bodyPr/>
        <a:lstStyle/>
        <a:p>
          <a:r>
            <a:rPr lang="en-US" sz="1200" dirty="0"/>
            <a:t>R &amp; D Budget </a:t>
          </a:r>
        </a:p>
      </dgm:t>
    </dgm:pt>
    <dgm:pt modelId="{E3877851-5FFE-4637-98D1-C842DC5C557A}" type="parTrans" cxnId="{1F832EC9-70B5-4E0F-B777-4A6A0A0F2646}">
      <dgm:prSet/>
      <dgm:spPr/>
      <dgm:t>
        <a:bodyPr/>
        <a:lstStyle/>
        <a:p>
          <a:endParaRPr lang="en-US"/>
        </a:p>
      </dgm:t>
    </dgm:pt>
    <dgm:pt modelId="{51679526-5619-440F-8A1A-B8C2A2D3FF0F}" type="sibTrans" cxnId="{1F832EC9-70B5-4E0F-B777-4A6A0A0F2646}">
      <dgm:prSet/>
      <dgm:spPr/>
      <dgm:t>
        <a:bodyPr/>
        <a:lstStyle/>
        <a:p>
          <a:endParaRPr lang="en-US"/>
        </a:p>
      </dgm:t>
    </dgm:pt>
    <dgm:pt modelId="{DCB9280A-0318-466F-909F-E5A5C6ADEAE0}">
      <dgm:prSet phldrT="[Text]" custT="1"/>
      <dgm:spPr/>
      <dgm:t>
        <a:bodyPr/>
        <a:lstStyle/>
        <a:p>
          <a:r>
            <a:rPr lang="en-US" sz="1200" dirty="0"/>
            <a:t>Ph.D. –IT Research center</a:t>
          </a:r>
        </a:p>
      </dgm:t>
    </dgm:pt>
    <dgm:pt modelId="{52B02BB3-4CF5-4BAF-B40E-8654309E6E44}" type="parTrans" cxnId="{8DBD7107-D07C-468A-9B05-EC98255D8B63}">
      <dgm:prSet/>
      <dgm:spPr/>
      <dgm:t>
        <a:bodyPr/>
        <a:lstStyle/>
        <a:p>
          <a:endParaRPr lang="en-US"/>
        </a:p>
      </dgm:t>
    </dgm:pt>
    <dgm:pt modelId="{57199CB3-3D90-4D03-96B3-480D03A791CA}" type="sibTrans" cxnId="{8DBD7107-D07C-468A-9B05-EC98255D8B63}">
      <dgm:prSet/>
      <dgm:spPr/>
      <dgm:t>
        <a:bodyPr/>
        <a:lstStyle/>
        <a:p>
          <a:endParaRPr lang="en-US"/>
        </a:p>
      </dgm:t>
    </dgm:pt>
    <dgm:pt modelId="{6B134D6C-6BE2-438B-A0FC-C7B026794600}">
      <dgm:prSet phldrT="[Text]" custT="1"/>
      <dgm:spPr/>
      <dgm:t>
        <a:bodyPr/>
        <a:lstStyle/>
        <a:p>
          <a:r>
            <a:rPr lang="en-US" sz="1200" dirty="0"/>
            <a:t>Industry Institute linkages through CII</a:t>
          </a:r>
        </a:p>
      </dgm:t>
    </dgm:pt>
    <dgm:pt modelId="{2D1D63CD-1478-4D3F-8728-07F0BA72DAAE}" type="parTrans" cxnId="{AB4732A5-4DF8-4CE1-BFC6-62137DE7E088}">
      <dgm:prSet/>
      <dgm:spPr/>
      <dgm:t>
        <a:bodyPr/>
        <a:lstStyle/>
        <a:p>
          <a:endParaRPr lang="en-US"/>
        </a:p>
      </dgm:t>
    </dgm:pt>
    <dgm:pt modelId="{8513BE6A-EE95-447D-93BB-E58DA69E44E3}" type="sibTrans" cxnId="{AB4732A5-4DF8-4CE1-BFC6-62137DE7E088}">
      <dgm:prSet/>
      <dgm:spPr/>
      <dgm:t>
        <a:bodyPr/>
        <a:lstStyle/>
        <a:p>
          <a:endParaRPr lang="en-US"/>
        </a:p>
      </dgm:t>
    </dgm:pt>
    <dgm:pt modelId="{5E9D8DAB-433F-4015-9995-61AE153710D1}">
      <dgm:prSet phldrT="[Text]" custT="1"/>
      <dgm:spPr/>
      <dgm:t>
        <a:bodyPr/>
        <a:lstStyle/>
        <a:p>
          <a:r>
            <a:rPr lang="en-US" sz="1200" dirty="0"/>
            <a:t>Smart Classroom</a:t>
          </a:r>
        </a:p>
      </dgm:t>
    </dgm:pt>
    <dgm:pt modelId="{691CD921-7DCD-4AD5-93D3-DE9FB9B6B102}" type="parTrans" cxnId="{CD5D5F13-AFC8-4327-8FBD-52533A1C6A81}">
      <dgm:prSet/>
      <dgm:spPr/>
      <dgm:t>
        <a:bodyPr/>
        <a:lstStyle/>
        <a:p>
          <a:endParaRPr lang="en-US"/>
        </a:p>
      </dgm:t>
    </dgm:pt>
    <dgm:pt modelId="{64BB1E7E-896F-44CF-9161-8EBE95342122}" type="sibTrans" cxnId="{CD5D5F13-AFC8-4327-8FBD-52533A1C6A81}">
      <dgm:prSet/>
      <dgm:spPr/>
      <dgm:t>
        <a:bodyPr/>
        <a:lstStyle/>
        <a:p>
          <a:endParaRPr lang="en-US"/>
        </a:p>
      </dgm:t>
    </dgm:pt>
    <dgm:pt modelId="{CE9EC721-03BB-4EA6-A28A-590981F5CDFE}">
      <dgm:prSet phldrT="[Text]" custT="1"/>
      <dgm:spPr/>
      <dgm:t>
        <a:bodyPr/>
        <a:lstStyle/>
        <a:p>
          <a:r>
            <a:rPr lang="en-US" sz="1200" dirty="0"/>
            <a:t>Reviewer of Transaction, </a:t>
          </a:r>
          <a:r>
            <a:rPr lang="en-US" sz="1200" dirty="0" err="1"/>
            <a:t>Inderscience</a:t>
          </a:r>
          <a:r>
            <a:rPr lang="en-US" sz="1200" dirty="0"/>
            <a:t> Journals</a:t>
          </a:r>
        </a:p>
      </dgm:t>
    </dgm:pt>
    <dgm:pt modelId="{717FCA84-F727-4340-B17B-14CE1141C688}" type="parTrans" cxnId="{0DECBD7D-DC11-4DF8-87C9-28614FA7D386}">
      <dgm:prSet/>
      <dgm:spPr/>
      <dgm:t>
        <a:bodyPr/>
        <a:lstStyle/>
        <a:p>
          <a:endParaRPr lang="en-US"/>
        </a:p>
      </dgm:t>
    </dgm:pt>
    <dgm:pt modelId="{81EFA4CC-19F7-4657-82C9-2740B09C1FFD}" type="sibTrans" cxnId="{0DECBD7D-DC11-4DF8-87C9-28614FA7D386}">
      <dgm:prSet/>
      <dgm:spPr/>
      <dgm:t>
        <a:bodyPr/>
        <a:lstStyle/>
        <a:p>
          <a:endParaRPr lang="en-US"/>
        </a:p>
      </dgm:t>
    </dgm:pt>
    <dgm:pt modelId="{0B4C706A-C30D-4E09-9270-DDFA8C339D38}">
      <dgm:prSet phldrT="[Text]" custT="1"/>
      <dgm:spPr/>
      <dgm:t>
        <a:bodyPr/>
        <a:lstStyle/>
        <a:p>
          <a:r>
            <a:rPr lang="en-US" sz="1200" dirty="0"/>
            <a:t>Video recording consultancy for r-vision</a:t>
          </a:r>
        </a:p>
      </dgm:t>
    </dgm:pt>
    <dgm:pt modelId="{D48AB60E-7F50-4FB7-A3E1-C58A9CFD423E}" type="parTrans" cxnId="{99A1F625-0B28-4F26-8492-C39E4FF1E645}">
      <dgm:prSet/>
      <dgm:spPr/>
      <dgm:t>
        <a:bodyPr/>
        <a:lstStyle/>
        <a:p>
          <a:endParaRPr lang="en-US"/>
        </a:p>
      </dgm:t>
    </dgm:pt>
    <dgm:pt modelId="{921D0AF5-520E-4A23-92E2-7B02C886102A}" type="sibTrans" cxnId="{99A1F625-0B28-4F26-8492-C39E4FF1E645}">
      <dgm:prSet/>
      <dgm:spPr/>
      <dgm:t>
        <a:bodyPr/>
        <a:lstStyle/>
        <a:p>
          <a:endParaRPr lang="en-US"/>
        </a:p>
      </dgm:t>
    </dgm:pt>
    <dgm:pt modelId="{4942A3F5-6258-41A2-818C-84C8C02D6564}">
      <dgm:prSet phldrT="[Text]"/>
      <dgm:spPr/>
      <dgm:t>
        <a:bodyPr/>
        <a:lstStyle/>
        <a:p>
          <a:r>
            <a:rPr lang="en-US" dirty="0"/>
            <a:t>Content development for Star certification- US on DevOps</a:t>
          </a:r>
        </a:p>
      </dgm:t>
    </dgm:pt>
    <dgm:pt modelId="{2C74C558-F79C-48DE-85F3-A7E91F215C75}" type="parTrans" cxnId="{5BCCEAF0-C3E8-4456-89A0-5667614D62EE}">
      <dgm:prSet/>
      <dgm:spPr/>
      <dgm:t>
        <a:bodyPr/>
        <a:lstStyle/>
        <a:p>
          <a:endParaRPr lang="en-US"/>
        </a:p>
      </dgm:t>
    </dgm:pt>
    <dgm:pt modelId="{0C8110D2-1A40-4AE8-BFCD-F3B565D759FB}" type="sibTrans" cxnId="{5BCCEAF0-C3E8-4456-89A0-5667614D62EE}">
      <dgm:prSet/>
      <dgm:spPr/>
      <dgm:t>
        <a:bodyPr/>
        <a:lstStyle/>
        <a:p>
          <a:endParaRPr lang="en-US"/>
        </a:p>
      </dgm:t>
    </dgm:pt>
    <dgm:pt modelId="{A0163BBD-90C7-4438-A5E3-14D7AD6C9265}">
      <dgm:prSet phldrT="[Text]" custT="1"/>
      <dgm:spPr/>
      <dgm:t>
        <a:bodyPr/>
        <a:lstStyle/>
        <a:p>
          <a:r>
            <a:rPr lang="en-US" sz="1200" dirty="0"/>
            <a:t>Design based assignment</a:t>
          </a:r>
        </a:p>
      </dgm:t>
    </dgm:pt>
    <dgm:pt modelId="{8B526197-6258-4780-B64F-A3DE7D6A9928}" type="parTrans" cxnId="{F4FEFD27-0DA7-4AC8-9C2A-C64D1425934E}">
      <dgm:prSet/>
      <dgm:spPr/>
      <dgm:t>
        <a:bodyPr/>
        <a:lstStyle/>
        <a:p>
          <a:endParaRPr lang="en-US"/>
        </a:p>
      </dgm:t>
    </dgm:pt>
    <dgm:pt modelId="{17FFF29E-75F7-4D49-8B4B-37840FF91AE6}" type="sibTrans" cxnId="{F4FEFD27-0DA7-4AC8-9C2A-C64D1425934E}">
      <dgm:prSet/>
      <dgm:spPr/>
      <dgm:t>
        <a:bodyPr/>
        <a:lstStyle/>
        <a:p>
          <a:endParaRPr lang="en-US"/>
        </a:p>
      </dgm:t>
    </dgm:pt>
    <dgm:pt modelId="{B69FED0E-1746-41BA-972C-A3082ECFAA27}">
      <dgm:prSet phldrT="[Text]" custT="1"/>
      <dgm:spPr/>
      <dgm:t>
        <a:bodyPr/>
        <a:lstStyle/>
        <a:p>
          <a:r>
            <a:rPr lang="en-US" sz="1200" dirty="0"/>
            <a:t>Students with 10 Pointers</a:t>
          </a:r>
        </a:p>
      </dgm:t>
    </dgm:pt>
    <dgm:pt modelId="{C70AB97C-BA63-49BD-A7D2-260E4D92AE39}" type="parTrans" cxnId="{6A83A64F-30C2-4863-AED7-A41E9B528AA1}">
      <dgm:prSet/>
      <dgm:spPr/>
      <dgm:t>
        <a:bodyPr/>
        <a:lstStyle/>
        <a:p>
          <a:endParaRPr lang="en-US"/>
        </a:p>
      </dgm:t>
    </dgm:pt>
    <dgm:pt modelId="{780D7073-F2EF-48FA-89FE-900A7BF081D4}" type="sibTrans" cxnId="{6A83A64F-30C2-4863-AED7-A41E9B528AA1}">
      <dgm:prSet/>
      <dgm:spPr/>
      <dgm:t>
        <a:bodyPr/>
        <a:lstStyle/>
        <a:p>
          <a:endParaRPr lang="en-US"/>
        </a:p>
      </dgm:t>
    </dgm:pt>
    <dgm:pt modelId="{24970B18-BCA9-4F19-B3B4-6D81CE5EA10C}" type="pres">
      <dgm:prSet presAssocID="{C4C608B6-9816-40E6-96B9-C33E4188EA45}" presName="linearFlow" presStyleCnt="0">
        <dgm:presLayoutVars>
          <dgm:dir/>
          <dgm:animLvl val="lvl"/>
          <dgm:resizeHandles/>
        </dgm:presLayoutVars>
      </dgm:prSet>
      <dgm:spPr/>
    </dgm:pt>
    <dgm:pt modelId="{F0C9C120-3308-41CB-9615-EAE2C14CE168}" type="pres">
      <dgm:prSet presAssocID="{0EBA7143-AD95-4C8A-BE4A-10EC81F806C0}" presName="compositeNode" presStyleCnt="0">
        <dgm:presLayoutVars>
          <dgm:bulletEnabled val="1"/>
        </dgm:presLayoutVars>
      </dgm:prSet>
      <dgm:spPr/>
    </dgm:pt>
    <dgm:pt modelId="{0D3F5B07-E004-414D-AC90-01C206BC1A4F}" type="pres">
      <dgm:prSet presAssocID="{0EBA7143-AD95-4C8A-BE4A-10EC81F806C0}" presName="image" presStyleLbl="fgImgPlace1" presStyleIdx="0" presStyleCnt="3" custFlipVert="1" custScaleY="4609" custLinFactNeighborX="-8239" custLinFactNeighborY="-41009"/>
      <dgm:spPr/>
    </dgm:pt>
    <dgm:pt modelId="{45C76A33-FE02-4F70-8518-6E23D655C788}" type="pres">
      <dgm:prSet presAssocID="{0EBA7143-AD95-4C8A-BE4A-10EC81F806C0}" presName="childNode" presStyleLbl="node1" presStyleIdx="0" presStyleCnt="3" custScaleX="115595" custScaleY="128205" custLinFactNeighborX="416" custLinFactNeighborY="-8802">
        <dgm:presLayoutVars>
          <dgm:bulletEnabled val="1"/>
        </dgm:presLayoutVars>
      </dgm:prSet>
      <dgm:spPr/>
    </dgm:pt>
    <dgm:pt modelId="{199F184D-D01B-4793-AB8A-372CB097F709}" type="pres">
      <dgm:prSet presAssocID="{0EBA7143-AD95-4C8A-BE4A-10EC81F806C0}" presName="parentNode" presStyleLbl="revTx" presStyleIdx="0" presStyleCnt="3">
        <dgm:presLayoutVars>
          <dgm:chMax val="0"/>
          <dgm:bulletEnabled val="1"/>
        </dgm:presLayoutVars>
      </dgm:prSet>
      <dgm:spPr/>
    </dgm:pt>
    <dgm:pt modelId="{85879102-8693-4953-B0EE-D15FA1578B98}" type="pres">
      <dgm:prSet presAssocID="{3FE3277B-2492-450E-94B3-F9EC0DAA3C06}" presName="sibTrans" presStyleCnt="0"/>
      <dgm:spPr/>
    </dgm:pt>
    <dgm:pt modelId="{8F24354F-9334-49F4-B140-EBC53B8F585F}" type="pres">
      <dgm:prSet presAssocID="{3516C492-300A-48B1-863B-0FB99A5EDEC4}" presName="compositeNode" presStyleCnt="0">
        <dgm:presLayoutVars>
          <dgm:bulletEnabled val="1"/>
        </dgm:presLayoutVars>
      </dgm:prSet>
      <dgm:spPr/>
    </dgm:pt>
    <dgm:pt modelId="{A20CEA4B-9F31-451E-8089-B636F4BE5F6B}" type="pres">
      <dgm:prSet presAssocID="{3516C492-300A-48B1-863B-0FB99A5EDEC4}" presName="image" presStyleLbl="fgImgPlace1" presStyleIdx="1" presStyleCnt="3" custFlipVert="0" custScaleY="12012" custLinFactNeighborX="-9011" custLinFactNeighborY="-57353"/>
      <dgm:spPr/>
    </dgm:pt>
    <dgm:pt modelId="{9042031E-6233-4CC6-B62D-A9E64A0C75AC}" type="pres">
      <dgm:prSet presAssocID="{3516C492-300A-48B1-863B-0FB99A5EDEC4}" presName="childNode" presStyleLbl="node1" presStyleIdx="1" presStyleCnt="3" custScaleX="128023" custScaleY="128205" custLinFactNeighborX="-1297" custLinFactNeighborY="19750">
        <dgm:presLayoutVars>
          <dgm:bulletEnabled val="1"/>
        </dgm:presLayoutVars>
      </dgm:prSet>
      <dgm:spPr/>
    </dgm:pt>
    <dgm:pt modelId="{01D0EA97-BA04-41DB-B3CE-6653F3EC9597}" type="pres">
      <dgm:prSet presAssocID="{3516C492-300A-48B1-863B-0FB99A5EDEC4}" presName="parentNode" presStyleLbl="revTx" presStyleIdx="1" presStyleCnt="3" custScaleX="118315" custScaleY="98679" custLinFactNeighborX="-38097" custLinFactNeighborY="-587">
        <dgm:presLayoutVars>
          <dgm:chMax val="0"/>
          <dgm:bulletEnabled val="1"/>
        </dgm:presLayoutVars>
      </dgm:prSet>
      <dgm:spPr/>
    </dgm:pt>
    <dgm:pt modelId="{A1209D4C-ED4A-4850-90CC-5B9DC3BC3C1C}" type="pres">
      <dgm:prSet presAssocID="{AB7F2FD3-716C-4096-89F9-BCD43C2030DD}" presName="sibTrans" presStyleCnt="0"/>
      <dgm:spPr/>
    </dgm:pt>
    <dgm:pt modelId="{83CED17C-2718-41BD-A061-F3FD72CC6642}" type="pres">
      <dgm:prSet presAssocID="{0C9FA2D3-7F91-4E74-AF41-FD70586997A5}" presName="compositeNode" presStyleCnt="0">
        <dgm:presLayoutVars>
          <dgm:bulletEnabled val="1"/>
        </dgm:presLayoutVars>
      </dgm:prSet>
      <dgm:spPr/>
    </dgm:pt>
    <dgm:pt modelId="{192E5B1C-BCEE-4D8E-8C1D-873535A3D379}" type="pres">
      <dgm:prSet presAssocID="{0C9FA2D3-7F91-4E74-AF41-FD70586997A5}" presName="image" presStyleLbl="fgImgPlace1" presStyleIdx="2" presStyleCnt="3" custScaleY="18603" custLinFactNeighborX="-1099" custLinFactNeighborY="7691"/>
      <dgm:spPr/>
    </dgm:pt>
    <dgm:pt modelId="{DBE5D7A1-29AF-48AA-AA66-B3E2FEEFB8AF}" type="pres">
      <dgm:prSet presAssocID="{0C9FA2D3-7F91-4E74-AF41-FD70586997A5}" presName="childNode" presStyleLbl="node1" presStyleIdx="2" presStyleCnt="3">
        <dgm:presLayoutVars>
          <dgm:bulletEnabled val="1"/>
        </dgm:presLayoutVars>
      </dgm:prSet>
      <dgm:spPr/>
    </dgm:pt>
    <dgm:pt modelId="{DCB89BA5-3212-4792-8229-DDE4707C6787}" type="pres">
      <dgm:prSet presAssocID="{0C9FA2D3-7F91-4E74-AF41-FD70586997A5}" presName="parentNode" presStyleLbl="revTx" presStyleIdx="2" presStyleCnt="3" custScaleX="73346">
        <dgm:presLayoutVars>
          <dgm:chMax val="0"/>
          <dgm:bulletEnabled val="1"/>
        </dgm:presLayoutVars>
      </dgm:prSet>
      <dgm:spPr/>
    </dgm:pt>
  </dgm:ptLst>
  <dgm:cxnLst>
    <dgm:cxn modelId="{22527900-E108-43A5-B870-8FF44D9780BB}" type="presOf" srcId="{9CFE76E1-EFA8-4BE0-BAD1-CEF52E301060}" destId="{9042031E-6233-4CC6-B62D-A9E64A0C75AC}" srcOrd="0" destOrd="8" presId="urn:microsoft.com/office/officeart/2005/8/layout/hList2"/>
    <dgm:cxn modelId="{E8BE1607-36BF-4054-868E-6CB07E157EC0}" srcId="{0C9FA2D3-7F91-4E74-AF41-FD70586997A5}" destId="{87535DD2-B70A-4ECC-8452-F5D7AE30E307}" srcOrd="2" destOrd="0" parTransId="{F0AF4D16-D545-4B94-A8F1-57492DDFDFCE}" sibTransId="{9CE5AC8E-F194-450A-9095-4CFB45471A0F}"/>
    <dgm:cxn modelId="{8DBD7107-D07C-468A-9B05-EC98255D8B63}" srcId="{3516C492-300A-48B1-863B-0FB99A5EDEC4}" destId="{DCB9280A-0318-466F-909F-E5A5C6ADEAE0}" srcOrd="0" destOrd="0" parTransId="{52B02BB3-4CF5-4BAF-B40E-8654309E6E44}" sibTransId="{57199CB3-3D90-4D03-96B3-480D03A791CA}"/>
    <dgm:cxn modelId="{2E186D09-DF57-4B82-A8AE-0B435CC95C4B}" srcId="{3516C492-300A-48B1-863B-0FB99A5EDEC4}" destId="{57EA1670-1311-495A-B09C-EE4C66C75835}" srcOrd="12" destOrd="0" parTransId="{314ABA77-1214-42B4-9F67-E6544837F315}" sibTransId="{7B980540-55B2-41DC-AEAD-139D853E83B0}"/>
    <dgm:cxn modelId="{A9F25A0A-52B8-424B-A215-444642CEEA23}" srcId="{C4C608B6-9816-40E6-96B9-C33E4188EA45}" destId="{3516C492-300A-48B1-863B-0FB99A5EDEC4}" srcOrd="1" destOrd="0" parTransId="{7505F6B4-B7FE-4C75-99D5-8B48B6E60B7C}" sibTransId="{AB7F2FD3-716C-4096-89F9-BCD43C2030DD}"/>
    <dgm:cxn modelId="{9D2C330E-D2EA-4137-AC1F-21A12AC62B6B}" srcId="{3516C492-300A-48B1-863B-0FB99A5EDEC4}" destId="{9CFE76E1-EFA8-4BE0-BAD1-CEF52E301060}" srcOrd="8" destOrd="0" parTransId="{A150A1D6-24E8-4EAF-A97F-AFDD6855D13C}" sibTransId="{10C2DE89-CB4C-498C-9872-72FBB642E44F}"/>
    <dgm:cxn modelId="{CD5D5F13-AFC8-4327-8FBD-52533A1C6A81}" srcId="{3516C492-300A-48B1-863B-0FB99A5EDEC4}" destId="{5E9D8DAB-433F-4015-9995-61AE153710D1}" srcOrd="16" destOrd="0" parTransId="{691CD921-7DCD-4AD5-93D3-DE9FB9B6B102}" sibTransId="{64BB1E7E-896F-44CF-9161-8EBE95342122}"/>
    <dgm:cxn modelId="{316BCC13-F73D-4FDE-BBA0-99EC0BF2FF34}" type="presOf" srcId="{3B0C4F95-4023-4BBA-B28F-C968C2BEFFA2}" destId="{45C76A33-FE02-4F70-8518-6E23D655C788}" srcOrd="0" destOrd="7" presId="urn:microsoft.com/office/officeart/2005/8/layout/hList2"/>
    <dgm:cxn modelId="{A3D28514-0C6F-48E3-9906-5C206748BFB1}" srcId="{0EBA7143-AD95-4C8A-BE4A-10EC81F806C0}" destId="{2A6224CE-7413-4796-BA41-E86C723FA6E0}" srcOrd="11" destOrd="0" parTransId="{B69A5853-BF92-41D1-8F51-72C183AA3F64}" sibTransId="{91093F68-6B35-470D-82D6-1D9AA82CB20F}"/>
    <dgm:cxn modelId="{49A71716-963D-4771-A2E8-C029C477189C}" srcId="{3516C492-300A-48B1-863B-0FB99A5EDEC4}" destId="{7AD63997-0E62-490C-9159-E29A1DF67A05}" srcOrd="7" destOrd="0" parTransId="{CFFA92FD-D8FC-4E74-8225-9A8C77704645}" sibTransId="{26E1DB77-F18B-4EA8-9525-4B8F9908FB80}"/>
    <dgm:cxn modelId="{243F5819-9772-4A34-A714-E0F2B3CCA600}" type="presOf" srcId="{41AF86AE-0F01-40B6-8FED-F379C188E841}" destId="{9042031E-6233-4CC6-B62D-A9E64A0C75AC}" srcOrd="0" destOrd="9" presId="urn:microsoft.com/office/officeart/2005/8/layout/hList2"/>
    <dgm:cxn modelId="{BDECAC19-4398-46A1-9388-9E32C118D1FF}" type="presOf" srcId="{6B134D6C-6BE2-438B-A0FC-C7B026794600}" destId="{45C76A33-FE02-4F70-8518-6E23D655C788}" srcOrd="0" destOrd="16" presId="urn:microsoft.com/office/officeart/2005/8/layout/hList2"/>
    <dgm:cxn modelId="{5A1BDE19-AC39-49EC-8B4C-8B6D0703FD4D}" type="presOf" srcId="{8D1A5ACD-EBA7-4A5D-96B8-A44BC6A03939}" destId="{45C76A33-FE02-4F70-8518-6E23D655C788}" srcOrd="0" destOrd="10" presId="urn:microsoft.com/office/officeart/2005/8/layout/hList2"/>
    <dgm:cxn modelId="{39E53A1C-F759-4D37-9D98-BB8253209111}" type="presOf" srcId="{444DE1DD-1F65-481F-84CA-61B389113806}" destId="{45C76A33-FE02-4F70-8518-6E23D655C788}" srcOrd="0" destOrd="5" presId="urn:microsoft.com/office/officeart/2005/8/layout/hList2"/>
    <dgm:cxn modelId="{99A1F625-0B28-4F26-8492-C39E4FF1E645}" srcId="{3516C492-300A-48B1-863B-0FB99A5EDEC4}" destId="{0B4C706A-C30D-4E09-9270-DDFA8C339D38}" srcOrd="18" destOrd="0" parTransId="{D48AB60E-7F50-4FB7-A3E1-C58A9CFD423E}" sibTransId="{921D0AF5-520E-4A23-92E2-7B02C886102A}"/>
    <dgm:cxn modelId="{43DC7A27-4007-42BF-96A3-F79735725B65}" type="presOf" srcId="{191CC9B6-A865-4F72-AD66-D196FAC2CF6D}" destId="{9042031E-6233-4CC6-B62D-A9E64A0C75AC}" srcOrd="0" destOrd="2" presId="urn:microsoft.com/office/officeart/2005/8/layout/hList2"/>
    <dgm:cxn modelId="{F4FEFD27-0DA7-4AC8-9C2A-C64D1425934E}" srcId="{0EBA7143-AD95-4C8A-BE4A-10EC81F806C0}" destId="{A0163BBD-90C7-4438-A5E3-14D7AD6C9265}" srcOrd="17" destOrd="0" parTransId="{8B526197-6258-4780-B64F-A3DE7D6A9928}" sibTransId="{17FFF29E-75F7-4D49-8B4B-37840FF91AE6}"/>
    <dgm:cxn modelId="{B7F3312C-A4DE-439A-9156-01698D86D00D}" srcId="{0EBA7143-AD95-4C8A-BE4A-10EC81F806C0}" destId="{399961EA-55DE-4240-AC62-19CD317C5491}" srcOrd="8" destOrd="0" parTransId="{DC8065F6-D299-4F76-BBC3-DEE44DB985DD}" sibTransId="{3AF415D2-A317-40A6-8ACA-179F6EBCCB2E}"/>
    <dgm:cxn modelId="{23E31931-33FF-41A9-8E54-A2F4D95351E5}" type="presOf" srcId="{A0163BBD-90C7-4438-A5E3-14D7AD6C9265}" destId="{45C76A33-FE02-4F70-8518-6E23D655C788}" srcOrd="0" destOrd="17" presId="urn:microsoft.com/office/officeart/2005/8/layout/hList2"/>
    <dgm:cxn modelId="{2CE87E33-F953-4855-82D1-37771A3DBF04}" srcId="{0EBA7143-AD95-4C8A-BE4A-10EC81F806C0}" destId="{EF85B7DE-68B9-48CC-97EA-4961D68EECE3}" srcOrd="0" destOrd="0" parTransId="{19DEDBF0-215F-4471-A97C-AAC73186DD32}" sibTransId="{2FA0D579-2A77-47D8-9F2B-E646EF04C0EA}"/>
    <dgm:cxn modelId="{136CEF33-14AD-4EDD-BF44-23C6C8F8A206}" type="presOf" srcId="{1228D24B-0E62-4202-B001-57F11F800F0D}" destId="{DBE5D7A1-29AF-48AA-AA66-B3E2FEEFB8AF}" srcOrd="0" destOrd="0" presId="urn:microsoft.com/office/officeart/2005/8/layout/hList2"/>
    <dgm:cxn modelId="{73473A3A-9B87-4913-88F5-EE2421406B2F}" srcId="{3516C492-300A-48B1-863B-0FB99A5EDEC4}" destId="{D3D4DF35-D18E-43D9-8AF0-54B338B615E8}" srcOrd="3" destOrd="0" parTransId="{531E1B4A-EC39-4EF2-93B5-FFD41BC56A22}" sibTransId="{B850DC49-2D00-429D-BC93-3DD625952F9E}"/>
    <dgm:cxn modelId="{8BA2583D-FA78-4F09-A302-55F8416F263C}" type="presOf" srcId="{E8B2115C-C84F-4F6A-85D8-3098FEE02DDC}" destId="{45C76A33-FE02-4F70-8518-6E23D655C788}" srcOrd="0" destOrd="13" presId="urn:microsoft.com/office/officeart/2005/8/layout/hList2"/>
    <dgm:cxn modelId="{0475213F-C63C-4A25-BA6A-7A174F1E4DF2}" type="presOf" srcId="{FDAB76B4-6294-4A6F-AEDA-C85D29EAE7D9}" destId="{45C76A33-FE02-4F70-8518-6E23D655C788}" srcOrd="0" destOrd="14" presId="urn:microsoft.com/office/officeart/2005/8/layout/hList2"/>
    <dgm:cxn modelId="{8861985E-CE64-4FD3-A09A-F53174D9E6AB}" type="presOf" srcId="{77B7FBAA-DEA5-4DDD-A26A-269FEE28EA8C}" destId="{45C76A33-FE02-4F70-8518-6E23D655C788}" srcOrd="0" destOrd="15" presId="urn:microsoft.com/office/officeart/2005/8/layout/hList2"/>
    <dgm:cxn modelId="{F7413664-6C11-45FA-B627-2866B45DE3A9}" type="presOf" srcId="{D3D4DF35-D18E-43D9-8AF0-54B338B615E8}" destId="{9042031E-6233-4CC6-B62D-A9E64A0C75AC}" srcOrd="0" destOrd="3" presId="urn:microsoft.com/office/officeart/2005/8/layout/hList2"/>
    <dgm:cxn modelId="{85A8CF64-A9F9-4610-9B48-86811C3508C1}" srcId="{3516C492-300A-48B1-863B-0FB99A5EDEC4}" destId="{867A4BD9-B36A-4D76-9888-1BE3A3BB4D44}" srcOrd="1" destOrd="0" parTransId="{B424B8D2-12F3-4E0D-9455-3CA565640EED}" sibTransId="{425CBECE-D7EB-4D4A-A189-1FA5454C1CEF}"/>
    <dgm:cxn modelId="{E40F2766-25F0-4C9C-8933-3D9830FC411F}" srcId="{0EBA7143-AD95-4C8A-BE4A-10EC81F806C0}" destId="{A3CB78E6-08E8-457B-A16E-2C34534DF1CD}" srcOrd="4" destOrd="0" parTransId="{C04609B5-5AA0-40FE-8746-9886C9324786}" sibTransId="{5D0749A9-33CE-4F0E-BCE1-B46F204B747B}"/>
    <dgm:cxn modelId="{3189C466-1DCE-47E0-92CC-27A08DDC40C2}" type="presOf" srcId="{EF85B7DE-68B9-48CC-97EA-4961D68EECE3}" destId="{45C76A33-FE02-4F70-8518-6E23D655C788}" srcOrd="0" destOrd="0" presId="urn:microsoft.com/office/officeart/2005/8/layout/hList2"/>
    <dgm:cxn modelId="{24CBD148-4AF7-4C4F-BE29-EFB0DF94ED85}" srcId="{0EBA7143-AD95-4C8A-BE4A-10EC81F806C0}" destId="{F251267D-CEBB-41BE-8048-608BD0D98E7A}" srcOrd="3" destOrd="0" parTransId="{F41292D3-C041-4F1D-B4A6-F9ABE3CC555F}" sibTransId="{26534AF0-F29F-4F9D-AD20-8EB87DE59632}"/>
    <dgm:cxn modelId="{96F06D69-4360-42BA-AE87-93BF689D5186}" type="presOf" srcId="{867A4BD9-B36A-4D76-9888-1BE3A3BB4D44}" destId="{9042031E-6233-4CC6-B62D-A9E64A0C75AC}" srcOrd="0" destOrd="1" presId="urn:microsoft.com/office/officeart/2005/8/layout/hList2"/>
    <dgm:cxn modelId="{DB3A0F6D-12DE-40AE-A5B6-3037E886D28E}" type="presOf" srcId="{C4C608B6-9816-40E6-96B9-C33E4188EA45}" destId="{24970B18-BCA9-4F19-B3B4-6D81CE5EA10C}" srcOrd="0" destOrd="0" presId="urn:microsoft.com/office/officeart/2005/8/layout/hList2"/>
    <dgm:cxn modelId="{4338744E-18F0-47B7-8138-2953A9F16F27}" srcId="{3516C492-300A-48B1-863B-0FB99A5EDEC4}" destId="{0EA2D76F-F38F-4F32-B66C-077510881834}" srcOrd="14" destOrd="0" parTransId="{6D51FD3C-BE84-4727-93B7-64FE1AC6B321}" sibTransId="{F2C2B26C-D470-4CC2-B39F-6547BD4D53D9}"/>
    <dgm:cxn modelId="{34D3936F-312F-4BDC-BEA7-FB4087C52789}" srcId="{3516C492-300A-48B1-863B-0FB99A5EDEC4}" destId="{30E01154-2392-499E-AE6D-1CB66B0C5E96}" srcOrd="6" destOrd="0" parTransId="{69E4644A-91BA-42F9-87C3-F387816B19D1}" sibTransId="{F37DC496-FD19-4F18-A596-BFB3363E1FCB}"/>
    <dgm:cxn modelId="{6A83A64F-30C2-4863-AED7-A41E9B528AA1}" srcId="{0EBA7143-AD95-4C8A-BE4A-10EC81F806C0}" destId="{B69FED0E-1746-41BA-972C-A3082ECFAA27}" srcOrd="18" destOrd="0" parTransId="{C70AB97C-BA63-49BD-A7D2-260E4D92AE39}" sibTransId="{780D7073-F2EF-48FA-89FE-900A7BF081D4}"/>
    <dgm:cxn modelId="{63EA1C50-CD92-4A04-B65E-4B3BE3763D19}" type="presOf" srcId="{DCB9280A-0318-466F-909F-E5A5C6ADEAE0}" destId="{9042031E-6233-4CC6-B62D-A9E64A0C75AC}" srcOrd="0" destOrd="0" presId="urn:microsoft.com/office/officeart/2005/8/layout/hList2"/>
    <dgm:cxn modelId="{7131B970-ADCE-4BB4-9898-6442E6126358}" type="presOf" srcId="{F251267D-CEBB-41BE-8048-608BD0D98E7A}" destId="{45C76A33-FE02-4F70-8518-6E23D655C788}" srcOrd="0" destOrd="3" presId="urn:microsoft.com/office/officeart/2005/8/layout/hList2"/>
    <dgm:cxn modelId="{12521F51-C77A-4718-BDBC-D6D7282B468C}" srcId="{3516C492-300A-48B1-863B-0FB99A5EDEC4}" destId="{191CC9B6-A865-4F72-AD66-D196FAC2CF6D}" srcOrd="2" destOrd="0" parTransId="{310398D3-2314-470E-BA20-88DA48572F76}" sibTransId="{90D501DE-B7C2-4CD4-99F9-8E203A29588C}"/>
    <dgm:cxn modelId="{2C262451-606B-4407-8B8D-23A0EA3BEC8F}" type="presOf" srcId="{1A9A287C-8C24-40D5-9359-6580ED0A11FA}" destId="{DBE5D7A1-29AF-48AA-AA66-B3E2FEEFB8AF}" srcOrd="0" destOrd="4" presId="urn:microsoft.com/office/officeart/2005/8/layout/hList2"/>
    <dgm:cxn modelId="{412E9951-017D-4124-9165-BEE3FE87123D}" type="presOf" srcId="{74BF43E7-B844-44B7-8C0F-F21D9A96BF64}" destId="{45C76A33-FE02-4F70-8518-6E23D655C788}" srcOrd="0" destOrd="6" presId="urn:microsoft.com/office/officeart/2005/8/layout/hList2"/>
    <dgm:cxn modelId="{3AED2272-67DB-4663-865B-9B9148D41B92}" srcId="{3516C492-300A-48B1-863B-0FB99A5EDEC4}" destId="{41AF86AE-0F01-40B6-8FED-F379C188E841}" srcOrd="9" destOrd="0" parTransId="{2EA089D5-3F32-4E9F-9D9B-458D29A5C54F}" sibTransId="{571D5296-A57B-424E-988F-FAEB1C888F4B}"/>
    <dgm:cxn modelId="{6B326472-360A-4722-B413-B79E56B46DF1}" srcId="{0C9FA2D3-7F91-4E74-AF41-FD70586997A5}" destId="{1A9A287C-8C24-40D5-9359-6580ED0A11FA}" srcOrd="4" destOrd="0" parTransId="{42C058B3-962F-40D6-BD16-DEDE1BAC5665}" sibTransId="{532A8A13-04C9-4F6E-8F37-3D63FB4FC316}"/>
    <dgm:cxn modelId="{AFFAB753-4653-470D-9441-48A4AD343E25}" srcId="{0EBA7143-AD95-4C8A-BE4A-10EC81F806C0}" destId="{486FE14D-8D77-4C8E-A143-9A6951507B14}" srcOrd="9" destOrd="0" parTransId="{CFCED99C-87D7-47AD-A843-6CE4B814F643}" sibTransId="{FA3848CA-CD21-409A-9CE6-D82EDD078EB6}"/>
    <dgm:cxn modelId="{86BEB654-6BF8-42CF-8014-F94709B9B42A}" srcId="{0EBA7143-AD95-4C8A-BE4A-10EC81F806C0}" destId="{444DE1DD-1F65-481F-84CA-61B389113806}" srcOrd="5" destOrd="0" parTransId="{D409331D-2689-476B-A6F2-64DBF4CBA428}" sibTransId="{63691D5B-7C74-4FA4-AA91-2F3962701D7B}"/>
    <dgm:cxn modelId="{AC59CB78-F1EE-4A76-9430-B62380CD0228}" srcId="{0C9FA2D3-7F91-4E74-AF41-FD70586997A5}" destId="{B0D129AC-4ACF-408F-BEE3-5384D7E26574}" srcOrd="5" destOrd="0" parTransId="{30B73F21-1C8D-4735-A600-B069D89BBF1A}" sibTransId="{665B6B2E-D051-4FBC-9971-03EC00861A84}"/>
    <dgm:cxn modelId="{74C84459-7A89-46F2-901B-0049DCD405FE}" srcId="{3516C492-300A-48B1-863B-0FB99A5EDEC4}" destId="{8E7F201B-900F-4845-B72F-190B59513192}" srcOrd="13" destOrd="0" parTransId="{09E53829-7EB6-4EA5-BBDC-7D392153BFC8}" sibTransId="{1B88AC04-A8A0-488A-8F96-5C03DEE50CE0}"/>
    <dgm:cxn modelId="{46E5D47B-FEE1-4BCD-9502-0E12DB3B0E62}" type="presOf" srcId="{57EA1670-1311-495A-B09C-EE4C66C75835}" destId="{9042031E-6233-4CC6-B62D-A9E64A0C75AC}" srcOrd="0" destOrd="12" presId="urn:microsoft.com/office/officeart/2005/8/layout/hList2"/>
    <dgm:cxn modelId="{0DECBD7D-DC11-4DF8-87C9-28614FA7D386}" srcId="{3516C492-300A-48B1-863B-0FB99A5EDEC4}" destId="{CE9EC721-03BB-4EA6-A28A-590981F5CDFE}" srcOrd="17" destOrd="0" parTransId="{717FCA84-F727-4340-B17B-14CE1141C688}" sibTransId="{81EFA4CC-19F7-4657-82C9-2740B09C1FFD}"/>
    <dgm:cxn modelId="{1957D483-482D-482B-A985-D03065CDC817}" srcId="{0EBA7143-AD95-4C8A-BE4A-10EC81F806C0}" destId="{74BF43E7-B844-44B7-8C0F-F21D9A96BF64}" srcOrd="6" destOrd="0" parTransId="{08791E72-0CFF-445C-BA75-EC7BEAE0BE3B}" sibTransId="{E7E4C575-FA8B-467A-9C3A-A53FBB746E8E}"/>
    <dgm:cxn modelId="{E6ECF983-14AD-4ED0-8CC0-15A7BC6BFB4E}" type="presOf" srcId="{B69FED0E-1746-41BA-972C-A3082ECFAA27}" destId="{45C76A33-FE02-4F70-8518-6E23D655C788}" srcOrd="0" destOrd="18" presId="urn:microsoft.com/office/officeart/2005/8/layout/hList2"/>
    <dgm:cxn modelId="{F344CB84-282C-494A-B9D4-28457D4C3DFC}" srcId="{3516C492-300A-48B1-863B-0FB99A5EDEC4}" destId="{AAFBF603-3387-4573-A9E0-99D9FC8A55C0}" srcOrd="19" destOrd="0" parTransId="{4279A2CB-FB55-4CEC-9A0E-F98698BFA397}" sibTransId="{688C3AE3-8464-4D2A-9E48-CCDBCEAA7E1B}"/>
    <dgm:cxn modelId="{93A4CC87-B0F8-4593-B9BB-1016602BB187}" srcId="{3516C492-300A-48B1-863B-0FB99A5EDEC4}" destId="{17CF13AC-63CC-4B6D-8631-4A8D59A130EE}" srcOrd="4" destOrd="0" parTransId="{B7234011-8102-4256-8B76-69312EAF47E8}" sibTransId="{2C8B2739-123D-47A6-AA98-4DCD22947DB6}"/>
    <dgm:cxn modelId="{27F5D887-D4B4-42DB-A662-9F4AE5F83FD5}" type="presOf" srcId="{0EBA7143-AD95-4C8A-BE4A-10EC81F806C0}" destId="{199F184D-D01B-4793-AB8A-372CB097F709}" srcOrd="0" destOrd="0" presId="urn:microsoft.com/office/officeart/2005/8/layout/hList2"/>
    <dgm:cxn modelId="{C4F7418B-2139-4B18-9EE4-D03952B5C4DA}" type="presOf" srcId="{A3CB78E6-08E8-457B-A16E-2C34534DF1CD}" destId="{45C76A33-FE02-4F70-8518-6E23D655C788}" srcOrd="0" destOrd="4" presId="urn:microsoft.com/office/officeart/2005/8/layout/hList2"/>
    <dgm:cxn modelId="{6B2EC68C-FA91-4EDD-8619-56B0648ABCBF}" srcId="{0EBA7143-AD95-4C8A-BE4A-10EC81F806C0}" destId="{9B9AFCB2-9157-402D-AEAA-0FF074BB0009}" srcOrd="2" destOrd="0" parTransId="{C2C556F2-7129-4B48-BF66-892F13EF4E72}" sibTransId="{CD87BFAF-8CFF-4FC6-B606-A88F08DA1645}"/>
    <dgm:cxn modelId="{B151FE8D-1530-4158-A334-65FFF0AE2BC9}" type="presOf" srcId="{5E9D8DAB-433F-4015-9995-61AE153710D1}" destId="{9042031E-6233-4CC6-B62D-A9E64A0C75AC}" srcOrd="0" destOrd="16" presId="urn:microsoft.com/office/officeart/2005/8/layout/hList2"/>
    <dgm:cxn modelId="{BCF55E8E-E7CB-40ED-BDBA-5EB8F0B92164}" type="presOf" srcId="{7AD63997-0E62-490C-9159-E29A1DF67A05}" destId="{9042031E-6233-4CC6-B62D-A9E64A0C75AC}" srcOrd="0" destOrd="7" presId="urn:microsoft.com/office/officeart/2005/8/layout/hList2"/>
    <dgm:cxn modelId="{8807B68E-610B-4D65-9A94-75DE16FEF2E7}" type="presOf" srcId="{399961EA-55DE-4240-AC62-19CD317C5491}" destId="{45C76A33-FE02-4F70-8518-6E23D655C788}" srcOrd="0" destOrd="8" presId="urn:microsoft.com/office/officeart/2005/8/layout/hList2"/>
    <dgm:cxn modelId="{34A63D92-6E22-4319-8AE8-01EDF78283EC}" srcId="{3516C492-300A-48B1-863B-0FB99A5EDEC4}" destId="{8FDC8FF1-B575-4DD5-B89E-FE45A3D5E378}" srcOrd="15" destOrd="0" parTransId="{6DE16F42-A260-490F-9297-5063F3CA3AFC}" sibTransId="{640E5B2C-F89D-4672-B840-56F3CC860AB2}"/>
    <dgm:cxn modelId="{8322C693-6AC2-45F6-8F4F-0BC6917EF75E}" type="presOf" srcId="{0EA2D76F-F38F-4F32-B66C-077510881834}" destId="{9042031E-6233-4CC6-B62D-A9E64A0C75AC}" srcOrd="0" destOrd="14" presId="urn:microsoft.com/office/officeart/2005/8/layout/hList2"/>
    <dgm:cxn modelId="{05F0919C-89D3-48E6-90B1-B2CABD363C70}" type="presOf" srcId="{3516C492-300A-48B1-863B-0FB99A5EDEC4}" destId="{01D0EA97-BA04-41DB-B3CE-6653F3EC9597}" srcOrd="0" destOrd="0" presId="urn:microsoft.com/office/officeart/2005/8/layout/hList2"/>
    <dgm:cxn modelId="{CB68329D-552F-47BF-82A5-8317D803562E}" type="presOf" srcId="{7A79D21E-94DA-44C3-9BA4-DC59FFD81C8D}" destId="{45C76A33-FE02-4F70-8518-6E23D655C788}" srcOrd="0" destOrd="12" presId="urn:microsoft.com/office/officeart/2005/8/layout/hList2"/>
    <dgm:cxn modelId="{4CE01CA0-F440-4CA2-ABC5-E3F8207AB136}" type="presOf" srcId="{30E01154-2392-499E-AE6D-1CB66B0C5E96}" destId="{9042031E-6233-4CC6-B62D-A9E64A0C75AC}" srcOrd="0" destOrd="6" presId="urn:microsoft.com/office/officeart/2005/8/layout/hList2"/>
    <dgm:cxn modelId="{AB4732A5-4DF8-4CE1-BFC6-62137DE7E088}" srcId="{0EBA7143-AD95-4C8A-BE4A-10EC81F806C0}" destId="{6B134D6C-6BE2-438B-A0FC-C7B026794600}" srcOrd="16" destOrd="0" parTransId="{2D1D63CD-1478-4D3F-8728-07F0BA72DAAE}" sibTransId="{8513BE6A-EE95-447D-93BB-E58DA69E44E3}"/>
    <dgm:cxn modelId="{E212C0A6-849E-4871-AE12-CA159814A402}" type="presOf" srcId="{4942A3F5-6258-41A2-818C-84C8C02D6564}" destId="{DBE5D7A1-29AF-48AA-AA66-B3E2FEEFB8AF}" srcOrd="0" destOrd="6" presId="urn:microsoft.com/office/officeart/2005/8/layout/hList2"/>
    <dgm:cxn modelId="{97FE71AC-CBDC-4048-A63C-A13129EBC749}" srcId="{0EBA7143-AD95-4C8A-BE4A-10EC81F806C0}" destId="{77B7FBAA-DEA5-4DDD-A26A-269FEE28EA8C}" srcOrd="15" destOrd="0" parTransId="{FE4A438A-DD60-47E2-9EDD-AB0906927170}" sibTransId="{4A4BC9D1-AEDA-44CD-996D-90E4B1214D1B}"/>
    <dgm:cxn modelId="{B6BDE7AF-2DB4-44FD-AB94-B62D5959EEB6}" srcId="{0EBA7143-AD95-4C8A-BE4A-10EC81F806C0}" destId="{8D1A5ACD-EBA7-4A5D-96B8-A44BC6A03939}" srcOrd="10" destOrd="0" parTransId="{DCF4E759-B21A-44E4-981D-999EB70E1E2E}" sibTransId="{D61B4CA0-E1B5-4FD9-AE03-F27E3A4F6234}"/>
    <dgm:cxn modelId="{F1B46BB4-9137-487F-A1A6-E09919EAD354}" type="presOf" srcId="{DB6AA373-8B97-4491-9BA4-63D7AFFE4E97}" destId="{9042031E-6233-4CC6-B62D-A9E64A0C75AC}" srcOrd="0" destOrd="11" presId="urn:microsoft.com/office/officeart/2005/8/layout/hList2"/>
    <dgm:cxn modelId="{EC21AFB5-5EF4-40E6-901A-7C5B8A4DE258}" type="presOf" srcId="{486FE14D-8D77-4C8E-A143-9A6951507B14}" destId="{45C76A33-FE02-4F70-8518-6E23D655C788}" srcOrd="0" destOrd="9" presId="urn:microsoft.com/office/officeart/2005/8/layout/hList2"/>
    <dgm:cxn modelId="{2F1D47B8-39E1-4F6F-B32D-80D71F6741ED}" srcId="{0EBA7143-AD95-4C8A-BE4A-10EC81F806C0}" destId="{C075B43C-D493-498B-AF50-3E77D0C123CD}" srcOrd="1" destOrd="0" parTransId="{663B84B8-A948-49F8-8DF3-26484B418465}" sibTransId="{38DA1537-E003-4402-B85E-DBBA08814751}"/>
    <dgm:cxn modelId="{912AC4BA-87DC-49B1-8EB2-6A5D9E32745B}" srcId="{C4C608B6-9816-40E6-96B9-C33E4188EA45}" destId="{0C9FA2D3-7F91-4E74-AF41-FD70586997A5}" srcOrd="2" destOrd="0" parTransId="{213B721B-797B-452F-AC2F-8F070E48B899}" sibTransId="{83A84A93-0EF8-4A18-AB19-42E4DCD877AA}"/>
    <dgm:cxn modelId="{5EE422BD-5C55-4935-B208-54A8C437C727}" type="presOf" srcId="{AAFBF603-3387-4573-A9E0-99D9FC8A55C0}" destId="{9042031E-6233-4CC6-B62D-A9E64A0C75AC}" srcOrd="0" destOrd="19" presId="urn:microsoft.com/office/officeart/2005/8/layout/hList2"/>
    <dgm:cxn modelId="{974C51BD-45EC-463F-B4CE-1AFB508B9709}" type="presOf" srcId="{9DB63473-FB60-4CF1-A416-52418D52BFC0}" destId="{9042031E-6233-4CC6-B62D-A9E64A0C75AC}" srcOrd="0" destOrd="10" presId="urn:microsoft.com/office/officeart/2005/8/layout/hList2"/>
    <dgm:cxn modelId="{2B7866BF-6BCD-4EFB-AB52-48F3AE611396}" srcId="{3516C492-300A-48B1-863B-0FB99A5EDEC4}" destId="{DB6AA373-8B97-4491-9BA4-63D7AFFE4E97}" srcOrd="11" destOrd="0" parTransId="{6C8A57CF-30FC-4EE5-AE16-C8BA11E6896B}" sibTransId="{493EEC78-1275-449C-8961-A6E88EB65C6C}"/>
    <dgm:cxn modelId="{064BC5BF-D9C8-46A4-811F-5A3038C07356}" srcId="{C4C608B6-9816-40E6-96B9-C33E4188EA45}" destId="{0EBA7143-AD95-4C8A-BE4A-10EC81F806C0}" srcOrd="0" destOrd="0" parTransId="{B551812E-376F-4F7D-AF6B-BA8453AC41A9}" sibTransId="{3FE3277B-2492-450E-94B3-F9EC0DAA3C06}"/>
    <dgm:cxn modelId="{C07734C0-6045-4F88-BC32-F34748EC8D57}" type="presOf" srcId="{0B4C706A-C30D-4E09-9270-DDFA8C339D38}" destId="{9042031E-6233-4CC6-B62D-A9E64A0C75AC}" srcOrd="0" destOrd="18" presId="urn:microsoft.com/office/officeart/2005/8/layout/hList2"/>
    <dgm:cxn modelId="{293891C0-2EF2-4924-8EFD-A6B1196BACD6}" type="presOf" srcId="{028CAD7D-82B6-40D1-B6FA-2F30507C1EF4}" destId="{DBE5D7A1-29AF-48AA-AA66-B3E2FEEFB8AF}" srcOrd="0" destOrd="1" presId="urn:microsoft.com/office/officeart/2005/8/layout/hList2"/>
    <dgm:cxn modelId="{2F79E7C0-AA36-481C-B495-C03198325714}" type="presOf" srcId="{C075B43C-D493-498B-AF50-3E77D0C123CD}" destId="{45C76A33-FE02-4F70-8518-6E23D655C788}" srcOrd="0" destOrd="1" presId="urn:microsoft.com/office/officeart/2005/8/layout/hList2"/>
    <dgm:cxn modelId="{82363BC2-4DAE-4B91-A058-AACC59015EE2}" type="presOf" srcId="{2A34083F-94C9-4348-B3D1-13EBE2DFFF70}" destId="{DBE5D7A1-29AF-48AA-AA66-B3E2FEEFB8AF}" srcOrd="0" destOrd="3" presId="urn:microsoft.com/office/officeart/2005/8/layout/hList2"/>
    <dgm:cxn modelId="{01C572C2-15FB-4388-B683-A769D84ADAA8}" type="presOf" srcId="{CE9EC721-03BB-4EA6-A28A-590981F5CDFE}" destId="{9042031E-6233-4CC6-B62D-A9E64A0C75AC}" srcOrd="0" destOrd="17" presId="urn:microsoft.com/office/officeart/2005/8/layout/hList2"/>
    <dgm:cxn modelId="{935D83C3-7D00-41AC-9136-7E5CF938E019}" srcId="{0C9FA2D3-7F91-4E74-AF41-FD70586997A5}" destId="{1228D24B-0E62-4202-B001-57F11F800F0D}" srcOrd="0" destOrd="0" parTransId="{D84D0CCB-E87B-46AF-9461-151AE675117C}" sibTransId="{A0E0893D-C529-42D3-95B8-64FA65E8F4A3}"/>
    <dgm:cxn modelId="{69DDFEC3-DC7F-499F-BA30-4ABC371C75D8}" srcId="{0C9FA2D3-7F91-4E74-AF41-FD70586997A5}" destId="{2A34083F-94C9-4348-B3D1-13EBE2DFFF70}" srcOrd="3" destOrd="0" parTransId="{9B4C045E-219D-473D-A996-A5D35855571A}" sibTransId="{6E8D9E2A-BAD4-487B-84AC-EA80CE28DC47}"/>
    <dgm:cxn modelId="{40D49CC5-773B-476C-9813-F03CD4E37AD4}" type="presOf" srcId="{B0D129AC-4ACF-408F-BEE3-5384D7E26574}" destId="{DBE5D7A1-29AF-48AA-AA66-B3E2FEEFB8AF}" srcOrd="0" destOrd="5" presId="urn:microsoft.com/office/officeart/2005/8/layout/hList2"/>
    <dgm:cxn modelId="{1F832EC9-70B5-4E0F-B777-4A6A0A0F2646}" srcId="{3516C492-300A-48B1-863B-0FB99A5EDEC4}" destId="{02E59B69-930B-4B89-818E-9DBAC74BA79A}" srcOrd="5" destOrd="0" parTransId="{E3877851-5FFE-4637-98D1-C842DC5C557A}" sibTransId="{51679526-5619-440F-8A1A-B8C2A2D3FF0F}"/>
    <dgm:cxn modelId="{5CDDD0D1-E30E-412F-B4B4-2264BF6311FC}" type="presOf" srcId="{02E59B69-930B-4B89-818E-9DBAC74BA79A}" destId="{9042031E-6233-4CC6-B62D-A9E64A0C75AC}" srcOrd="0" destOrd="5" presId="urn:microsoft.com/office/officeart/2005/8/layout/hList2"/>
    <dgm:cxn modelId="{59E30AD3-F409-4A16-B257-BC8C2C2CAF7C}" srcId="{0EBA7143-AD95-4C8A-BE4A-10EC81F806C0}" destId="{FDAB76B4-6294-4A6F-AEDA-C85D29EAE7D9}" srcOrd="14" destOrd="0" parTransId="{391B92E4-98AF-48C0-B93E-46161FAD60AF}" sibTransId="{4E5571CE-5B19-45DA-8814-2E07784D695F}"/>
    <dgm:cxn modelId="{AF90D3D5-17D7-4246-A2D3-0EFC130692B1}" srcId="{0C9FA2D3-7F91-4E74-AF41-FD70586997A5}" destId="{028CAD7D-82B6-40D1-B6FA-2F30507C1EF4}" srcOrd="1" destOrd="0" parTransId="{AE321CFF-9405-42B3-A4A9-FCCB94D298D3}" sibTransId="{24BF4E38-27E9-4BD9-A115-21847408EBCA}"/>
    <dgm:cxn modelId="{EBAF27D7-F181-4173-BB38-2A209481D975}" srcId="{3516C492-300A-48B1-863B-0FB99A5EDEC4}" destId="{9DB63473-FB60-4CF1-A416-52418D52BFC0}" srcOrd="10" destOrd="0" parTransId="{0DBBAE29-D669-4920-9945-C9A9F579D31F}" sibTransId="{8EE40060-018E-4DA9-A37D-46D3B31B83BD}"/>
    <dgm:cxn modelId="{A821AFDE-3415-4855-85FC-0FF3C7BB0B5C}" srcId="{0EBA7143-AD95-4C8A-BE4A-10EC81F806C0}" destId="{E8B2115C-C84F-4F6A-85D8-3098FEE02DDC}" srcOrd="13" destOrd="0" parTransId="{322E1094-961A-4BBE-8438-7D8A9F0DF708}" sibTransId="{A7AF1021-DA4D-4793-AABE-FC613EDDFA91}"/>
    <dgm:cxn modelId="{F1871DDF-CCA8-411F-B3A3-B44C23DE8D4D}" type="presOf" srcId="{2A6224CE-7413-4796-BA41-E86C723FA6E0}" destId="{45C76A33-FE02-4F70-8518-6E23D655C788}" srcOrd="0" destOrd="11" presId="urn:microsoft.com/office/officeart/2005/8/layout/hList2"/>
    <dgm:cxn modelId="{A6C553E0-7334-46B2-90AA-78C74A50000C}" type="presOf" srcId="{8FDC8FF1-B575-4DD5-B89E-FE45A3D5E378}" destId="{9042031E-6233-4CC6-B62D-A9E64A0C75AC}" srcOrd="0" destOrd="15" presId="urn:microsoft.com/office/officeart/2005/8/layout/hList2"/>
    <dgm:cxn modelId="{DEA100EA-726C-40CB-95C7-C74DFA60410E}" srcId="{0EBA7143-AD95-4C8A-BE4A-10EC81F806C0}" destId="{3B0C4F95-4023-4BBA-B28F-C968C2BEFFA2}" srcOrd="7" destOrd="0" parTransId="{A4BDF7E7-BC10-480E-A8DE-1F7298FFB7E6}" sibTransId="{AD9D3786-205E-46B6-9378-5FD4AAC8D1AE}"/>
    <dgm:cxn modelId="{B2360EEF-05FC-43D7-BEEA-36A313527747}" type="presOf" srcId="{0C9FA2D3-7F91-4E74-AF41-FD70586997A5}" destId="{DCB89BA5-3212-4792-8229-DDE4707C6787}" srcOrd="0" destOrd="0" presId="urn:microsoft.com/office/officeart/2005/8/layout/hList2"/>
    <dgm:cxn modelId="{5BCCEAF0-C3E8-4456-89A0-5667614D62EE}" srcId="{0C9FA2D3-7F91-4E74-AF41-FD70586997A5}" destId="{4942A3F5-6258-41A2-818C-84C8C02D6564}" srcOrd="6" destOrd="0" parTransId="{2C74C558-F79C-48DE-85F3-A7E91F215C75}" sibTransId="{0C8110D2-1A40-4AE8-BFCD-F3B565D759FB}"/>
    <dgm:cxn modelId="{CE126AF2-7765-42E8-9BC3-43116221E52B}" type="presOf" srcId="{8E7F201B-900F-4845-B72F-190B59513192}" destId="{9042031E-6233-4CC6-B62D-A9E64A0C75AC}" srcOrd="0" destOrd="13" presId="urn:microsoft.com/office/officeart/2005/8/layout/hList2"/>
    <dgm:cxn modelId="{6F05CDF3-2C91-49A8-B266-0E28F615142B}" type="presOf" srcId="{87535DD2-B70A-4ECC-8452-F5D7AE30E307}" destId="{DBE5D7A1-29AF-48AA-AA66-B3E2FEEFB8AF}" srcOrd="0" destOrd="2" presId="urn:microsoft.com/office/officeart/2005/8/layout/hList2"/>
    <dgm:cxn modelId="{6A6010F9-2E8A-4900-9BCE-5987748A7463}" type="presOf" srcId="{9B9AFCB2-9157-402D-AEAA-0FF074BB0009}" destId="{45C76A33-FE02-4F70-8518-6E23D655C788}" srcOrd="0" destOrd="2" presId="urn:microsoft.com/office/officeart/2005/8/layout/hList2"/>
    <dgm:cxn modelId="{B068C0FE-1EA0-4345-A370-59DD1648AFDD}" type="presOf" srcId="{17CF13AC-63CC-4B6D-8631-4A8D59A130EE}" destId="{9042031E-6233-4CC6-B62D-A9E64A0C75AC}" srcOrd="0" destOrd="4" presId="urn:microsoft.com/office/officeart/2005/8/layout/hList2"/>
    <dgm:cxn modelId="{9598CFFE-F9F8-4CDC-B2C9-EA09590325AC}" srcId="{0EBA7143-AD95-4C8A-BE4A-10EC81F806C0}" destId="{7A79D21E-94DA-44C3-9BA4-DC59FFD81C8D}" srcOrd="12" destOrd="0" parTransId="{95FAFA8B-3DDF-444C-906A-7F6952F379DE}" sibTransId="{C7A124B9-B097-4F7D-B4BB-554ADE870E56}"/>
    <dgm:cxn modelId="{8069330F-C70F-4B27-BF5B-610DFD6EC99D}" type="presParOf" srcId="{24970B18-BCA9-4F19-B3B4-6D81CE5EA10C}" destId="{F0C9C120-3308-41CB-9615-EAE2C14CE168}" srcOrd="0" destOrd="0" presId="urn:microsoft.com/office/officeart/2005/8/layout/hList2"/>
    <dgm:cxn modelId="{E09A42BF-C8A6-4DDF-93BA-2811D662DCAA}" type="presParOf" srcId="{F0C9C120-3308-41CB-9615-EAE2C14CE168}" destId="{0D3F5B07-E004-414D-AC90-01C206BC1A4F}" srcOrd="0" destOrd="0" presId="urn:microsoft.com/office/officeart/2005/8/layout/hList2"/>
    <dgm:cxn modelId="{6A9D3CC9-4848-4661-9C54-F05CD5A77052}" type="presParOf" srcId="{F0C9C120-3308-41CB-9615-EAE2C14CE168}" destId="{45C76A33-FE02-4F70-8518-6E23D655C788}" srcOrd="1" destOrd="0" presId="urn:microsoft.com/office/officeart/2005/8/layout/hList2"/>
    <dgm:cxn modelId="{4289C208-69D7-451D-96C4-E581DF28F198}" type="presParOf" srcId="{F0C9C120-3308-41CB-9615-EAE2C14CE168}" destId="{199F184D-D01B-4793-AB8A-372CB097F709}" srcOrd="2" destOrd="0" presId="urn:microsoft.com/office/officeart/2005/8/layout/hList2"/>
    <dgm:cxn modelId="{BADC5B78-F138-4498-A421-92DF5DED4E0D}" type="presParOf" srcId="{24970B18-BCA9-4F19-B3B4-6D81CE5EA10C}" destId="{85879102-8693-4953-B0EE-D15FA1578B98}" srcOrd="1" destOrd="0" presId="urn:microsoft.com/office/officeart/2005/8/layout/hList2"/>
    <dgm:cxn modelId="{D0B01102-6A89-4118-8BA4-56F69A0CFCF8}" type="presParOf" srcId="{24970B18-BCA9-4F19-B3B4-6D81CE5EA10C}" destId="{8F24354F-9334-49F4-B140-EBC53B8F585F}" srcOrd="2" destOrd="0" presId="urn:microsoft.com/office/officeart/2005/8/layout/hList2"/>
    <dgm:cxn modelId="{95A1ADB1-548C-4236-9534-1268786B33B0}" type="presParOf" srcId="{8F24354F-9334-49F4-B140-EBC53B8F585F}" destId="{A20CEA4B-9F31-451E-8089-B636F4BE5F6B}" srcOrd="0" destOrd="0" presId="urn:microsoft.com/office/officeart/2005/8/layout/hList2"/>
    <dgm:cxn modelId="{5164C3F0-2D73-4027-B7A5-3F2D88D31A5D}" type="presParOf" srcId="{8F24354F-9334-49F4-B140-EBC53B8F585F}" destId="{9042031E-6233-4CC6-B62D-A9E64A0C75AC}" srcOrd="1" destOrd="0" presId="urn:microsoft.com/office/officeart/2005/8/layout/hList2"/>
    <dgm:cxn modelId="{A21D66FD-255A-42CF-875E-A0754E301319}" type="presParOf" srcId="{8F24354F-9334-49F4-B140-EBC53B8F585F}" destId="{01D0EA97-BA04-41DB-B3CE-6653F3EC9597}" srcOrd="2" destOrd="0" presId="urn:microsoft.com/office/officeart/2005/8/layout/hList2"/>
    <dgm:cxn modelId="{854530D6-0882-4341-AD5B-D85423234EC4}" type="presParOf" srcId="{24970B18-BCA9-4F19-B3B4-6D81CE5EA10C}" destId="{A1209D4C-ED4A-4850-90CC-5B9DC3BC3C1C}" srcOrd="3" destOrd="0" presId="urn:microsoft.com/office/officeart/2005/8/layout/hList2"/>
    <dgm:cxn modelId="{04553FF7-8FBB-4DD1-B22F-C030A840AE73}" type="presParOf" srcId="{24970B18-BCA9-4F19-B3B4-6D81CE5EA10C}" destId="{83CED17C-2718-41BD-A061-F3FD72CC6642}" srcOrd="4" destOrd="0" presId="urn:microsoft.com/office/officeart/2005/8/layout/hList2"/>
    <dgm:cxn modelId="{E1BB558F-AB0F-45A0-B3D2-E2A67CD20EE5}" type="presParOf" srcId="{83CED17C-2718-41BD-A061-F3FD72CC6642}" destId="{192E5B1C-BCEE-4D8E-8C1D-873535A3D379}" srcOrd="0" destOrd="0" presId="urn:microsoft.com/office/officeart/2005/8/layout/hList2"/>
    <dgm:cxn modelId="{66EC59F2-8033-4D5E-9640-49773E69B252}" type="presParOf" srcId="{83CED17C-2718-41BD-A061-F3FD72CC6642}" destId="{DBE5D7A1-29AF-48AA-AA66-B3E2FEEFB8AF}" srcOrd="1" destOrd="0" presId="urn:microsoft.com/office/officeart/2005/8/layout/hList2"/>
    <dgm:cxn modelId="{AA8A2722-CD41-4C3D-9C60-372090F4D71C}" type="presParOf" srcId="{83CED17C-2718-41BD-A061-F3FD72CC6642}" destId="{DCB89BA5-3212-4792-8229-DDE4707C6787}"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F91A99F-E706-4950-ADEE-5FC807C19283}"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n-IN"/>
        </a:p>
      </dgm:t>
    </dgm:pt>
    <dgm:pt modelId="{7AF44984-8865-4345-B442-1A3775941075}">
      <dgm:prSet custT="1"/>
      <dgm:spPr/>
      <dgm:t>
        <a:bodyPr/>
        <a:lstStyle/>
        <a:p>
          <a:r>
            <a:rPr lang="en-US" sz="1600" b="1" u="none" dirty="0">
              <a:effectLst/>
            </a:rPr>
            <a:t>Academic:</a:t>
          </a:r>
          <a:endParaRPr lang="en-IN" sz="1600" u="none" dirty="0">
            <a:effectLst/>
          </a:endParaRPr>
        </a:p>
      </dgm:t>
    </dgm:pt>
    <dgm:pt modelId="{BA99F00F-1578-48DC-A611-20BD12A43E50}" type="parTrans" cxnId="{D10C04F4-6003-4ED1-B2E7-765AF31B7BFD}">
      <dgm:prSet/>
      <dgm:spPr/>
      <dgm:t>
        <a:bodyPr/>
        <a:lstStyle/>
        <a:p>
          <a:endParaRPr lang="en-IN"/>
        </a:p>
      </dgm:t>
    </dgm:pt>
    <dgm:pt modelId="{C30D5D38-E21E-4000-8EC4-C15E4605D765}" type="sibTrans" cxnId="{D10C04F4-6003-4ED1-B2E7-765AF31B7BFD}">
      <dgm:prSet/>
      <dgm:spPr/>
      <dgm:t>
        <a:bodyPr/>
        <a:lstStyle/>
        <a:p>
          <a:endParaRPr lang="en-IN"/>
        </a:p>
      </dgm:t>
    </dgm:pt>
    <dgm:pt modelId="{04054D77-FCBB-4AA4-A527-392144B43BA3}">
      <dgm:prSet/>
      <dgm:spPr/>
      <dgm:t>
        <a:bodyPr/>
        <a:lstStyle/>
        <a:p>
          <a:r>
            <a:rPr lang="en-US" dirty="0"/>
            <a:t>Average </a:t>
          </a:r>
          <a:r>
            <a:rPr lang="en-US" b="1" dirty="0"/>
            <a:t>Success rate </a:t>
          </a:r>
          <a:r>
            <a:rPr lang="en-US" dirty="0"/>
            <a:t>of 77.7% of 14 batches</a:t>
          </a:r>
          <a:endParaRPr lang="en-IN" dirty="0"/>
        </a:p>
      </dgm:t>
    </dgm:pt>
    <dgm:pt modelId="{9B54A996-F0B9-44C9-A732-E85B4EFC0ECF}" type="parTrans" cxnId="{F56B92A0-2C13-4DA7-8683-56E6812F51AB}">
      <dgm:prSet/>
      <dgm:spPr/>
      <dgm:t>
        <a:bodyPr/>
        <a:lstStyle/>
        <a:p>
          <a:endParaRPr lang="en-IN"/>
        </a:p>
      </dgm:t>
    </dgm:pt>
    <dgm:pt modelId="{CF67ACB8-0AEC-41E5-BA67-35A4FDC78068}" type="sibTrans" cxnId="{F56B92A0-2C13-4DA7-8683-56E6812F51AB}">
      <dgm:prSet/>
      <dgm:spPr/>
      <dgm:t>
        <a:bodyPr/>
        <a:lstStyle/>
        <a:p>
          <a:endParaRPr lang="en-IN"/>
        </a:p>
      </dgm:t>
    </dgm:pt>
    <dgm:pt modelId="{6E41F176-4866-4946-8FC4-0784F54CAA0E}">
      <dgm:prSet/>
      <dgm:spPr/>
      <dgm:t>
        <a:bodyPr/>
        <a:lstStyle/>
        <a:p>
          <a:r>
            <a:rPr lang="en-US"/>
            <a:t>Strong </a:t>
          </a:r>
          <a:r>
            <a:rPr lang="en-US" b="1"/>
            <a:t>cadre ratio </a:t>
          </a:r>
          <a:r>
            <a:rPr lang="en-US"/>
            <a:t>and faculty retention </a:t>
          </a:r>
          <a:endParaRPr lang="en-US" dirty="0"/>
        </a:p>
      </dgm:t>
    </dgm:pt>
    <dgm:pt modelId="{9EE4C5B9-1FE3-412A-9103-85E0F429920A}" type="parTrans" cxnId="{641B2911-85F7-4A50-AE43-9CC5CE559056}">
      <dgm:prSet/>
      <dgm:spPr/>
      <dgm:t>
        <a:bodyPr/>
        <a:lstStyle/>
        <a:p>
          <a:endParaRPr lang="en-IN"/>
        </a:p>
      </dgm:t>
    </dgm:pt>
    <dgm:pt modelId="{3796DD60-7608-4975-A6D4-ACD3CEDE40C8}" type="sibTrans" cxnId="{641B2911-85F7-4A50-AE43-9CC5CE559056}">
      <dgm:prSet/>
      <dgm:spPr/>
      <dgm:t>
        <a:bodyPr/>
        <a:lstStyle/>
        <a:p>
          <a:endParaRPr lang="en-IN"/>
        </a:p>
      </dgm:t>
    </dgm:pt>
    <dgm:pt modelId="{FEBB43D4-63C3-4117-A7D6-887D7F6E26FF}">
      <dgm:prSet/>
      <dgm:spPr/>
      <dgm:t>
        <a:bodyPr/>
        <a:lstStyle/>
        <a:p>
          <a:r>
            <a:rPr lang="en-US" b="1"/>
            <a:t>3</a:t>
          </a:r>
          <a:r>
            <a:rPr lang="en-US"/>
            <a:t> </a:t>
          </a:r>
          <a:r>
            <a:rPr lang="en-US" b="1"/>
            <a:t>toppers </a:t>
          </a:r>
          <a:r>
            <a:rPr lang="en-US"/>
            <a:t>and 1 </a:t>
          </a:r>
          <a:r>
            <a:rPr lang="en-US" b="1"/>
            <a:t>university rank holder</a:t>
          </a:r>
          <a:endParaRPr lang="en-US" b="1" dirty="0"/>
        </a:p>
      </dgm:t>
    </dgm:pt>
    <dgm:pt modelId="{7DBC291D-9726-49B5-B54B-F110998A84E8}" type="parTrans" cxnId="{81E959E2-2A38-4117-8912-BC9AEA0027F9}">
      <dgm:prSet/>
      <dgm:spPr/>
      <dgm:t>
        <a:bodyPr/>
        <a:lstStyle/>
        <a:p>
          <a:endParaRPr lang="en-IN"/>
        </a:p>
      </dgm:t>
    </dgm:pt>
    <dgm:pt modelId="{18D1DFCD-D5CB-426B-881F-C311550C8406}" type="sibTrans" cxnId="{81E959E2-2A38-4117-8912-BC9AEA0027F9}">
      <dgm:prSet/>
      <dgm:spPr/>
      <dgm:t>
        <a:bodyPr/>
        <a:lstStyle/>
        <a:p>
          <a:endParaRPr lang="en-IN"/>
        </a:p>
      </dgm:t>
    </dgm:pt>
    <dgm:pt modelId="{2847FA22-9799-430D-BC6F-594A71D93B43}">
      <dgm:prSet/>
      <dgm:spPr/>
      <dgm:t>
        <a:bodyPr/>
        <a:lstStyle/>
        <a:p>
          <a:r>
            <a:rPr lang="en-US" b="1" dirty="0"/>
            <a:t>Video recording </a:t>
          </a:r>
          <a:r>
            <a:rPr lang="en-US" dirty="0"/>
            <a:t>of lectures </a:t>
          </a:r>
        </a:p>
      </dgm:t>
    </dgm:pt>
    <dgm:pt modelId="{DB71BA27-8535-40B3-A5E1-2E6772AD77C5}" type="parTrans" cxnId="{F21E5DB4-F172-4F72-AE3D-BA62CACEBA64}">
      <dgm:prSet/>
      <dgm:spPr/>
      <dgm:t>
        <a:bodyPr/>
        <a:lstStyle/>
        <a:p>
          <a:endParaRPr lang="en-IN"/>
        </a:p>
      </dgm:t>
    </dgm:pt>
    <dgm:pt modelId="{6C4719CD-364C-41C5-8811-47322FE46492}" type="sibTrans" cxnId="{F21E5DB4-F172-4F72-AE3D-BA62CACEBA64}">
      <dgm:prSet/>
      <dgm:spPr/>
      <dgm:t>
        <a:bodyPr/>
        <a:lstStyle/>
        <a:p>
          <a:endParaRPr lang="en-IN"/>
        </a:p>
      </dgm:t>
    </dgm:pt>
    <dgm:pt modelId="{08ADE633-9F37-4096-A3EE-E5A297E77898}">
      <dgm:prSet/>
      <dgm:spPr/>
      <dgm:t>
        <a:bodyPr/>
        <a:lstStyle/>
        <a:p>
          <a:r>
            <a:rPr lang="en-US" b="1"/>
            <a:t>Ph.D. Research center</a:t>
          </a:r>
          <a:endParaRPr lang="en-US" b="1" dirty="0"/>
        </a:p>
      </dgm:t>
    </dgm:pt>
    <dgm:pt modelId="{DC611780-9EC9-4973-9B3B-CDD9D8B688E4}" type="parTrans" cxnId="{E95DE467-665B-47BC-BEA2-8863972C86C1}">
      <dgm:prSet/>
      <dgm:spPr/>
      <dgm:t>
        <a:bodyPr/>
        <a:lstStyle/>
        <a:p>
          <a:endParaRPr lang="en-IN"/>
        </a:p>
      </dgm:t>
    </dgm:pt>
    <dgm:pt modelId="{04DED8F5-AE93-4DDC-ABA1-D4E1C5395497}" type="sibTrans" cxnId="{E95DE467-665B-47BC-BEA2-8863972C86C1}">
      <dgm:prSet/>
      <dgm:spPr/>
      <dgm:t>
        <a:bodyPr/>
        <a:lstStyle/>
        <a:p>
          <a:endParaRPr lang="en-IN"/>
        </a:p>
      </dgm:t>
    </dgm:pt>
    <dgm:pt modelId="{2702FF4C-446F-456E-B73F-9317B7E64777}">
      <dgm:prSet/>
      <dgm:spPr/>
      <dgm:t>
        <a:bodyPr/>
        <a:lstStyle/>
        <a:p>
          <a:r>
            <a:rPr lang="en-US" b="1" dirty="0"/>
            <a:t>Programme Resource Book Preparation </a:t>
          </a:r>
          <a:r>
            <a:rPr lang="en-US" dirty="0"/>
            <a:t>to enrich curriculum</a:t>
          </a:r>
        </a:p>
      </dgm:t>
    </dgm:pt>
    <dgm:pt modelId="{B94A4AED-EF4F-4970-A218-E68AA02DB489}" type="parTrans" cxnId="{F60FFE63-FF6F-42CA-8B77-11A8F2BE7FDA}">
      <dgm:prSet/>
      <dgm:spPr/>
      <dgm:t>
        <a:bodyPr/>
        <a:lstStyle/>
        <a:p>
          <a:endParaRPr lang="en-IN"/>
        </a:p>
      </dgm:t>
    </dgm:pt>
    <dgm:pt modelId="{E6CE740D-990E-4E01-B1FA-7AA1AA4E9893}" type="sibTrans" cxnId="{F60FFE63-FF6F-42CA-8B77-11A8F2BE7FDA}">
      <dgm:prSet/>
      <dgm:spPr/>
      <dgm:t>
        <a:bodyPr/>
        <a:lstStyle/>
        <a:p>
          <a:endParaRPr lang="en-IN"/>
        </a:p>
      </dgm:t>
    </dgm:pt>
    <dgm:pt modelId="{7681C59F-92F7-4A5C-880F-308F1EE86080}">
      <dgm:prSet/>
      <dgm:spPr/>
      <dgm:t>
        <a:bodyPr/>
        <a:lstStyle/>
        <a:p>
          <a:r>
            <a:rPr lang="en-US"/>
            <a:t>Question Paper setting through </a:t>
          </a:r>
          <a:r>
            <a:rPr lang="en-US" b="1"/>
            <a:t>Blooms Taxonomy</a:t>
          </a:r>
          <a:endParaRPr lang="en-US" b="1" dirty="0"/>
        </a:p>
      </dgm:t>
    </dgm:pt>
    <dgm:pt modelId="{E3BFEDE6-BC22-45AE-BA50-987AFAE7586F}" type="parTrans" cxnId="{D4E3C023-2715-49A0-A951-EA9A322A9748}">
      <dgm:prSet/>
      <dgm:spPr/>
      <dgm:t>
        <a:bodyPr/>
        <a:lstStyle/>
        <a:p>
          <a:endParaRPr lang="en-IN"/>
        </a:p>
      </dgm:t>
    </dgm:pt>
    <dgm:pt modelId="{9790F1DE-2907-4041-B733-815C09EFA664}" type="sibTrans" cxnId="{D4E3C023-2715-49A0-A951-EA9A322A9748}">
      <dgm:prSet/>
      <dgm:spPr/>
      <dgm:t>
        <a:bodyPr/>
        <a:lstStyle/>
        <a:p>
          <a:endParaRPr lang="en-IN"/>
        </a:p>
      </dgm:t>
    </dgm:pt>
    <dgm:pt modelId="{A23635C4-35BA-4610-8605-4B059DA9CA4F}">
      <dgm:prSet/>
      <dgm:spPr/>
      <dgm:t>
        <a:bodyPr/>
        <a:lstStyle/>
        <a:p>
          <a:r>
            <a:rPr lang="en-US"/>
            <a:t>Strong </a:t>
          </a:r>
          <a:r>
            <a:rPr lang="en-US" b="1"/>
            <a:t>Advisory committee</a:t>
          </a:r>
          <a:r>
            <a:rPr lang="en-US"/>
            <a:t>, Regular PAC review</a:t>
          </a:r>
          <a:endParaRPr lang="en-US" dirty="0"/>
        </a:p>
      </dgm:t>
    </dgm:pt>
    <dgm:pt modelId="{44230265-56F1-4A8B-9605-97E4D924EC23}" type="parTrans" cxnId="{81AE5142-5CF2-4542-AF32-D3C790A17436}">
      <dgm:prSet/>
      <dgm:spPr/>
      <dgm:t>
        <a:bodyPr/>
        <a:lstStyle/>
        <a:p>
          <a:endParaRPr lang="en-IN"/>
        </a:p>
      </dgm:t>
    </dgm:pt>
    <dgm:pt modelId="{EF2DD23D-FF02-487A-AC02-497B2A949E70}" type="sibTrans" cxnId="{81AE5142-5CF2-4542-AF32-D3C790A17436}">
      <dgm:prSet/>
      <dgm:spPr/>
      <dgm:t>
        <a:bodyPr/>
        <a:lstStyle/>
        <a:p>
          <a:endParaRPr lang="en-IN"/>
        </a:p>
      </dgm:t>
    </dgm:pt>
    <dgm:pt modelId="{DBB987A6-575F-4340-B6D6-F653A599C692}">
      <dgm:prSet/>
      <dgm:spPr/>
      <dgm:t>
        <a:bodyPr/>
        <a:lstStyle/>
        <a:p>
          <a:r>
            <a:rPr lang="en-US" b="1"/>
            <a:t>Student Validation, Exit, Course Survey, PO-PEO achievement </a:t>
          </a:r>
          <a:endParaRPr lang="en-US" b="1" dirty="0"/>
        </a:p>
      </dgm:t>
    </dgm:pt>
    <dgm:pt modelId="{51745B52-212A-4167-A265-4DE85D34FCF6}" type="parTrans" cxnId="{EA64CEA4-859E-4013-8C8E-547E23ACB830}">
      <dgm:prSet/>
      <dgm:spPr/>
      <dgm:t>
        <a:bodyPr/>
        <a:lstStyle/>
        <a:p>
          <a:endParaRPr lang="en-IN"/>
        </a:p>
      </dgm:t>
    </dgm:pt>
    <dgm:pt modelId="{B19F33DD-E3D1-4763-8AE9-0FB43A41561A}" type="sibTrans" cxnId="{EA64CEA4-859E-4013-8C8E-547E23ACB830}">
      <dgm:prSet/>
      <dgm:spPr/>
      <dgm:t>
        <a:bodyPr/>
        <a:lstStyle/>
        <a:p>
          <a:endParaRPr lang="en-IN"/>
        </a:p>
      </dgm:t>
    </dgm:pt>
    <dgm:pt modelId="{A9D52BD1-0F59-4312-ADDC-F540C6E06B15}">
      <dgm:prSet/>
      <dgm:spPr/>
      <dgm:t>
        <a:bodyPr/>
        <a:lstStyle/>
        <a:p>
          <a:r>
            <a:rPr lang="en-US" b="1" dirty="0"/>
            <a:t>Permanently Affiliated to</a:t>
          </a:r>
          <a:r>
            <a:rPr lang="en-US" dirty="0"/>
            <a:t> University of Mumbai</a:t>
          </a:r>
        </a:p>
      </dgm:t>
    </dgm:pt>
    <dgm:pt modelId="{36540314-34B4-465B-B5CC-D68CA87FF84C}" type="parTrans" cxnId="{565AF697-71C4-4239-8B89-7615EE827193}">
      <dgm:prSet/>
      <dgm:spPr/>
      <dgm:t>
        <a:bodyPr/>
        <a:lstStyle/>
        <a:p>
          <a:endParaRPr lang="en-IN"/>
        </a:p>
      </dgm:t>
    </dgm:pt>
    <dgm:pt modelId="{64D8C8E0-BEA5-4BD9-A48B-BA351294B40A}" type="sibTrans" cxnId="{565AF697-71C4-4239-8B89-7615EE827193}">
      <dgm:prSet/>
      <dgm:spPr/>
      <dgm:t>
        <a:bodyPr/>
        <a:lstStyle/>
        <a:p>
          <a:endParaRPr lang="en-IN"/>
        </a:p>
      </dgm:t>
    </dgm:pt>
    <dgm:pt modelId="{B2D127C7-8A38-40FF-97A3-FDF691E74E2E}" type="pres">
      <dgm:prSet presAssocID="{7F91A99F-E706-4950-ADEE-5FC807C19283}" presName="linear" presStyleCnt="0">
        <dgm:presLayoutVars>
          <dgm:dir/>
          <dgm:animLvl val="lvl"/>
          <dgm:resizeHandles val="exact"/>
        </dgm:presLayoutVars>
      </dgm:prSet>
      <dgm:spPr/>
    </dgm:pt>
    <dgm:pt modelId="{4684363C-9A92-424E-A580-21F4203FA841}" type="pres">
      <dgm:prSet presAssocID="{7AF44984-8865-4345-B442-1A3775941075}" presName="parentLin" presStyleCnt="0"/>
      <dgm:spPr/>
    </dgm:pt>
    <dgm:pt modelId="{65684D6B-50CC-49EA-9585-E9C836FA1A11}" type="pres">
      <dgm:prSet presAssocID="{7AF44984-8865-4345-B442-1A3775941075}" presName="parentLeftMargin" presStyleLbl="node1" presStyleIdx="0" presStyleCnt="1"/>
      <dgm:spPr/>
    </dgm:pt>
    <dgm:pt modelId="{6B1579D6-0EB2-4AA4-8F0B-75E61BC5BC5D}" type="pres">
      <dgm:prSet presAssocID="{7AF44984-8865-4345-B442-1A3775941075}" presName="parentText" presStyleLbl="node1" presStyleIdx="0" presStyleCnt="1">
        <dgm:presLayoutVars>
          <dgm:chMax val="0"/>
          <dgm:bulletEnabled val="1"/>
        </dgm:presLayoutVars>
      </dgm:prSet>
      <dgm:spPr/>
    </dgm:pt>
    <dgm:pt modelId="{E8EDF1D5-ACC4-4FB0-A709-915A5CC769E3}" type="pres">
      <dgm:prSet presAssocID="{7AF44984-8865-4345-B442-1A3775941075}" presName="negativeSpace" presStyleCnt="0"/>
      <dgm:spPr/>
    </dgm:pt>
    <dgm:pt modelId="{3DF7991B-4C61-4742-9A96-AB541E1D20B0}" type="pres">
      <dgm:prSet presAssocID="{7AF44984-8865-4345-B442-1A3775941075}" presName="childText" presStyleLbl="conFgAcc1" presStyleIdx="0" presStyleCnt="1">
        <dgm:presLayoutVars>
          <dgm:bulletEnabled val="1"/>
        </dgm:presLayoutVars>
      </dgm:prSet>
      <dgm:spPr/>
    </dgm:pt>
  </dgm:ptLst>
  <dgm:cxnLst>
    <dgm:cxn modelId="{641B2911-85F7-4A50-AE43-9CC5CE559056}" srcId="{7AF44984-8865-4345-B442-1A3775941075}" destId="{6E41F176-4866-4946-8FC4-0784F54CAA0E}" srcOrd="1" destOrd="0" parTransId="{9EE4C5B9-1FE3-412A-9103-85E0F429920A}" sibTransId="{3796DD60-7608-4975-A6D4-ACD3CEDE40C8}"/>
    <dgm:cxn modelId="{D4E3C023-2715-49A0-A951-EA9A322A9748}" srcId="{7AF44984-8865-4345-B442-1A3775941075}" destId="{7681C59F-92F7-4A5C-880F-308F1EE86080}" srcOrd="6" destOrd="0" parTransId="{E3BFEDE6-BC22-45AE-BA50-987AFAE7586F}" sibTransId="{9790F1DE-2907-4041-B733-815C09EFA664}"/>
    <dgm:cxn modelId="{30AB7129-3448-40B8-997E-D5E347AB2E8D}" type="presOf" srcId="{7F91A99F-E706-4950-ADEE-5FC807C19283}" destId="{B2D127C7-8A38-40FF-97A3-FDF691E74E2E}" srcOrd="0" destOrd="0" presId="urn:microsoft.com/office/officeart/2005/8/layout/list1"/>
    <dgm:cxn modelId="{20462F33-366B-49A6-AF66-62D4C6E1159B}" type="presOf" srcId="{04054D77-FCBB-4AA4-A527-392144B43BA3}" destId="{3DF7991B-4C61-4742-9A96-AB541E1D20B0}" srcOrd="0" destOrd="0" presId="urn:microsoft.com/office/officeart/2005/8/layout/list1"/>
    <dgm:cxn modelId="{E36FC55E-7B51-42D7-AE40-BECC4792BB63}" type="presOf" srcId="{7AF44984-8865-4345-B442-1A3775941075}" destId="{6B1579D6-0EB2-4AA4-8F0B-75E61BC5BC5D}" srcOrd="1" destOrd="0" presId="urn:microsoft.com/office/officeart/2005/8/layout/list1"/>
    <dgm:cxn modelId="{81AE5142-5CF2-4542-AF32-D3C790A17436}" srcId="{7AF44984-8865-4345-B442-1A3775941075}" destId="{A23635C4-35BA-4610-8605-4B059DA9CA4F}" srcOrd="7" destOrd="0" parTransId="{44230265-56F1-4A8B-9605-97E4D924EC23}" sibTransId="{EF2DD23D-FF02-487A-AC02-497B2A949E70}"/>
    <dgm:cxn modelId="{F60FFE63-FF6F-42CA-8B77-11A8F2BE7FDA}" srcId="{7AF44984-8865-4345-B442-1A3775941075}" destId="{2702FF4C-446F-456E-B73F-9317B7E64777}" srcOrd="5" destOrd="0" parTransId="{B94A4AED-EF4F-4970-A218-E68AA02DB489}" sibTransId="{E6CE740D-990E-4E01-B1FA-7AA1AA4E9893}"/>
    <dgm:cxn modelId="{E95DE467-665B-47BC-BEA2-8863972C86C1}" srcId="{7AF44984-8865-4345-B442-1A3775941075}" destId="{08ADE633-9F37-4096-A3EE-E5A297E77898}" srcOrd="4" destOrd="0" parTransId="{DC611780-9EC9-4973-9B3B-CDD9D8B688E4}" sibTransId="{04DED8F5-AE93-4DDC-ABA1-D4E1C5395497}"/>
    <dgm:cxn modelId="{3EA55E7F-6402-43A3-BE31-EDA31571F161}" type="presOf" srcId="{A23635C4-35BA-4610-8605-4B059DA9CA4F}" destId="{3DF7991B-4C61-4742-9A96-AB541E1D20B0}" srcOrd="0" destOrd="7" presId="urn:microsoft.com/office/officeart/2005/8/layout/list1"/>
    <dgm:cxn modelId="{664C798A-CB49-4EC4-814E-5C2076148746}" type="presOf" srcId="{7AF44984-8865-4345-B442-1A3775941075}" destId="{65684D6B-50CC-49EA-9585-E9C836FA1A11}" srcOrd="0" destOrd="0" presId="urn:microsoft.com/office/officeart/2005/8/layout/list1"/>
    <dgm:cxn modelId="{8813828E-DABA-464F-A669-A72C49384DF0}" type="presOf" srcId="{DBB987A6-575F-4340-B6D6-F653A599C692}" destId="{3DF7991B-4C61-4742-9A96-AB541E1D20B0}" srcOrd="0" destOrd="8" presId="urn:microsoft.com/office/officeart/2005/8/layout/list1"/>
    <dgm:cxn modelId="{565AF697-71C4-4239-8B89-7615EE827193}" srcId="{7AF44984-8865-4345-B442-1A3775941075}" destId="{A9D52BD1-0F59-4312-ADDC-F540C6E06B15}" srcOrd="9" destOrd="0" parTransId="{36540314-34B4-465B-B5CC-D68CA87FF84C}" sibTransId="{64D8C8E0-BEA5-4BD9-A48B-BA351294B40A}"/>
    <dgm:cxn modelId="{F56B92A0-2C13-4DA7-8683-56E6812F51AB}" srcId="{7AF44984-8865-4345-B442-1A3775941075}" destId="{04054D77-FCBB-4AA4-A527-392144B43BA3}" srcOrd="0" destOrd="0" parTransId="{9B54A996-F0B9-44C9-A732-E85B4EFC0ECF}" sibTransId="{CF67ACB8-0AEC-41E5-BA67-35A4FDC78068}"/>
    <dgm:cxn modelId="{EA64CEA4-859E-4013-8C8E-547E23ACB830}" srcId="{7AF44984-8865-4345-B442-1A3775941075}" destId="{DBB987A6-575F-4340-B6D6-F653A599C692}" srcOrd="8" destOrd="0" parTransId="{51745B52-212A-4167-A265-4DE85D34FCF6}" sibTransId="{B19F33DD-E3D1-4763-8AE9-0FB43A41561A}"/>
    <dgm:cxn modelId="{A84BA0A8-6485-4EF2-826D-DE07AB3C1C97}" type="presOf" srcId="{FEBB43D4-63C3-4117-A7D6-887D7F6E26FF}" destId="{3DF7991B-4C61-4742-9A96-AB541E1D20B0}" srcOrd="0" destOrd="2" presId="urn:microsoft.com/office/officeart/2005/8/layout/list1"/>
    <dgm:cxn modelId="{C91858AE-DC5A-47AA-99D5-2154F613E11D}" type="presOf" srcId="{A9D52BD1-0F59-4312-ADDC-F540C6E06B15}" destId="{3DF7991B-4C61-4742-9A96-AB541E1D20B0}" srcOrd="0" destOrd="9" presId="urn:microsoft.com/office/officeart/2005/8/layout/list1"/>
    <dgm:cxn modelId="{F21E5DB4-F172-4F72-AE3D-BA62CACEBA64}" srcId="{7AF44984-8865-4345-B442-1A3775941075}" destId="{2847FA22-9799-430D-BC6F-594A71D93B43}" srcOrd="3" destOrd="0" parTransId="{DB71BA27-8535-40B3-A5E1-2E6772AD77C5}" sibTransId="{6C4719CD-364C-41C5-8811-47322FE46492}"/>
    <dgm:cxn modelId="{54F00ABB-D879-4574-8999-53004A46448F}" type="presOf" srcId="{2702FF4C-446F-456E-B73F-9317B7E64777}" destId="{3DF7991B-4C61-4742-9A96-AB541E1D20B0}" srcOrd="0" destOrd="5" presId="urn:microsoft.com/office/officeart/2005/8/layout/list1"/>
    <dgm:cxn modelId="{931E7ABE-3696-451D-B587-512AEAB870E4}" type="presOf" srcId="{7681C59F-92F7-4A5C-880F-308F1EE86080}" destId="{3DF7991B-4C61-4742-9A96-AB541E1D20B0}" srcOrd="0" destOrd="6" presId="urn:microsoft.com/office/officeart/2005/8/layout/list1"/>
    <dgm:cxn modelId="{9BC034DB-E02A-4853-9457-6AB060F03F6C}" type="presOf" srcId="{6E41F176-4866-4946-8FC4-0784F54CAA0E}" destId="{3DF7991B-4C61-4742-9A96-AB541E1D20B0}" srcOrd="0" destOrd="1" presId="urn:microsoft.com/office/officeart/2005/8/layout/list1"/>
    <dgm:cxn modelId="{81E959E2-2A38-4117-8912-BC9AEA0027F9}" srcId="{7AF44984-8865-4345-B442-1A3775941075}" destId="{FEBB43D4-63C3-4117-A7D6-887D7F6E26FF}" srcOrd="2" destOrd="0" parTransId="{7DBC291D-9726-49B5-B54B-F110998A84E8}" sibTransId="{18D1DFCD-D5CB-426B-881F-C311550C8406}"/>
    <dgm:cxn modelId="{EE55A5F3-9A49-4C18-ACBA-4C24A286E26A}" type="presOf" srcId="{2847FA22-9799-430D-BC6F-594A71D93B43}" destId="{3DF7991B-4C61-4742-9A96-AB541E1D20B0}" srcOrd="0" destOrd="3" presId="urn:microsoft.com/office/officeart/2005/8/layout/list1"/>
    <dgm:cxn modelId="{D10C04F4-6003-4ED1-B2E7-765AF31B7BFD}" srcId="{7F91A99F-E706-4950-ADEE-5FC807C19283}" destId="{7AF44984-8865-4345-B442-1A3775941075}" srcOrd="0" destOrd="0" parTransId="{BA99F00F-1578-48DC-A611-20BD12A43E50}" sibTransId="{C30D5D38-E21E-4000-8EC4-C15E4605D765}"/>
    <dgm:cxn modelId="{8F94CCF8-998F-4CE8-8532-C03F055A996C}" type="presOf" srcId="{08ADE633-9F37-4096-A3EE-E5A297E77898}" destId="{3DF7991B-4C61-4742-9A96-AB541E1D20B0}" srcOrd="0" destOrd="4" presId="urn:microsoft.com/office/officeart/2005/8/layout/list1"/>
    <dgm:cxn modelId="{AB8E70E4-4E6B-47C0-AD54-22561A5C111F}" type="presParOf" srcId="{B2D127C7-8A38-40FF-97A3-FDF691E74E2E}" destId="{4684363C-9A92-424E-A580-21F4203FA841}" srcOrd="0" destOrd="0" presId="urn:microsoft.com/office/officeart/2005/8/layout/list1"/>
    <dgm:cxn modelId="{0918B6AE-1D38-442F-B1ED-01E95C461CBF}" type="presParOf" srcId="{4684363C-9A92-424E-A580-21F4203FA841}" destId="{65684D6B-50CC-49EA-9585-E9C836FA1A11}" srcOrd="0" destOrd="0" presId="urn:microsoft.com/office/officeart/2005/8/layout/list1"/>
    <dgm:cxn modelId="{EDE1C7FD-7041-434F-A84F-CD626A626318}" type="presParOf" srcId="{4684363C-9A92-424E-A580-21F4203FA841}" destId="{6B1579D6-0EB2-4AA4-8F0B-75E61BC5BC5D}" srcOrd="1" destOrd="0" presId="urn:microsoft.com/office/officeart/2005/8/layout/list1"/>
    <dgm:cxn modelId="{EC127542-16A8-4443-AB0C-E0551600BA03}" type="presParOf" srcId="{B2D127C7-8A38-40FF-97A3-FDF691E74E2E}" destId="{E8EDF1D5-ACC4-4FB0-A709-915A5CC769E3}" srcOrd="1" destOrd="0" presId="urn:microsoft.com/office/officeart/2005/8/layout/list1"/>
    <dgm:cxn modelId="{7FAF0FE0-9920-4D3D-A899-4C60BC82781A}" type="presParOf" srcId="{B2D127C7-8A38-40FF-97A3-FDF691E74E2E}" destId="{3DF7991B-4C61-4742-9A96-AB541E1D20B0}"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F91A99F-E706-4950-ADEE-5FC807C19283}" type="doc">
      <dgm:prSet loTypeId="urn:microsoft.com/office/officeart/2005/8/layout/list1" loCatId="list" qsTypeId="urn:microsoft.com/office/officeart/2005/8/quickstyle/3d1" qsCatId="3D" csTypeId="urn:microsoft.com/office/officeart/2005/8/colors/accent6_2" csCatId="accent6" phldr="1"/>
      <dgm:spPr/>
      <dgm:t>
        <a:bodyPr/>
        <a:lstStyle/>
        <a:p>
          <a:endParaRPr lang="en-IN"/>
        </a:p>
      </dgm:t>
    </dgm:pt>
    <dgm:pt modelId="{7AF44984-8865-4345-B442-1A3775941075}">
      <dgm:prSet custT="1"/>
      <dgm:spPr/>
      <dgm:t>
        <a:bodyPr/>
        <a:lstStyle/>
        <a:p>
          <a:r>
            <a:rPr lang="en-US" sz="1600" b="1" u="none" dirty="0"/>
            <a:t>Consultancy:</a:t>
          </a:r>
          <a:endParaRPr lang="en-IN" sz="1600" u="none" dirty="0"/>
        </a:p>
      </dgm:t>
    </dgm:pt>
    <dgm:pt modelId="{BA99F00F-1578-48DC-A611-20BD12A43E50}" type="parTrans" cxnId="{D10C04F4-6003-4ED1-B2E7-765AF31B7BFD}">
      <dgm:prSet/>
      <dgm:spPr/>
      <dgm:t>
        <a:bodyPr/>
        <a:lstStyle/>
        <a:p>
          <a:endParaRPr lang="en-IN"/>
        </a:p>
      </dgm:t>
    </dgm:pt>
    <dgm:pt modelId="{C30D5D38-E21E-4000-8EC4-C15E4605D765}" type="sibTrans" cxnId="{D10C04F4-6003-4ED1-B2E7-765AF31B7BFD}">
      <dgm:prSet/>
      <dgm:spPr/>
      <dgm:t>
        <a:bodyPr/>
        <a:lstStyle/>
        <a:p>
          <a:endParaRPr lang="en-IN"/>
        </a:p>
      </dgm:t>
    </dgm:pt>
    <dgm:pt modelId="{4A83275D-1068-4082-9C20-573FDF889151}">
      <dgm:prSet/>
      <dgm:spPr/>
      <dgm:t>
        <a:bodyPr/>
        <a:lstStyle/>
        <a:p>
          <a:r>
            <a:rPr lang="en-US" b="1" dirty="0"/>
            <a:t>4</a:t>
          </a:r>
          <a:r>
            <a:rPr lang="en-US" dirty="0"/>
            <a:t> Patents  filed, </a:t>
          </a:r>
          <a:r>
            <a:rPr lang="en-US" b="1" dirty="0"/>
            <a:t>6</a:t>
          </a:r>
          <a:r>
            <a:rPr lang="en-US" dirty="0"/>
            <a:t> Consultancies, </a:t>
          </a:r>
          <a:r>
            <a:rPr lang="en-US" b="1" dirty="0"/>
            <a:t>5</a:t>
          </a:r>
          <a:r>
            <a:rPr lang="en-US" dirty="0"/>
            <a:t> industry collaboration projects,      </a:t>
          </a:r>
          <a:r>
            <a:rPr lang="en-US" b="1" dirty="0"/>
            <a:t>2</a:t>
          </a:r>
          <a:r>
            <a:rPr lang="en-US" dirty="0"/>
            <a:t> interdisciplinary project,  </a:t>
          </a:r>
          <a:r>
            <a:rPr lang="en-US" b="1" dirty="0"/>
            <a:t>6</a:t>
          </a:r>
          <a:r>
            <a:rPr lang="en-US" dirty="0"/>
            <a:t> training conducted, </a:t>
          </a:r>
          <a:r>
            <a:rPr lang="en-US" b="1" dirty="0"/>
            <a:t>2</a:t>
          </a:r>
          <a:r>
            <a:rPr lang="en-US" dirty="0"/>
            <a:t> Copy rights &amp; Publications, ISRO project extension received</a:t>
          </a:r>
        </a:p>
      </dgm:t>
    </dgm:pt>
    <dgm:pt modelId="{11D881F2-06AA-412F-8C20-9FBB3717750C}" type="parTrans" cxnId="{AA1876F8-A839-445B-810E-797F438E230D}">
      <dgm:prSet/>
      <dgm:spPr/>
      <dgm:t>
        <a:bodyPr/>
        <a:lstStyle/>
        <a:p>
          <a:endParaRPr lang="en-IN"/>
        </a:p>
      </dgm:t>
    </dgm:pt>
    <dgm:pt modelId="{B75C6BE2-C8C6-4953-BA8C-85492DD82E3E}" type="sibTrans" cxnId="{AA1876F8-A839-445B-810E-797F438E230D}">
      <dgm:prSet/>
      <dgm:spPr/>
      <dgm:t>
        <a:bodyPr/>
        <a:lstStyle/>
        <a:p>
          <a:endParaRPr lang="en-IN"/>
        </a:p>
      </dgm:t>
    </dgm:pt>
    <dgm:pt modelId="{192EE5D7-8902-487E-B606-2D00674FA31C}">
      <dgm:prSet/>
      <dgm:spPr/>
      <dgm:t>
        <a:bodyPr/>
        <a:lstStyle/>
        <a:p>
          <a:r>
            <a:rPr lang="en-US" b="1" dirty="0"/>
            <a:t>Joint Research </a:t>
          </a:r>
          <a:r>
            <a:rPr lang="en-US" dirty="0"/>
            <a:t>with other organizations, BARC</a:t>
          </a:r>
        </a:p>
      </dgm:t>
    </dgm:pt>
    <dgm:pt modelId="{D4374A6E-4EB7-4948-8B18-6C4759416B5D}" type="parTrans" cxnId="{357254BF-17B9-45A0-A9A8-2A6A38CFCF46}">
      <dgm:prSet/>
      <dgm:spPr/>
      <dgm:t>
        <a:bodyPr/>
        <a:lstStyle/>
        <a:p>
          <a:endParaRPr lang="en-IN"/>
        </a:p>
      </dgm:t>
    </dgm:pt>
    <dgm:pt modelId="{DCD0BA8C-D3DD-447E-96D6-7607EF4ED6A4}" type="sibTrans" cxnId="{357254BF-17B9-45A0-A9A8-2A6A38CFCF46}">
      <dgm:prSet/>
      <dgm:spPr/>
      <dgm:t>
        <a:bodyPr/>
        <a:lstStyle/>
        <a:p>
          <a:endParaRPr lang="en-IN"/>
        </a:p>
      </dgm:t>
    </dgm:pt>
    <dgm:pt modelId="{DF7EC034-4305-401D-BB43-E6A7DDCBB842}">
      <dgm:prSet/>
      <dgm:spPr/>
      <dgm:t>
        <a:bodyPr/>
        <a:lstStyle/>
        <a:p>
          <a:r>
            <a:rPr lang="en-US" b="1" dirty="0"/>
            <a:t>2 Centre of Excellence </a:t>
          </a:r>
          <a:r>
            <a:rPr lang="en-US" dirty="0"/>
            <a:t>(IoT-Intel &amp; TAIC), 2 in process </a:t>
          </a:r>
          <a:r>
            <a:rPr lang="en-US" b="1" dirty="0"/>
            <a:t>Research grants </a:t>
          </a:r>
          <a:r>
            <a:rPr lang="en-US" dirty="0"/>
            <a:t>from AICTE,IEDC, Microsoft , Accenture and University of Mumbai.</a:t>
          </a:r>
        </a:p>
      </dgm:t>
    </dgm:pt>
    <dgm:pt modelId="{7CB4CCB5-B4E5-454A-BE41-9A78EF935538}" type="parTrans" cxnId="{D877A039-5294-49E2-A672-84CDBD8153E4}">
      <dgm:prSet/>
      <dgm:spPr/>
      <dgm:t>
        <a:bodyPr/>
        <a:lstStyle/>
        <a:p>
          <a:endParaRPr lang="en-IN"/>
        </a:p>
      </dgm:t>
    </dgm:pt>
    <dgm:pt modelId="{CD14EEA4-6EE4-4BA2-8AC1-FA8E89C2E587}" type="sibTrans" cxnId="{D877A039-5294-49E2-A672-84CDBD8153E4}">
      <dgm:prSet/>
      <dgm:spPr/>
      <dgm:t>
        <a:bodyPr/>
        <a:lstStyle/>
        <a:p>
          <a:endParaRPr lang="en-IN"/>
        </a:p>
      </dgm:t>
    </dgm:pt>
    <dgm:pt modelId="{A4124F0E-7A82-4B51-995F-30A4C4F32F1E}">
      <dgm:prSet/>
      <dgm:spPr/>
      <dgm:t>
        <a:bodyPr/>
        <a:lstStyle/>
        <a:p>
          <a:r>
            <a:rPr lang="en-US"/>
            <a:t>Industry relevant technology courses offered at </a:t>
          </a:r>
          <a:r>
            <a:rPr lang="en-US" b="1"/>
            <a:t>incubation center </a:t>
          </a:r>
          <a:r>
            <a:rPr lang="en-US"/>
            <a:t>on advanced</a:t>
          </a:r>
          <a:r>
            <a:rPr lang="en-US" b="1"/>
            <a:t> </a:t>
          </a:r>
          <a:r>
            <a:rPr lang="en-US"/>
            <a:t>courses viz. Bitcoin, ML &amp; Data science, DevOps, Linux, Cloud computing &amp; Open source Technology </a:t>
          </a:r>
          <a:endParaRPr lang="en-US" dirty="0"/>
        </a:p>
      </dgm:t>
    </dgm:pt>
    <dgm:pt modelId="{8F88E094-566F-48E9-B49B-826AD6ED2D53}" type="parTrans" cxnId="{CD301E1C-1090-4065-AB03-E1AB4675A302}">
      <dgm:prSet/>
      <dgm:spPr/>
      <dgm:t>
        <a:bodyPr/>
        <a:lstStyle/>
        <a:p>
          <a:endParaRPr lang="en-IN"/>
        </a:p>
      </dgm:t>
    </dgm:pt>
    <dgm:pt modelId="{00108EA1-0AAB-4846-B7DD-B3F82541D33B}" type="sibTrans" cxnId="{CD301E1C-1090-4065-AB03-E1AB4675A302}">
      <dgm:prSet/>
      <dgm:spPr/>
      <dgm:t>
        <a:bodyPr/>
        <a:lstStyle/>
        <a:p>
          <a:endParaRPr lang="en-IN"/>
        </a:p>
      </dgm:t>
    </dgm:pt>
    <dgm:pt modelId="{B2D127C7-8A38-40FF-97A3-FDF691E74E2E}" type="pres">
      <dgm:prSet presAssocID="{7F91A99F-E706-4950-ADEE-5FC807C19283}" presName="linear" presStyleCnt="0">
        <dgm:presLayoutVars>
          <dgm:dir/>
          <dgm:animLvl val="lvl"/>
          <dgm:resizeHandles val="exact"/>
        </dgm:presLayoutVars>
      </dgm:prSet>
      <dgm:spPr/>
    </dgm:pt>
    <dgm:pt modelId="{4684363C-9A92-424E-A580-21F4203FA841}" type="pres">
      <dgm:prSet presAssocID="{7AF44984-8865-4345-B442-1A3775941075}" presName="parentLin" presStyleCnt="0"/>
      <dgm:spPr/>
    </dgm:pt>
    <dgm:pt modelId="{65684D6B-50CC-49EA-9585-E9C836FA1A11}" type="pres">
      <dgm:prSet presAssocID="{7AF44984-8865-4345-B442-1A3775941075}" presName="parentLeftMargin" presStyleLbl="node1" presStyleIdx="0" presStyleCnt="1"/>
      <dgm:spPr/>
    </dgm:pt>
    <dgm:pt modelId="{6B1579D6-0EB2-4AA4-8F0B-75E61BC5BC5D}" type="pres">
      <dgm:prSet presAssocID="{7AF44984-8865-4345-B442-1A3775941075}" presName="parentText" presStyleLbl="node1" presStyleIdx="0" presStyleCnt="1">
        <dgm:presLayoutVars>
          <dgm:chMax val="0"/>
          <dgm:bulletEnabled val="1"/>
        </dgm:presLayoutVars>
      </dgm:prSet>
      <dgm:spPr/>
    </dgm:pt>
    <dgm:pt modelId="{E8EDF1D5-ACC4-4FB0-A709-915A5CC769E3}" type="pres">
      <dgm:prSet presAssocID="{7AF44984-8865-4345-B442-1A3775941075}" presName="negativeSpace" presStyleCnt="0"/>
      <dgm:spPr/>
    </dgm:pt>
    <dgm:pt modelId="{3DF7991B-4C61-4742-9A96-AB541E1D20B0}" type="pres">
      <dgm:prSet presAssocID="{7AF44984-8865-4345-B442-1A3775941075}" presName="childText" presStyleLbl="conFgAcc1" presStyleIdx="0" presStyleCnt="1" custLinFactNeighborY="1140">
        <dgm:presLayoutVars>
          <dgm:bulletEnabled val="1"/>
        </dgm:presLayoutVars>
      </dgm:prSet>
      <dgm:spPr/>
    </dgm:pt>
  </dgm:ptLst>
  <dgm:cxnLst>
    <dgm:cxn modelId="{8EC73A05-8C06-4E67-9246-956CC05AB94D}" type="presOf" srcId="{192EE5D7-8902-487E-B606-2D00674FA31C}" destId="{3DF7991B-4C61-4742-9A96-AB541E1D20B0}" srcOrd="0" destOrd="1" presId="urn:microsoft.com/office/officeart/2005/8/layout/list1"/>
    <dgm:cxn modelId="{45E5440B-6CFC-4DB7-972B-79CEC5AA9867}" type="presOf" srcId="{A4124F0E-7A82-4B51-995F-30A4C4F32F1E}" destId="{3DF7991B-4C61-4742-9A96-AB541E1D20B0}" srcOrd="0" destOrd="3" presId="urn:microsoft.com/office/officeart/2005/8/layout/list1"/>
    <dgm:cxn modelId="{CD301E1C-1090-4065-AB03-E1AB4675A302}" srcId="{7AF44984-8865-4345-B442-1A3775941075}" destId="{A4124F0E-7A82-4B51-995F-30A4C4F32F1E}" srcOrd="3" destOrd="0" parTransId="{8F88E094-566F-48E9-B49B-826AD6ED2D53}" sibTransId="{00108EA1-0AAB-4846-B7DD-B3F82541D33B}"/>
    <dgm:cxn modelId="{30AB7129-3448-40B8-997E-D5E347AB2E8D}" type="presOf" srcId="{7F91A99F-E706-4950-ADEE-5FC807C19283}" destId="{B2D127C7-8A38-40FF-97A3-FDF691E74E2E}" srcOrd="0" destOrd="0" presId="urn:microsoft.com/office/officeart/2005/8/layout/list1"/>
    <dgm:cxn modelId="{D877A039-5294-49E2-A672-84CDBD8153E4}" srcId="{7AF44984-8865-4345-B442-1A3775941075}" destId="{DF7EC034-4305-401D-BB43-E6A7DDCBB842}" srcOrd="2" destOrd="0" parTransId="{7CB4CCB5-B4E5-454A-BE41-9A78EF935538}" sibTransId="{CD14EEA4-6EE4-4BA2-8AC1-FA8E89C2E587}"/>
    <dgm:cxn modelId="{E36FC55E-7B51-42D7-AE40-BECC4792BB63}" type="presOf" srcId="{7AF44984-8865-4345-B442-1A3775941075}" destId="{6B1579D6-0EB2-4AA4-8F0B-75E61BC5BC5D}" srcOrd="1" destOrd="0" presId="urn:microsoft.com/office/officeart/2005/8/layout/list1"/>
    <dgm:cxn modelId="{A2500748-75BC-4CFF-8A25-2CF77369B670}" type="presOf" srcId="{4A83275D-1068-4082-9C20-573FDF889151}" destId="{3DF7991B-4C61-4742-9A96-AB541E1D20B0}" srcOrd="0" destOrd="0" presId="urn:microsoft.com/office/officeart/2005/8/layout/list1"/>
    <dgm:cxn modelId="{8D77C953-C761-49A2-A193-0426EB726A40}" type="presOf" srcId="{DF7EC034-4305-401D-BB43-E6A7DDCBB842}" destId="{3DF7991B-4C61-4742-9A96-AB541E1D20B0}" srcOrd="0" destOrd="2" presId="urn:microsoft.com/office/officeart/2005/8/layout/list1"/>
    <dgm:cxn modelId="{664C798A-CB49-4EC4-814E-5C2076148746}" type="presOf" srcId="{7AF44984-8865-4345-B442-1A3775941075}" destId="{65684D6B-50CC-49EA-9585-E9C836FA1A11}" srcOrd="0" destOrd="0" presId="urn:microsoft.com/office/officeart/2005/8/layout/list1"/>
    <dgm:cxn modelId="{357254BF-17B9-45A0-A9A8-2A6A38CFCF46}" srcId="{7AF44984-8865-4345-B442-1A3775941075}" destId="{192EE5D7-8902-487E-B606-2D00674FA31C}" srcOrd="1" destOrd="0" parTransId="{D4374A6E-4EB7-4948-8B18-6C4759416B5D}" sibTransId="{DCD0BA8C-D3DD-447E-96D6-7607EF4ED6A4}"/>
    <dgm:cxn modelId="{D10C04F4-6003-4ED1-B2E7-765AF31B7BFD}" srcId="{7F91A99F-E706-4950-ADEE-5FC807C19283}" destId="{7AF44984-8865-4345-B442-1A3775941075}" srcOrd="0" destOrd="0" parTransId="{BA99F00F-1578-48DC-A611-20BD12A43E50}" sibTransId="{C30D5D38-E21E-4000-8EC4-C15E4605D765}"/>
    <dgm:cxn modelId="{AA1876F8-A839-445B-810E-797F438E230D}" srcId="{7AF44984-8865-4345-B442-1A3775941075}" destId="{4A83275D-1068-4082-9C20-573FDF889151}" srcOrd="0" destOrd="0" parTransId="{11D881F2-06AA-412F-8C20-9FBB3717750C}" sibTransId="{B75C6BE2-C8C6-4953-BA8C-85492DD82E3E}"/>
    <dgm:cxn modelId="{AB8E70E4-4E6B-47C0-AD54-22561A5C111F}" type="presParOf" srcId="{B2D127C7-8A38-40FF-97A3-FDF691E74E2E}" destId="{4684363C-9A92-424E-A580-21F4203FA841}" srcOrd="0" destOrd="0" presId="urn:microsoft.com/office/officeart/2005/8/layout/list1"/>
    <dgm:cxn modelId="{0918B6AE-1D38-442F-B1ED-01E95C461CBF}" type="presParOf" srcId="{4684363C-9A92-424E-A580-21F4203FA841}" destId="{65684D6B-50CC-49EA-9585-E9C836FA1A11}" srcOrd="0" destOrd="0" presId="urn:microsoft.com/office/officeart/2005/8/layout/list1"/>
    <dgm:cxn modelId="{EDE1C7FD-7041-434F-A84F-CD626A626318}" type="presParOf" srcId="{4684363C-9A92-424E-A580-21F4203FA841}" destId="{6B1579D6-0EB2-4AA4-8F0B-75E61BC5BC5D}" srcOrd="1" destOrd="0" presId="urn:microsoft.com/office/officeart/2005/8/layout/list1"/>
    <dgm:cxn modelId="{EC127542-16A8-4443-AB0C-E0551600BA03}" type="presParOf" srcId="{B2D127C7-8A38-40FF-97A3-FDF691E74E2E}" destId="{E8EDF1D5-ACC4-4FB0-A709-915A5CC769E3}" srcOrd="1" destOrd="0" presId="urn:microsoft.com/office/officeart/2005/8/layout/list1"/>
    <dgm:cxn modelId="{7FAF0FE0-9920-4D3D-A899-4C60BC82781A}" type="presParOf" srcId="{B2D127C7-8A38-40FF-97A3-FDF691E74E2E}" destId="{3DF7991B-4C61-4742-9A96-AB541E1D20B0}" srcOrd="2"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D29116-403F-473E-8E0D-07B9B9D53F68}">
      <dsp:nvSpPr>
        <dsp:cNvPr id="0" name=""/>
        <dsp:cNvSpPr/>
      </dsp:nvSpPr>
      <dsp:spPr>
        <a:xfrm>
          <a:off x="81962" y="0"/>
          <a:ext cx="3953368" cy="18509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rtl="0">
            <a:lnSpc>
              <a:spcPct val="90000"/>
            </a:lnSpc>
            <a:spcBef>
              <a:spcPct val="0"/>
            </a:spcBef>
            <a:spcAft>
              <a:spcPct val="35000"/>
            </a:spcAft>
            <a:buNone/>
          </a:pPr>
          <a:r>
            <a:rPr lang="en-US" sz="1700" b="1" kern="1200" dirty="0"/>
            <a:t>Institute Vision:</a:t>
          </a:r>
        </a:p>
        <a:p>
          <a:pPr marL="0" lvl="0" indent="0" algn="ctr" defTabSz="755650" rtl="0">
            <a:lnSpc>
              <a:spcPct val="90000"/>
            </a:lnSpc>
            <a:spcBef>
              <a:spcPct val="0"/>
            </a:spcBef>
            <a:spcAft>
              <a:spcPct val="35000"/>
            </a:spcAft>
            <a:buNone/>
          </a:pPr>
          <a:r>
            <a:rPr lang="en-US" sz="1700" b="0" i="1" kern="1200" dirty="0"/>
            <a:t>Thakur College of Engineering and Technology will excel in Technical Education to become an internationally renowned premier Institute of Engineering and Technology.</a:t>
          </a:r>
          <a:endParaRPr lang="en-US" sz="1700" kern="1200" dirty="0"/>
        </a:p>
      </dsp:txBody>
      <dsp:txXfrm>
        <a:off x="172319" y="90357"/>
        <a:ext cx="3772654" cy="1670253"/>
      </dsp:txXfrm>
    </dsp:sp>
    <dsp:sp modelId="{F6DD7B90-713F-4F7B-9234-F7DC9025F3E8}">
      <dsp:nvSpPr>
        <dsp:cNvPr id="0" name=""/>
        <dsp:cNvSpPr/>
      </dsp:nvSpPr>
      <dsp:spPr>
        <a:xfrm>
          <a:off x="1316955" y="2045832"/>
          <a:ext cx="8411256" cy="126607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en-US" sz="1800" b="1" kern="1200" dirty="0"/>
            <a:t>Department Vision:</a:t>
          </a:r>
        </a:p>
        <a:p>
          <a:pPr marL="0" lvl="0" indent="0" algn="ctr" defTabSz="800100">
            <a:lnSpc>
              <a:spcPct val="90000"/>
            </a:lnSpc>
            <a:spcBef>
              <a:spcPct val="0"/>
            </a:spcBef>
            <a:spcAft>
              <a:spcPct val="35000"/>
            </a:spcAft>
            <a:buNone/>
          </a:pPr>
          <a:r>
            <a:rPr lang="en-US" sz="1600" b="1" i="1" kern="1200" dirty="0"/>
            <a:t>The Department of IT will strive to be at the </a:t>
          </a:r>
          <a:r>
            <a:rPr lang="en-US" sz="1600" b="1" i="1" kern="1200" dirty="0">
              <a:solidFill>
                <a:srgbClr val="FFFF00"/>
              </a:solidFill>
            </a:rPr>
            <a:t>top position </a:t>
          </a:r>
          <a:r>
            <a:rPr lang="en-US" sz="1600" b="1" i="1" kern="1200" dirty="0"/>
            <a:t>among the renowned providers of IT education.</a:t>
          </a:r>
          <a:endParaRPr lang="en-US" sz="1600" kern="1200" dirty="0"/>
        </a:p>
      </dsp:txBody>
      <dsp:txXfrm>
        <a:off x="1378760" y="2107637"/>
        <a:ext cx="8287646" cy="1142467"/>
      </dsp:txXfrm>
    </dsp:sp>
    <dsp:sp modelId="{3FBE298B-8AC5-46B6-AC42-0216DF96F853}">
      <dsp:nvSpPr>
        <dsp:cNvPr id="0" name=""/>
        <dsp:cNvSpPr/>
      </dsp:nvSpPr>
      <dsp:spPr>
        <a:xfrm>
          <a:off x="1508224" y="3332313"/>
          <a:ext cx="7956390" cy="13874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en-US" sz="1800" b="1" kern="1200" dirty="0"/>
            <a:t>Department Mission</a:t>
          </a:r>
          <a:r>
            <a:rPr lang="en-US" sz="1600" b="1" kern="1200" dirty="0"/>
            <a:t>:</a:t>
          </a:r>
        </a:p>
        <a:p>
          <a:pPr marL="0" lvl="0" indent="0" algn="ctr" defTabSz="800100" rtl="0">
            <a:lnSpc>
              <a:spcPct val="90000"/>
            </a:lnSpc>
            <a:spcBef>
              <a:spcPct val="0"/>
            </a:spcBef>
            <a:spcAft>
              <a:spcPct val="35000"/>
            </a:spcAft>
            <a:buNone/>
          </a:pPr>
          <a:r>
            <a:rPr lang="en-US" sz="1600" b="1" i="1" kern="1200" dirty="0"/>
            <a:t>The IT Department is committed to </a:t>
          </a:r>
          <a:r>
            <a:rPr lang="en-US" sz="1600" b="1" i="1" kern="1200" dirty="0">
              <a:solidFill>
                <a:srgbClr val="FFFF00"/>
              </a:solidFill>
            </a:rPr>
            <a:t>enrich students</a:t>
          </a:r>
          <a:r>
            <a:rPr lang="en-US" sz="1600" b="1" i="1" kern="1200" dirty="0">
              <a:solidFill>
                <a:srgbClr val="FF0000"/>
              </a:solidFill>
            </a:rPr>
            <a:t> </a:t>
          </a:r>
          <a:r>
            <a:rPr lang="en-US" sz="1600" b="1" i="1" kern="1200" dirty="0">
              <a:solidFill>
                <a:schemeClr val="bg1"/>
              </a:solidFill>
            </a:rPr>
            <a:t>b</a:t>
          </a:r>
          <a:r>
            <a:rPr lang="en-US" sz="1600" b="1" i="1" kern="1200" dirty="0"/>
            <a:t>y rigorously implementing </a:t>
          </a:r>
          <a:r>
            <a:rPr lang="en-US" sz="1600" b="1" i="1" kern="1200" dirty="0">
              <a:solidFill>
                <a:srgbClr val="FFFF00"/>
              </a:solidFill>
            </a:rPr>
            <a:t>quality education</a:t>
          </a:r>
          <a:r>
            <a:rPr lang="en-US" sz="1600" b="1" i="1" kern="1200" dirty="0">
              <a:solidFill>
                <a:srgbClr val="FF0000"/>
              </a:solidFill>
            </a:rPr>
            <a:t> </a:t>
          </a:r>
          <a:r>
            <a:rPr lang="en-US" sz="1600" b="1" i="1" kern="1200" dirty="0"/>
            <a:t>with a focus to make them </a:t>
          </a:r>
          <a:r>
            <a:rPr lang="en-US" sz="1600" b="1" i="1" kern="1200" dirty="0">
              <a:solidFill>
                <a:srgbClr val="FFFF00"/>
              </a:solidFill>
            </a:rPr>
            <a:t>industry ready</a:t>
          </a:r>
          <a:r>
            <a:rPr lang="en-US" sz="1600" b="1" i="1" kern="1200" dirty="0"/>
            <a:t>, while imbibing in them </a:t>
          </a:r>
          <a:r>
            <a:rPr lang="en-US" sz="1600" b="1" i="1" kern="1200" dirty="0">
              <a:solidFill>
                <a:srgbClr val="FFFF00"/>
              </a:solidFill>
            </a:rPr>
            <a:t>professional ethics</a:t>
          </a:r>
          <a:r>
            <a:rPr lang="en-US" sz="1600" b="1" i="1" kern="1200" dirty="0">
              <a:solidFill>
                <a:srgbClr val="FF0000"/>
              </a:solidFill>
            </a:rPr>
            <a:t> </a:t>
          </a:r>
          <a:r>
            <a:rPr lang="en-US" sz="1600" b="1" i="1" kern="1200" dirty="0"/>
            <a:t>and social values to become </a:t>
          </a:r>
          <a:r>
            <a:rPr lang="en-US" sz="1600" b="1" i="1" kern="1200" dirty="0">
              <a:solidFill>
                <a:srgbClr val="FFFF00"/>
              </a:solidFill>
            </a:rPr>
            <a:t>responsible citizens</a:t>
          </a:r>
          <a:r>
            <a:rPr lang="en-US" sz="1600" b="1" i="1" kern="1200" dirty="0"/>
            <a:t>.</a:t>
          </a:r>
          <a:endParaRPr lang="en-US" sz="1600" kern="1200" dirty="0"/>
        </a:p>
      </dsp:txBody>
      <dsp:txXfrm>
        <a:off x="1575953" y="3400042"/>
        <a:ext cx="7820932" cy="125196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F7991B-4C61-4742-9A96-AB541E1D20B0}">
      <dsp:nvSpPr>
        <dsp:cNvPr id="0" name=""/>
        <dsp:cNvSpPr/>
      </dsp:nvSpPr>
      <dsp:spPr>
        <a:xfrm>
          <a:off x="0" y="206296"/>
          <a:ext cx="5760000" cy="2702700"/>
        </a:xfrm>
        <a:prstGeom prst="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47040" tIns="270764" rIns="447040" bIns="92456" numCol="1" spcCol="1270" anchor="t" anchorCtr="0">
          <a:noAutofit/>
        </a:bodyPr>
        <a:lstStyle/>
        <a:p>
          <a:pPr marL="114300" lvl="1" indent="-114300" algn="l" defTabSz="577850">
            <a:lnSpc>
              <a:spcPct val="90000"/>
            </a:lnSpc>
            <a:spcBef>
              <a:spcPct val="0"/>
            </a:spcBef>
            <a:spcAft>
              <a:spcPct val="15000"/>
            </a:spcAft>
            <a:buChar char="•"/>
          </a:pPr>
          <a:r>
            <a:rPr lang="en-US" sz="1300" b="1" kern="1200" dirty="0" err="1"/>
            <a:t>BoS</a:t>
          </a:r>
          <a:r>
            <a:rPr lang="en-US" sz="1300" b="1" kern="1200" dirty="0"/>
            <a:t> chairman</a:t>
          </a:r>
          <a:r>
            <a:rPr lang="en-US" sz="1300" kern="1200" dirty="0"/>
            <a:t>, Academic Council Member and RRC Member, </a:t>
          </a:r>
          <a:r>
            <a:rPr lang="en-US" sz="1300" b="1" kern="1200" dirty="0"/>
            <a:t>RPS member at</a:t>
          </a:r>
          <a:r>
            <a:rPr lang="en-US" sz="1300" kern="1200" dirty="0"/>
            <a:t> NIT Surat, JNTU </a:t>
          </a:r>
          <a:r>
            <a:rPr lang="en-US" sz="1300" kern="1200" dirty="0" err="1"/>
            <a:t>Anantpur</a:t>
          </a:r>
          <a:r>
            <a:rPr lang="en-US" sz="1300" kern="1200" dirty="0"/>
            <a:t>, GTU Ahmedabad, </a:t>
          </a:r>
          <a:endParaRPr lang="en-US" sz="1300" b="1" u="sng" kern="1200" dirty="0">
            <a:latin typeface="+mn-lt"/>
            <a:cs typeface="+mn-cs"/>
          </a:endParaRPr>
        </a:p>
        <a:p>
          <a:pPr marL="114300" lvl="1" indent="-114300" algn="l" defTabSz="577850">
            <a:lnSpc>
              <a:spcPct val="90000"/>
            </a:lnSpc>
            <a:spcBef>
              <a:spcPct val="0"/>
            </a:spcBef>
            <a:spcAft>
              <a:spcPct val="15000"/>
            </a:spcAft>
            <a:buChar char="•"/>
          </a:pPr>
          <a:r>
            <a:rPr lang="en-US" sz="1300" kern="1200"/>
            <a:t>Ranked high in </a:t>
          </a:r>
          <a:r>
            <a:rPr lang="en-US" sz="1300" b="1" kern="1200"/>
            <a:t>3i survey </a:t>
          </a:r>
          <a:r>
            <a:rPr lang="en-US" sz="1300" kern="1200"/>
            <a:t>conducted by AICTE-CII in AY 2013-2014, currently with platinum category </a:t>
          </a:r>
          <a:endParaRPr lang="en-US" sz="1300" kern="1200" dirty="0"/>
        </a:p>
        <a:p>
          <a:pPr marL="114300" lvl="1" indent="-114300" algn="l" defTabSz="577850">
            <a:lnSpc>
              <a:spcPct val="90000"/>
            </a:lnSpc>
            <a:spcBef>
              <a:spcPct val="0"/>
            </a:spcBef>
            <a:spcAft>
              <a:spcPct val="15000"/>
            </a:spcAft>
            <a:buChar char="•"/>
          </a:pPr>
          <a:r>
            <a:rPr lang="en-US" sz="1300" kern="1200"/>
            <a:t>Conducted conferences with affiliation of ACM, Elseiver, IEEE &amp; Springer</a:t>
          </a:r>
          <a:endParaRPr lang="en-US" sz="1300" kern="1200" dirty="0"/>
        </a:p>
        <a:p>
          <a:pPr marL="114300" lvl="1" indent="-114300" algn="l" defTabSz="577850">
            <a:lnSpc>
              <a:spcPct val="90000"/>
            </a:lnSpc>
            <a:spcBef>
              <a:spcPct val="0"/>
            </a:spcBef>
            <a:spcAft>
              <a:spcPct val="15000"/>
            </a:spcAft>
            <a:buChar char="•"/>
          </a:pPr>
          <a:r>
            <a:rPr lang="en-US" sz="1300" b="1" kern="1200" dirty="0">
              <a:latin typeface="+mn-lt"/>
              <a:cs typeface="+mn-cs"/>
            </a:rPr>
            <a:t>Twice Accredited </a:t>
          </a:r>
          <a:r>
            <a:rPr lang="en-US" sz="1300" kern="1200" dirty="0">
              <a:latin typeface="+mn-lt"/>
              <a:cs typeface="+mn-cs"/>
            </a:rPr>
            <a:t>by NBA for 3 years &amp; </a:t>
          </a:r>
          <a:r>
            <a:rPr lang="en-US" sz="1300" kern="1200" dirty="0"/>
            <a:t>A</a:t>
          </a:r>
          <a:r>
            <a:rPr lang="en-US" sz="1300" kern="1200" dirty="0">
              <a:latin typeface="+mn-lt"/>
              <a:cs typeface="+mn-cs"/>
            </a:rPr>
            <a:t>ccredited by NAAC with A grade</a:t>
          </a:r>
        </a:p>
        <a:p>
          <a:pPr marL="114300" lvl="1" indent="-114300" algn="l" defTabSz="577850">
            <a:lnSpc>
              <a:spcPct val="90000"/>
            </a:lnSpc>
            <a:spcBef>
              <a:spcPct val="0"/>
            </a:spcBef>
            <a:spcAft>
              <a:spcPct val="15000"/>
            </a:spcAft>
            <a:buChar char="•"/>
          </a:pPr>
          <a:r>
            <a:rPr lang="en-US" sz="1300" b="1" kern="1200" dirty="0"/>
            <a:t>3 awards </a:t>
          </a:r>
          <a:r>
            <a:rPr lang="en-US" sz="1300" kern="1200" dirty="0"/>
            <a:t>received by faculty members</a:t>
          </a:r>
        </a:p>
        <a:p>
          <a:pPr marL="114300" lvl="1" indent="-114300" algn="l" defTabSz="577850">
            <a:lnSpc>
              <a:spcPct val="90000"/>
            </a:lnSpc>
            <a:spcBef>
              <a:spcPct val="0"/>
            </a:spcBef>
            <a:spcAft>
              <a:spcPct val="15000"/>
            </a:spcAft>
            <a:buChar char="•"/>
          </a:pPr>
          <a:r>
            <a:rPr lang="en-US" sz="1300" b="1" kern="1200" dirty="0"/>
            <a:t>Smart India Hackathon 2017 winners </a:t>
          </a:r>
          <a:r>
            <a:rPr lang="en-US" sz="1300" kern="1200" dirty="0"/>
            <a:t>(ISRO,MHRD), 2 teams been at zonal level in 2018, 2019 winners of International Hackathon on “Blockchain &amp; IoT”</a:t>
          </a:r>
        </a:p>
      </dsp:txBody>
      <dsp:txXfrm>
        <a:off x="0" y="206296"/>
        <a:ext cx="5760000" cy="2702700"/>
      </dsp:txXfrm>
    </dsp:sp>
    <dsp:sp modelId="{6B1579D6-0EB2-4AA4-8F0B-75E61BC5BC5D}">
      <dsp:nvSpPr>
        <dsp:cNvPr id="0" name=""/>
        <dsp:cNvSpPr/>
      </dsp:nvSpPr>
      <dsp:spPr>
        <a:xfrm>
          <a:off x="288000" y="14416"/>
          <a:ext cx="4032000" cy="383760"/>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0" rIns="152400" bIns="0" numCol="1" spcCol="1270" anchor="ctr" anchorCtr="0">
          <a:noAutofit/>
        </a:bodyPr>
        <a:lstStyle/>
        <a:p>
          <a:pPr marL="0" lvl="0" indent="0" algn="l" defTabSz="711200">
            <a:lnSpc>
              <a:spcPct val="90000"/>
            </a:lnSpc>
            <a:spcBef>
              <a:spcPct val="0"/>
            </a:spcBef>
            <a:spcAft>
              <a:spcPct val="35000"/>
            </a:spcAft>
            <a:buNone/>
          </a:pPr>
          <a:r>
            <a:rPr lang="en-US" sz="1600" b="1" u="none" kern="1200" dirty="0"/>
            <a:t>Faculty achievements</a:t>
          </a:r>
          <a:endParaRPr lang="en-IN" sz="1600" u="none" kern="1200" dirty="0"/>
        </a:p>
      </dsp:txBody>
      <dsp:txXfrm>
        <a:off x="306734" y="33150"/>
        <a:ext cx="3994532" cy="34629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F7991B-4C61-4742-9A96-AB541E1D20B0}">
      <dsp:nvSpPr>
        <dsp:cNvPr id="0" name=""/>
        <dsp:cNvSpPr/>
      </dsp:nvSpPr>
      <dsp:spPr>
        <a:xfrm>
          <a:off x="0" y="385294"/>
          <a:ext cx="5760000" cy="22491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47040" tIns="291592" rIns="447040" bIns="99568"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a:t>Placement of 1000+ (266+ last 3 </a:t>
          </a:r>
          <a:r>
            <a:rPr lang="en-US" sz="1400" b="1" kern="1200" dirty="0" err="1"/>
            <a:t>yrs</a:t>
          </a:r>
          <a:r>
            <a:rPr lang="en-US" sz="1400" b="1" kern="1200" dirty="0"/>
            <a:t>) students</a:t>
          </a:r>
          <a:r>
            <a:rPr lang="en-US" sz="1400" kern="1200" dirty="0"/>
            <a:t> since first batch, </a:t>
          </a:r>
          <a:r>
            <a:rPr lang="en-US" sz="1400" b="1" kern="1200" dirty="0"/>
            <a:t>105</a:t>
          </a:r>
          <a:r>
            <a:rPr lang="en-US" sz="1400" kern="1200" dirty="0"/>
            <a:t> students opted for higher studies, 2 students started their startup (</a:t>
          </a:r>
          <a:r>
            <a:rPr lang="en-US" sz="1400" b="1" kern="1200" dirty="0"/>
            <a:t>EDC) includes 21 Entrepreneurs.</a:t>
          </a:r>
          <a:endParaRPr lang="en-US" sz="1400" kern="1200" dirty="0"/>
        </a:p>
        <a:p>
          <a:pPr marL="114300" lvl="1" indent="-114300" algn="l" defTabSz="622300">
            <a:lnSpc>
              <a:spcPct val="90000"/>
            </a:lnSpc>
            <a:spcBef>
              <a:spcPct val="0"/>
            </a:spcBef>
            <a:spcAft>
              <a:spcPct val="15000"/>
            </a:spcAft>
            <a:buChar char="•"/>
          </a:pPr>
          <a:r>
            <a:rPr lang="en-US" sz="1400" b="1" kern="1200">
              <a:latin typeface="+mn-lt"/>
              <a:cs typeface="+mn-cs"/>
            </a:rPr>
            <a:t>Automation of Teacher Guardian </a:t>
          </a:r>
          <a:r>
            <a:rPr lang="en-US" sz="1400" kern="1200">
              <a:latin typeface="+mn-lt"/>
              <a:cs typeface="+mn-cs"/>
            </a:rPr>
            <a:t>–Student Mentoring   Scheme, Project out-reach to society (TVM)</a:t>
          </a:r>
          <a:endParaRPr lang="en-US" sz="1400" kern="1200" dirty="0">
            <a:latin typeface="+mn-lt"/>
            <a:cs typeface="+mn-cs"/>
          </a:endParaRPr>
        </a:p>
        <a:p>
          <a:pPr marL="114300" lvl="1" indent="-114300" algn="l" defTabSz="622300">
            <a:lnSpc>
              <a:spcPct val="90000"/>
            </a:lnSpc>
            <a:spcBef>
              <a:spcPct val="0"/>
            </a:spcBef>
            <a:spcAft>
              <a:spcPct val="15000"/>
            </a:spcAft>
            <a:buChar char="•"/>
          </a:pPr>
          <a:r>
            <a:rPr lang="en-US" sz="1400" b="1" kern="1200">
              <a:latin typeface="+mn-lt"/>
              <a:cs typeface="+mn-cs"/>
            </a:rPr>
            <a:t>HOC cell </a:t>
          </a:r>
          <a:r>
            <a:rPr lang="en-US" sz="1400" kern="1200">
              <a:latin typeface="+mn-lt"/>
              <a:cs typeface="+mn-cs"/>
            </a:rPr>
            <a:t>– </a:t>
          </a:r>
          <a:r>
            <a:rPr lang="en-US" sz="1400" b="1" kern="1200">
              <a:latin typeface="+mn-lt"/>
              <a:cs typeface="+mn-cs"/>
            </a:rPr>
            <a:t>CDAC</a:t>
          </a:r>
          <a:r>
            <a:rPr lang="en-US" sz="1400" kern="1200">
              <a:latin typeface="+mn-lt"/>
              <a:cs typeface="+mn-cs"/>
            </a:rPr>
            <a:t>, </a:t>
          </a:r>
          <a:r>
            <a:rPr lang="en-US" sz="1400" b="1" kern="1200">
              <a:latin typeface="+mn-lt"/>
              <a:cs typeface="+mn-cs"/>
            </a:rPr>
            <a:t>NPTEL Courses</a:t>
          </a:r>
          <a:r>
            <a:rPr lang="en-US" sz="1400" kern="1200">
              <a:latin typeface="+mn-lt"/>
              <a:cs typeface="+mn-cs"/>
            </a:rPr>
            <a:t>, </a:t>
          </a:r>
          <a:r>
            <a:rPr lang="en-US" sz="1400" b="1" kern="1200">
              <a:latin typeface="+mn-lt"/>
              <a:cs typeface="+mn-cs"/>
            </a:rPr>
            <a:t>Oracle , FOSS Certification </a:t>
          </a:r>
          <a:r>
            <a:rPr lang="en-US" sz="1400" kern="1200">
              <a:latin typeface="+mn-lt"/>
              <a:cs typeface="+mn-cs"/>
            </a:rPr>
            <a:t>delivered by faculties, 20% students opting for higher education</a:t>
          </a:r>
          <a:endParaRPr lang="en-US" sz="1400" kern="1200" dirty="0">
            <a:latin typeface="+mn-lt"/>
            <a:cs typeface="+mn-cs"/>
          </a:endParaRPr>
        </a:p>
        <a:p>
          <a:pPr marL="114300" lvl="1" indent="-114300" algn="l" defTabSz="622300">
            <a:lnSpc>
              <a:spcPct val="90000"/>
            </a:lnSpc>
            <a:spcBef>
              <a:spcPct val="0"/>
            </a:spcBef>
            <a:spcAft>
              <a:spcPct val="15000"/>
            </a:spcAft>
            <a:buChar char="•"/>
          </a:pPr>
          <a:r>
            <a:rPr lang="en-US" sz="1400" kern="1200" dirty="0"/>
            <a:t>Conducted International Hackathon on “Blockchain &amp; IoT” won by students &amp; faculty members</a:t>
          </a:r>
          <a:endParaRPr lang="en-US" sz="1400" b="1" kern="1200" dirty="0">
            <a:latin typeface="+mn-lt"/>
            <a:cs typeface="+mn-cs"/>
          </a:endParaRPr>
        </a:p>
      </dsp:txBody>
      <dsp:txXfrm>
        <a:off x="0" y="385294"/>
        <a:ext cx="5760000" cy="2249100"/>
      </dsp:txXfrm>
    </dsp:sp>
    <dsp:sp modelId="{6B1579D6-0EB2-4AA4-8F0B-75E61BC5BC5D}">
      <dsp:nvSpPr>
        <dsp:cNvPr id="0" name=""/>
        <dsp:cNvSpPr/>
      </dsp:nvSpPr>
      <dsp:spPr>
        <a:xfrm>
          <a:off x="288000" y="178654"/>
          <a:ext cx="4032000" cy="41328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0" rIns="152400" bIns="0" numCol="1" spcCol="1270" anchor="ctr" anchorCtr="0">
          <a:noAutofit/>
        </a:bodyPr>
        <a:lstStyle/>
        <a:p>
          <a:pPr marL="0" lvl="0" indent="0" algn="l" defTabSz="711200">
            <a:lnSpc>
              <a:spcPct val="90000"/>
            </a:lnSpc>
            <a:spcBef>
              <a:spcPct val="0"/>
            </a:spcBef>
            <a:spcAft>
              <a:spcPct val="35000"/>
            </a:spcAft>
            <a:buNone/>
          </a:pPr>
          <a:r>
            <a:rPr lang="en-US" sz="1600" b="1" u="none" kern="1200" dirty="0"/>
            <a:t>Student  participation / achievements</a:t>
          </a:r>
          <a:endParaRPr lang="en-IN" sz="1600" u="none" kern="1200" dirty="0"/>
        </a:p>
      </dsp:txBody>
      <dsp:txXfrm>
        <a:off x="308175" y="198829"/>
        <a:ext cx="3991650" cy="37293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37A072-6A20-4813-8E37-182F83D2E0A1}">
      <dsp:nvSpPr>
        <dsp:cNvPr id="0" name=""/>
        <dsp:cNvSpPr/>
      </dsp:nvSpPr>
      <dsp:spPr>
        <a:xfrm rot="5400000">
          <a:off x="1062801" y="1095222"/>
          <a:ext cx="1889851" cy="3144669"/>
        </a:xfrm>
        <a:prstGeom prst="corner">
          <a:avLst>
            <a:gd name="adj1" fmla="val 16120"/>
            <a:gd name="adj2" fmla="val 16110"/>
          </a:avLst>
        </a:prstGeom>
        <a:solidFill>
          <a:srgbClr val="00B05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138552-A359-4002-B5B6-D5F2BE0FF89D}">
      <dsp:nvSpPr>
        <dsp:cNvPr id="0" name=""/>
        <dsp:cNvSpPr/>
      </dsp:nvSpPr>
      <dsp:spPr>
        <a:xfrm>
          <a:off x="747338" y="2034801"/>
          <a:ext cx="2839025" cy="2488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Year:2016-17</a:t>
          </a:r>
        </a:p>
        <a:p>
          <a:pPr marL="0" lvl="0" indent="0" algn="l" defTabSz="889000">
            <a:lnSpc>
              <a:spcPct val="90000"/>
            </a:lnSpc>
            <a:spcBef>
              <a:spcPct val="0"/>
            </a:spcBef>
            <a:spcAft>
              <a:spcPct val="35000"/>
            </a:spcAft>
            <a:buNone/>
          </a:pPr>
          <a:r>
            <a:rPr lang="en-US" sz="2000" kern="1200" dirty="0"/>
            <a:t>Brochure</a:t>
          </a:r>
        </a:p>
        <a:p>
          <a:pPr marL="0" lvl="0" indent="0" algn="l" defTabSz="889000">
            <a:lnSpc>
              <a:spcPct val="90000"/>
            </a:lnSpc>
            <a:spcBef>
              <a:spcPct val="0"/>
            </a:spcBef>
            <a:spcAft>
              <a:spcPct val="35000"/>
            </a:spcAft>
            <a:buNone/>
          </a:pPr>
          <a:r>
            <a:rPr lang="en-US" sz="2000" kern="1200" dirty="0"/>
            <a:t>Semester orientation program</a:t>
          </a:r>
        </a:p>
        <a:p>
          <a:pPr marL="0" lvl="0" indent="0" algn="l" defTabSz="889000">
            <a:lnSpc>
              <a:spcPct val="90000"/>
            </a:lnSpc>
            <a:spcBef>
              <a:spcPct val="0"/>
            </a:spcBef>
            <a:spcAft>
              <a:spcPct val="35000"/>
            </a:spcAft>
            <a:buNone/>
          </a:pPr>
          <a:r>
            <a:rPr lang="en-US" sz="2000" kern="1200" dirty="0"/>
            <a:t>Advisory, PAC, Parent meeting</a:t>
          </a:r>
        </a:p>
        <a:p>
          <a:pPr marL="0" lvl="0" indent="0" algn="l" defTabSz="889000">
            <a:lnSpc>
              <a:spcPct val="90000"/>
            </a:lnSpc>
            <a:spcBef>
              <a:spcPct val="0"/>
            </a:spcBef>
            <a:spcAft>
              <a:spcPct val="35000"/>
            </a:spcAft>
            <a:buNone/>
          </a:pPr>
          <a:r>
            <a:rPr lang="en-US" sz="2000" kern="1200" dirty="0"/>
            <a:t>Website</a:t>
          </a:r>
        </a:p>
      </dsp:txBody>
      <dsp:txXfrm>
        <a:off x="747338" y="2034801"/>
        <a:ext cx="2839025" cy="2488572"/>
      </dsp:txXfrm>
    </dsp:sp>
    <dsp:sp modelId="{8699F06E-402A-46FF-ADB7-BB44A2C60F24}">
      <dsp:nvSpPr>
        <dsp:cNvPr id="0" name=""/>
        <dsp:cNvSpPr/>
      </dsp:nvSpPr>
      <dsp:spPr>
        <a:xfrm>
          <a:off x="3050698" y="863708"/>
          <a:ext cx="535665" cy="535665"/>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0C5DB4-6A32-49CD-997C-22BEB752A896}">
      <dsp:nvSpPr>
        <dsp:cNvPr id="0" name=""/>
        <dsp:cNvSpPr/>
      </dsp:nvSpPr>
      <dsp:spPr>
        <a:xfrm rot="5400000">
          <a:off x="4538323" y="235201"/>
          <a:ext cx="1889851" cy="3144669"/>
        </a:xfrm>
        <a:prstGeom prst="corner">
          <a:avLst>
            <a:gd name="adj1" fmla="val 16120"/>
            <a:gd name="adj2" fmla="val 16110"/>
          </a:avLst>
        </a:prstGeom>
        <a:solidFill>
          <a:srgbClr val="FFC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DBA733-2852-4F66-806C-399922DC60DA}">
      <dsp:nvSpPr>
        <dsp:cNvPr id="0" name=""/>
        <dsp:cNvSpPr/>
      </dsp:nvSpPr>
      <dsp:spPr>
        <a:xfrm>
          <a:off x="4222860" y="1174779"/>
          <a:ext cx="2839025" cy="2488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solidFill>
                <a:prstClr val="black">
                  <a:hueOff val="0"/>
                  <a:satOff val="0"/>
                  <a:lumOff val="0"/>
                  <a:alphaOff val="0"/>
                </a:prstClr>
              </a:solidFill>
              <a:latin typeface="Calibri"/>
              <a:ea typeface="+mn-ea"/>
              <a:cs typeface="+mn-cs"/>
            </a:rPr>
            <a:t>Year:2017-18</a:t>
          </a:r>
        </a:p>
        <a:p>
          <a:pPr marL="0" lvl="0" indent="0" algn="l" defTabSz="889000">
            <a:lnSpc>
              <a:spcPct val="90000"/>
            </a:lnSpc>
            <a:spcBef>
              <a:spcPct val="0"/>
            </a:spcBef>
            <a:spcAft>
              <a:spcPct val="35000"/>
            </a:spcAft>
            <a:buNone/>
          </a:pPr>
          <a:r>
            <a:rPr lang="en-US" sz="2000" kern="1200" dirty="0">
              <a:solidFill>
                <a:prstClr val="black">
                  <a:hueOff val="0"/>
                  <a:satOff val="0"/>
                  <a:lumOff val="0"/>
                  <a:alphaOff val="0"/>
                </a:prstClr>
              </a:solidFill>
              <a:latin typeface="Calibri"/>
              <a:ea typeface="+mn-ea"/>
              <a:cs typeface="+mn-cs"/>
            </a:rPr>
            <a:t>Classrooms display</a:t>
          </a:r>
        </a:p>
        <a:p>
          <a:pPr marL="0" lvl="0" indent="0" algn="l" defTabSz="889000">
            <a:lnSpc>
              <a:spcPct val="90000"/>
            </a:lnSpc>
            <a:spcBef>
              <a:spcPct val="0"/>
            </a:spcBef>
            <a:spcAft>
              <a:spcPct val="35000"/>
            </a:spcAft>
            <a:buNone/>
          </a:pPr>
          <a:r>
            <a:rPr lang="en-US" sz="2000" kern="1200" dirty="0">
              <a:solidFill>
                <a:prstClr val="black">
                  <a:hueOff val="0"/>
                  <a:satOff val="0"/>
                  <a:lumOff val="0"/>
                  <a:alphaOff val="0"/>
                </a:prstClr>
              </a:solidFill>
              <a:latin typeface="Calibri"/>
              <a:ea typeface="+mn-ea"/>
              <a:cs typeface="+mn-cs"/>
            </a:rPr>
            <a:t>Student lab. Journals</a:t>
          </a:r>
        </a:p>
        <a:p>
          <a:pPr marL="0" lvl="0" indent="0" algn="l" defTabSz="889000">
            <a:lnSpc>
              <a:spcPct val="90000"/>
            </a:lnSpc>
            <a:spcBef>
              <a:spcPct val="0"/>
            </a:spcBef>
            <a:spcAft>
              <a:spcPct val="35000"/>
            </a:spcAft>
            <a:buNone/>
          </a:pPr>
          <a:r>
            <a:rPr lang="en-US" sz="2000" kern="1200" dirty="0">
              <a:solidFill>
                <a:prstClr val="black">
                  <a:hueOff val="0"/>
                  <a:satOff val="0"/>
                  <a:lumOff val="0"/>
                  <a:alphaOff val="0"/>
                </a:prstClr>
              </a:solidFill>
              <a:latin typeface="Calibri"/>
              <a:ea typeface="+mn-ea"/>
              <a:cs typeface="+mn-cs"/>
            </a:rPr>
            <a:t>Faculty Diary</a:t>
          </a:r>
        </a:p>
        <a:p>
          <a:pPr marL="0" lvl="0" indent="0" algn="l" defTabSz="889000">
            <a:lnSpc>
              <a:spcPct val="90000"/>
            </a:lnSpc>
            <a:spcBef>
              <a:spcPct val="0"/>
            </a:spcBef>
            <a:spcAft>
              <a:spcPct val="35000"/>
            </a:spcAft>
            <a:buNone/>
          </a:pPr>
          <a:endParaRPr lang="en-US" sz="2400" kern="1200" dirty="0">
            <a:solidFill>
              <a:prstClr val="black">
                <a:hueOff val="0"/>
                <a:satOff val="0"/>
                <a:lumOff val="0"/>
                <a:alphaOff val="0"/>
              </a:prstClr>
            </a:solidFill>
            <a:latin typeface="Calibri"/>
            <a:ea typeface="+mn-ea"/>
            <a:cs typeface="+mn-cs"/>
          </a:endParaRPr>
        </a:p>
      </dsp:txBody>
      <dsp:txXfrm>
        <a:off x="4222860" y="1174779"/>
        <a:ext cx="2839025" cy="2488572"/>
      </dsp:txXfrm>
    </dsp:sp>
    <dsp:sp modelId="{79C87ADE-6E3F-4000-A339-35B2E16AA866}">
      <dsp:nvSpPr>
        <dsp:cNvPr id="0" name=""/>
        <dsp:cNvSpPr/>
      </dsp:nvSpPr>
      <dsp:spPr>
        <a:xfrm>
          <a:off x="6526220" y="3687"/>
          <a:ext cx="535665" cy="535665"/>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1D5E5D-1893-4B8A-8064-793FFD8E16C6}">
      <dsp:nvSpPr>
        <dsp:cNvPr id="0" name=""/>
        <dsp:cNvSpPr/>
      </dsp:nvSpPr>
      <dsp:spPr>
        <a:xfrm rot="5400000">
          <a:off x="8013845" y="-624820"/>
          <a:ext cx="1889851" cy="3144669"/>
        </a:xfrm>
        <a:prstGeom prst="corner">
          <a:avLst>
            <a:gd name="adj1" fmla="val 16120"/>
            <a:gd name="adj2" fmla="val 16110"/>
          </a:avLst>
        </a:prstGeom>
        <a:solidFill>
          <a:srgbClr val="92D05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28BE06-A263-4E3D-9D99-8698E600CC15}">
      <dsp:nvSpPr>
        <dsp:cNvPr id="0" name=""/>
        <dsp:cNvSpPr/>
      </dsp:nvSpPr>
      <dsp:spPr>
        <a:xfrm>
          <a:off x="7698382" y="314758"/>
          <a:ext cx="2839025" cy="2488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solidFill>
                <a:prstClr val="black">
                  <a:hueOff val="0"/>
                  <a:satOff val="0"/>
                  <a:lumOff val="0"/>
                  <a:alphaOff val="0"/>
                </a:prstClr>
              </a:solidFill>
              <a:latin typeface="Calibri"/>
              <a:ea typeface="+mn-ea"/>
              <a:cs typeface="+mn-cs"/>
            </a:rPr>
            <a:t>Year:2018-19</a:t>
          </a:r>
        </a:p>
        <a:p>
          <a:pPr marL="0" lvl="0" indent="0" algn="l" defTabSz="889000">
            <a:lnSpc>
              <a:spcPct val="90000"/>
            </a:lnSpc>
            <a:spcBef>
              <a:spcPct val="0"/>
            </a:spcBef>
            <a:spcAft>
              <a:spcPct val="35000"/>
            </a:spcAft>
            <a:buNone/>
          </a:pPr>
          <a:r>
            <a:rPr lang="en-US" sz="2000" kern="1200" dirty="0">
              <a:solidFill>
                <a:prstClr val="black">
                  <a:hueOff val="0"/>
                  <a:satOff val="0"/>
                  <a:lumOff val="0"/>
                  <a:alphaOff val="0"/>
                </a:prstClr>
              </a:solidFill>
              <a:latin typeface="Calibri"/>
              <a:ea typeface="+mn-ea"/>
              <a:cs typeface="+mn-cs"/>
            </a:rPr>
            <a:t>Faculty Diary</a:t>
          </a:r>
        </a:p>
        <a:p>
          <a:pPr marL="0" lvl="0" indent="0" algn="l" defTabSz="889000">
            <a:lnSpc>
              <a:spcPct val="90000"/>
            </a:lnSpc>
            <a:spcBef>
              <a:spcPct val="0"/>
            </a:spcBef>
            <a:spcAft>
              <a:spcPct val="35000"/>
            </a:spcAft>
            <a:buNone/>
          </a:pPr>
          <a:r>
            <a:rPr lang="en-US" sz="2000" kern="1200" dirty="0">
              <a:solidFill>
                <a:prstClr val="black">
                  <a:hueOff val="0"/>
                  <a:satOff val="0"/>
                  <a:lumOff val="0"/>
                  <a:alphaOff val="0"/>
                </a:prstClr>
              </a:solidFill>
              <a:latin typeface="Calibri"/>
              <a:ea typeface="+mn-ea"/>
              <a:cs typeface="+mn-cs"/>
            </a:rPr>
            <a:t>Website</a:t>
          </a:r>
        </a:p>
        <a:p>
          <a:pPr marL="0" lvl="0" indent="0" algn="l" defTabSz="889000">
            <a:lnSpc>
              <a:spcPct val="90000"/>
            </a:lnSpc>
            <a:spcBef>
              <a:spcPct val="0"/>
            </a:spcBef>
            <a:spcAft>
              <a:spcPct val="35000"/>
            </a:spcAft>
            <a:buNone/>
          </a:pPr>
          <a:r>
            <a:rPr lang="en-US" sz="2000" kern="1200" dirty="0">
              <a:solidFill>
                <a:prstClr val="black">
                  <a:hueOff val="0"/>
                  <a:satOff val="0"/>
                  <a:lumOff val="0"/>
                  <a:alphaOff val="0"/>
                </a:prstClr>
              </a:solidFill>
              <a:latin typeface="Calibri"/>
              <a:ea typeface="+mn-ea"/>
              <a:cs typeface="+mn-cs"/>
            </a:rPr>
            <a:t>Students expt. write-ups</a:t>
          </a:r>
        </a:p>
        <a:p>
          <a:pPr marL="0" lvl="0" indent="0" algn="l" defTabSz="889000">
            <a:lnSpc>
              <a:spcPct val="90000"/>
            </a:lnSpc>
            <a:spcBef>
              <a:spcPct val="0"/>
            </a:spcBef>
            <a:spcAft>
              <a:spcPct val="35000"/>
            </a:spcAft>
            <a:buNone/>
          </a:pPr>
          <a:r>
            <a:rPr lang="en-US" sz="2000" kern="1200" dirty="0">
              <a:solidFill>
                <a:prstClr val="black">
                  <a:hueOff val="0"/>
                  <a:satOff val="0"/>
                  <a:lumOff val="0"/>
                  <a:alphaOff val="0"/>
                </a:prstClr>
              </a:solidFill>
              <a:latin typeface="Calibri"/>
              <a:ea typeface="+mn-ea"/>
              <a:cs typeface="+mn-cs"/>
            </a:rPr>
            <a:t>Technical magazine (E-zine)</a:t>
          </a:r>
        </a:p>
        <a:p>
          <a:pPr marL="0" lvl="0" indent="0" algn="l" defTabSz="889000">
            <a:lnSpc>
              <a:spcPct val="90000"/>
            </a:lnSpc>
            <a:spcBef>
              <a:spcPct val="0"/>
            </a:spcBef>
            <a:spcAft>
              <a:spcPct val="35000"/>
            </a:spcAft>
            <a:buNone/>
          </a:pPr>
          <a:endParaRPr lang="en-US" sz="2000" kern="1200" dirty="0">
            <a:solidFill>
              <a:prstClr val="black">
                <a:hueOff val="0"/>
                <a:satOff val="0"/>
                <a:lumOff val="0"/>
                <a:alphaOff val="0"/>
              </a:prstClr>
            </a:solidFill>
            <a:latin typeface="Calibri"/>
            <a:ea typeface="+mn-ea"/>
            <a:cs typeface="+mn-cs"/>
          </a:endParaRPr>
        </a:p>
        <a:p>
          <a:pPr marL="0" lvl="0" indent="0" algn="l" defTabSz="889000">
            <a:lnSpc>
              <a:spcPct val="90000"/>
            </a:lnSpc>
            <a:spcBef>
              <a:spcPct val="0"/>
            </a:spcBef>
            <a:spcAft>
              <a:spcPct val="35000"/>
            </a:spcAft>
            <a:buNone/>
          </a:pPr>
          <a:endParaRPr lang="en-US" sz="2000" kern="1200" dirty="0">
            <a:solidFill>
              <a:prstClr val="black">
                <a:hueOff val="0"/>
                <a:satOff val="0"/>
                <a:lumOff val="0"/>
                <a:alphaOff val="0"/>
              </a:prstClr>
            </a:solidFill>
            <a:latin typeface="Calibri"/>
            <a:ea typeface="+mn-ea"/>
            <a:cs typeface="+mn-cs"/>
          </a:endParaRPr>
        </a:p>
        <a:p>
          <a:pPr marL="0" lvl="0" indent="0" algn="l" defTabSz="889000">
            <a:lnSpc>
              <a:spcPct val="90000"/>
            </a:lnSpc>
            <a:spcBef>
              <a:spcPct val="0"/>
            </a:spcBef>
            <a:spcAft>
              <a:spcPct val="35000"/>
            </a:spcAft>
            <a:buNone/>
          </a:pPr>
          <a:endParaRPr lang="en-US" sz="2000" kern="1200" dirty="0">
            <a:solidFill>
              <a:prstClr val="black">
                <a:hueOff val="0"/>
                <a:satOff val="0"/>
                <a:lumOff val="0"/>
                <a:alphaOff val="0"/>
              </a:prstClr>
            </a:solidFill>
            <a:latin typeface="Calibri"/>
            <a:ea typeface="+mn-ea"/>
            <a:cs typeface="+mn-cs"/>
          </a:endParaRPr>
        </a:p>
        <a:p>
          <a:pPr marL="0" lvl="0" indent="0" algn="l" defTabSz="889000">
            <a:lnSpc>
              <a:spcPct val="90000"/>
            </a:lnSpc>
            <a:spcBef>
              <a:spcPct val="0"/>
            </a:spcBef>
            <a:spcAft>
              <a:spcPct val="35000"/>
            </a:spcAft>
            <a:buNone/>
          </a:pPr>
          <a:endParaRPr lang="en-US" sz="2000" kern="1200" dirty="0">
            <a:solidFill>
              <a:prstClr val="black">
                <a:hueOff val="0"/>
                <a:satOff val="0"/>
                <a:lumOff val="0"/>
                <a:alphaOff val="0"/>
              </a:prstClr>
            </a:solidFill>
            <a:latin typeface="Calibri"/>
            <a:ea typeface="+mn-ea"/>
            <a:cs typeface="+mn-cs"/>
          </a:endParaRPr>
        </a:p>
        <a:p>
          <a:pPr marL="0" lvl="0" indent="0" algn="l" defTabSz="889000">
            <a:lnSpc>
              <a:spcPct val="90000"/>
            </a:lnSpc>
            <a:spcBef>
              <a:spcPct val="0"/>
            </a:spcBef>
            <a:spcAft>
              <a:spcPct val="35000"/>
            </a:spcAft>
            <a:buNone/>
          </a:pPr>
          <a:endParaRPr lang="en-US" sz="2000" kern="1200" dirty="0"/>
        </a:p>
      </dsp:txBody>
      <dsp:txXfrm>
        <a:off x="7698382" y="314758"/>
        <a:ext cx="2839025" cy="248857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37A072-6A20-4813-8E37-182F83D2E0A1}">
      <dsp:nvSpPr>
        <dsp:cNvPr id="0" name=""/>
        <dsp:cNvSpPr/>
      </dsp:nvSpPr>
      <dsp:spPr>
        <a:xfrm rot="5400000">
          <a:off x="1062801" y="1095222"/>
          <a:ext cx="1889851" cy="3144669"/>
        </a:xfrm>
        <a:prstGeom prst="corner">
          <a:avLst>
            <a:gd name="adj1" fmla="val 16120"/>
            <a:gd name="adj2" fmla="val 16110"/>
          </a:avLst>
        </a:prstGeom>
        <a:solidFill>
          <a:srgbClr val="00B05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138552-A359-4002-B5B6-D5F2BE0FF89D}">
      <dsp:nvSpPr>
        <dsp:cNvPr id="0" name=""/>
        <dsp:cNvSpPr/>
      </dsp:nvSpPr>
      <dsp:spPr>
        <a:xfrm>
          <a:off x="747338" y="2034801"/>
          <a:ext cx="2839025" cy="2488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t>Year:2016-17</a:t>
          </a:r>
        </a:p>
        <a:p>
          <a:pPr marL="0" lvl="0" indent="0" algn="l" defTabSz="1066800">
            <a:lnSpc>
              <a:spcPct val="90000"/>
            </a:lnSpc>
            <a:spcBef>
              <a:spcPct val="0"/>
            </a:spcBef>
            <a:spcAft>
              <a:spcPct val="35000"/>
            </a:spcAft>
            <a:buNone/>
          </a:pPr>
          <a:r>
            <a:rPr lang="en-US" sz="2400" kern="1200" dirty="0"/>
            <a:t>Direct tool: SEE, IAT</a:t>
          </a:r>
        </a:p>
        <a:p>
          <a:pPr marL="0" lvl="0" indent="0" algn="l" defTabSz="1066800">
            <a:lnSpc>
              <a:spcPct val="90000"/>
            </a:lnSpc>
            <a:spcBef>
              <a:spcPct val="0"/>
            </a:spcBef>
            <a:spcAft>
              <a:spcPct val="35000"/>
            </a:spcAft>
            <a:buNone/>
          </a:pPr>
          <a:r>
            <a:rPr lang="en-US" sz="2400" kern="1200" dirty="0"/>
            <a:t>Indirect tool: Course survey, Exit survey</a:t>
          </a:r>
          <a:endParaRPr lang="en-US" sz="3200" kern="1200" dirty="0"/>
        </a:p>
      </dsp:txBody>
      <dsp:txXfrm>
        <a:off x="747338" y="2034801"/>
        <a:ext cx="2839025" cy="2488572"/>
      </dsp:txXfrm>
    </dsp:sp>
    <dsp:sp modelId="{8699F06E-402A-46FF-ADB7-BB44A2C60F24}">
      <dsp:nvSpPr>
        <dsp:cNvPr id="0" name=""/>
        <dsp:cNvSpPr/>
      </dsp:nvSpPr>
      <dsp:spPr>
        <a:xfrm>
          <a:off x="3050698" y="863708"/>
          <a:ext cx="535665" cy="535665"/>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0C5DB4-6A32-49CD-997C-22BEB752A896}">
      <dsp:nvSpPr>
        <dsp:cNvPr id="0" name=""/>
        <dsp:cNvSpPr/>
      </dsp:nvSpPr>
      <dsp:spPr>
        <a:xfrm rot="5400000">
          <a:off x="4538323" y="235201"/>
          <a:ext cx="1889851" cy="3144669"/>
        </a:xfrm>
        <a:prstGeom prst="corner">
          <a:avLst>
            <a:gd name="adj1" fmla="val 16120"/>
            <a:gd name="adj2" fmla="val 16110"/>
          </a:avLst>
        </a:prstGeom>
        <a:solidFill>
          <a:srgbClr val="FFC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DBA733-2852-4F66-806C-399922DC60DA}">
      <dsp:nvSpPr>
        <dsp:cNvPr id="0" name=""/>
        <dsp:cNvSpPr/>
      </dsp:nvSpPr>
      <dsp:spPr>
        <a:xfrm>
          <a:off x="4222860" y="1174779"/>
          <a:ext cx="2839025" cy="2488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solidFill>
                <a:prstClr val="black">
                  <a:hueOff val="0"/>
                  <a:satOff val="0"/>
                  <a:lumOff val="0"/>
                  <a:alphaOff val="0"/>
                </a:prstClr>
              </a:solidFill>
              <a:latin typeface="Calibri"/>
              <a:ea typeface="+mn-ea"/>
              <a:cs typeface="+mn-cs"/>
            </a:rPr>
            <a:t>Year:2017-18</a:t>
          </a:r>
        </a:p>
        <a:p>
          <a:pPr marL="0" lvl="0" indent="0" algn="l" defTabSz="1066800">
            <a:lnSpc>
              <a:spcPct val="90000"/>
            </a:lnSpc>
            <a:spcBef>
              <a:spcPct val="0"/>
            </a:spcBef>
            <a:spcAft>
              <a:spcPct val="35000"/>
            </a:spcAft>
            <a:buNone/>
          </a:pPr>
          <a:r>
            <a:rPr lang="en-US" sz="2400" kern="1200" dirty="0"/>
            <a:t>Direct tool: SEE, IAT, </a:t>
          </a:r>
          <a:r>
            <a:rPr lang="en-US" sz="2400" kern="1200" dirty="0">
              <a:solidFill>
                <a:schemeClr val="accent6">
                  <a:lumMod val="75000"/>
                </a:schemeClr>
              </a:solidFill>
            </a:rPr>
            <a:t>Practical's, Assignments</a:t>
          </a:r>
        </a:p>
        <a:p>
          <a:pPr marL="0" lvl="0" indent="0" algn="l" defTabSz="1066800">
            <a:lnSpc>
              <a:spcPct val="90000"/>
            </a:lnSpc>
            <a:spcBef>
              <a:spcPct val="0"/>
            </a:spcBef>
            <a:spcAft>
              <a:spcPct val="35000"/>
            </a:spcAft>
            <a:buNone/>
          </a:pPr>
          <a:r>
            <a:rPr lang="en-US" sz="2400" kern="1200" dirty="0"/>
            <a:t>Indirect tool: Course survey, Exit survey, </a:t>
          </a:r>
          <a:r>
            <a:rPr lang="en-US" sz="2400" kern="1200" dirty="0">
              <a:solidFill>
                <a:schemeClr val="accent6">
                  <a:lumMod val="75000"/>
                </a:schemeClr>
              </a:solidFill>
            </a:rPr>
            <a:t>Co/Extra curricular activities</a:t>
          </a:r>
          <a:endParaRPr lang="en-US" sz="2400" kern="1200" dirty="0">
            <a:solidFill>
              <a:schemeClr val="accent6">
                <a:lumMod val="75000"/>
              </a:schemeClr>
            </a:solidFill>
            <a:latin typeface="Calibri"/>
            <a:ea typeface="+mn-ea"/>
            <a:cs typeface="+mn-cs"/>
          </a:endParaRPr>
        </a:p>
      </dsp:txBody>
      <dsp:txXfrm>
        <a:off x="4222860" y="1174779"/>
        <a:ext cx="2839025" cy="2488572"/>
      </dsp:txXfrm>
    </dsp:sp>
    <dsp:sp modelId="{79C87ADE-6E3F-4000-A339-35B2E16AA866}">
      <dsp:nvSpPr>
        <dsp:cNvPr id="0" name=""/>
        <dsp:cNvSpPr/>
      </dsp:nvSpPr>
      <dsp:spPr>
        <a:xfrm>
          <a:off x="6526220" y="3687"/>
          <a:ext cx="535665" cy="535665"/>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1D5E5D-1893-4B8A-8064-793FFD8E16C6}">
      <dsp:nvSpPr>
        <dsp:cNvPr id="0" name=""/>
        <dsp:cNvSpPr/>
      </dsp:nvSpPr>
      <dsp:spPr>
        <a:xfrm rot="5400000">
          <a:off x="8013845" y="-624820"/>
          <a:ext cx="1889851" cy="3144669"/>
        </a:xfrm>
        <a:prstGeom prst="corner">
          <a:avLst>
            <a:gd name="adj1" fmla="val 16120"/>
            <a:gd name="adj2" fmla="val 16110"/>
          </a:avLst>
        </a:prstGeom>
        <a:solidFill>
          <a:srgbClr val="92D05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28BE06-A263-4E3D-9D99-8698E600CC15}">
      <dsp:nvSpPr>
        <dsp:cNvPr id="0" name=""/>
        <dsp:cNvSpPr/>
      </dsp:nvSpPr>
      <dsp:spPr>
        <a:xfrm>
          <a:off x="7698382" y="314758"/>
          <a:ext cx="2839025" cy="2488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solidFill>
                <a:prstClr val="black">
                  <a:hueOff val="0"/>
                  <a:satOff val="0"/>
                  <a:lumOff val="0"/>
                  <a:alphaOff val="0"/>
                </a:prstClr>
              </a:solidFill>
              <a:latin typeface="Calibri"/>
              <a:ea typeface="+mn-ea"/>
              <a:cs typeface="+mn-cs"/>
            </a:rPr>
            <a:t>Year:2018-19</a:t>
          </a:r>
        </a:p>
        <a:p>
          <a:pPr marL="0" lvl="0" indent="0" algn="l" defTabSz="1066800">
            <a:lnSpc>
              <a:spcPct val="90000"/>
            </a:lnSpc>
            <a:spcBef>
              <a:spcPct val="0"/>
            </a:spcBef>
            <a:spcAft>
              <a:spcPct val="35000"/>
            </a:spcAft>
            <a:buNone/>
          </a:pPr>
          <a:r>
            <a:rPr lang="en-US" sz="2400" kern="1200" dirty="0"/>
            <a:t>Direct tool: SEE, IAT, Practical's, Assignments</a:t>
          </a:r>
        </a:p>
        <a:p>
          <a:pPr marL="0" lvl="0" indent="0" algn="l" defTabSz="1066800">
            <a:lnSpc>
              <a:spcPct val="90000"/>
            </a:lnSpc>
            <a:spcBef>
              <a:spcPct val="0"/>
            </a:spcBef>
            <a:spcAft>
              <a:spcPct val="35000"/>
            </a:spcAft>
            <a:buNone/>
          </a:pPr>
          <a:r>
            <a:rPr lang="en-US" sz="2400" kern="1200" dirty="0"/>
            <a:t>Indirect tool: Course survey, Exit survey, Co/Extra curricular activities</a:t>
          </a:r>
          <a:endParaRPr lang="en-US" sz="2400" b="1" kern="1200" dirty="0"/>
        </a:p>
      </dsp:txBody>
      <dsp:txXfrm>
        <a:off x="7698382" y="314758"/>
        <a:ext cx="2839025" cy="248857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50E45B-A0BC-47F0-B72A-35F4ABAEC19B}">
      <dsp:nvSpPr>
        <dsp:cNvPr id="0" name=""/>
        <dsp:cNvSpPr/>
      </dsp:nvSpPr>
      <dsp:spPr>
        <a:xfrm>
          <a:off x="0" y="2379289"/>
          <a:ext cx="10805886" cy="252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8DD8D4-A844-4B29-B42D-6280845C11E0}">
      <dsp:nvSpPr>
        <dsp:cNvPr id="0" name=""/>
        <dsp:cNvSpPr/>
      </dsp:nvSpPr>
      <dsp:spPr>
        <a:xfrm>
          <a:off x="539766" y="0"/>
          <a:ext cx="9848690" cy="238511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906" tIns="0" rIns="285906" bIns="0" numCol="1" spcCol="1270" anchor="ctr" anchorCtr="0">
          <a:noAutofit/>
        </a:bodyPr>
        <a:lstStyle/>
        <a:p>
          <a:pPr marL="0" lvl="0" indent="0" algn="l" defTabSz="1422400">
            <a:lnSpc>
              <a:spcPct val="90000"/>
            </a:lnSpc>
            <a:spcBef>
              <a:spcPct val="0"/>
            </a:spcBef>
            <a:spcAft>
              <a:spcPct val="35000"/>
            </a:spcAft>
            <a:buNone/>
          </a:pPr>
          <a:r>
            <a:rPr lang="en-US" sz="3200" kern="1200" dirty="0"/>
            <a:t>CR 1: Documentary evidence for periodic review is not sufficient towards calculation of attainment.</a:t>
          </a:r>
        </a:p>
      </dsp:txBody>
      <dsp:txXfrm>
        <a:off x="656198" y="116432"/>
        <a:ext cx="9615826" cy="2152248"/>
      </dsp:txXfrm>
    </dsp:sp>
    <dsp:sp modelId="{6B717825-DD2D-4DCF-B72E-AB6BB2B8E5ED}">
      <dsp:nvSpPr>
        <dsp:cNvPr id="0" name=""/>
        <dsp:cNvSpPr/>
      </dsp:nvSpPr>
      <dsp:spPr>
        <a:xfrm>
          <a:off x="0" y="4563986"/>
          <a:ext cx="10805886" cy="252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61556B-9856-45AB-BBF4-162065F017C4}">
      <dsp:nvSpPr>
        <dsp:cNvPr id="0" name=""/>
        <dsp:cNvSpPr/>
      </dsp:nvSpPr>
      <dsp:spPr>
        <a:xfrm>
          <a:off x="513912" y="2633094"/>
          <a:ext cx="10288317" cy="20262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906" tIns="0" rIns="285906" bIns="0" numCol="1" spcCol="1270" anchor="ctr" anchorCtr="0">
          <a:noAutofit/>
        </a:bodyPr>
        <a:lstStyle/>
        <a:p>
          <a:pPr marL="0" lvl="0" indent="0" algn="l" defTabSz="1422400">
            <a:lnSpc>
              <a:spcPct val="90000"/>
            </a:lnSpc>
            <a:spcBef>
              <a:spcPct val="0"/>
            </a:spcBef>
            <a:spcAft>
              <a:spcPct val="35000"/>
            </a:spcAft>
            <a:buNone/>
          </a:pPr>
          <a:r>
            <a:rPr lang="en-US" sz="3200" kern="1200" dirty="0"/>
            <a:t>Periodic review is checked for Calculation of PO attainment, PEO achievement semester wise &amp; batch wise</a:t>
          </a:r>
        </a:p>
      </dsp:txBody>
      <dsp:txXfrm>
        <a:off x="612828" y="2732010"/>
        <a:ext cx="10090485" cy="182846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F93F81-E8B5-4154-8217-79B42EC2647E}">
      <dsp:nvSpPr>
        <dsp:cNvPr id="0" name=""/>
        <dsp:cNvSpPr/>
      </dsp:nvSpPr>
      <dsp:spPr>
        <a:xfrm rot="5400000">
          <a:off x="504446" y="1694086"/>
          <a:ext cx="1498793" cy="2493958"/>
        </a:xfrm>
        <a:prstGeom prst="corner">
          <a:avLst>
            <a:gd name="adj1" fmla="val 16120"/>
            <a:gd name="adj2" fmla="val 1611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6A7483-26EF-45FC-9842-28B4A9D79320}">
      <dsp:nvSpPr>
        <dsp:cNvPr id="0" name=""/>
        <dsp:cNvSpPr/>
      </dsp:nvSpPr>
      <dsp:spPr>
        <a:xfrm>
          <a:off x="254260" y="2439242"/>
          <a:ext cx="2251559" cy="1973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t>2001</a:t>
          </a:r>
        </a:p>
        <a:p>
          <a:pPr marL="0" lvl="0" indent="0" algn="l" defTabSz="1066800">
            <a:lnSpc>
              <a:spcPct val="90000"/>
            </a:lnSpc>
            <a:spcBef>
              <a:spcPct val="0"/>
            </a:spcBef>
            <a:spcAft>
              <a:spcPct val="35000"/>
            </a:spcAft>
            <a:buNone/>
          </a:pPr>
          <a:r>
            <a:rPr lang="en-US" sz="1800" kern="1200" dirty="0"/>
            <a:t>Establishment of Institute with the PEO (Quality Objectives) of creating competent engineering Graduates</a:t>
          </a:r>
        </a:p>
      </dsp:txBody>
      <dsp:txXfrm>
        <a:off x="254260" y="2439242"/>
        <a:ext cx="2251559" cy="1973623"/>
      </dsp:txXfrm>
    </dsp:sp>
    <dsp:sp modelId="{5E8C2383-39E0-4A50-98F3-39A78DAB40E1}">
      <dsp:nvSpPr>
        <dsp:cNvPr id="0" name=""/>
        <dsp:cNvSpPr/>
      </dsp:nvSpPr>
      <dsp:spPr>
        <a:xfrm>
          <a:off x="2080997" y="1510478"/>
          <a:ext cx="424822" cy="424822"/>
        </a:xfrm>
        <a:prstGeom prst="triangle">
          <a:avLst>
            <a:gd name="adj" fmla="val 100000"/>
          </a:avLst>
        </a:prstGeom>
        <a:solidFill>
          <a:schemeClr val="accent5">
            <a:hueOff val="-1655646"/>
            <a:satOff val="6635"/>
            <a:lumOff val="1438"/>
            <a:alphaOff val="0"/>
          </a:schemeClr>
        </a:solidFill>
        <a:ln w="25400" cap="flat" cmpd="sng" algn="ctr">
          <a:solidFill>
            <a:schemeClr val="accent5">
              <a:hueOff val="-1655646"/>
              <a:satOff val="6635"/>
              <a:lumOff val="143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15029F-3D2F-406D-B8E4-3DEC13257870}">
      <dsp:nvSpPr>
        <dsp:cNvPr id="0" name=""/>
        <dsp:cNvSpPr/>
      </dsp:nvSpPr>
      <dsp:spPr>
        <a:xfrm rot="5400000">
          <a:off x="3260795" y="1012025"/>
          <a:ext cx="1498793" cy="2493958"/>
        </a:xfrm>
        <a:prstGeom prst="corner">
          <a:avLst>
            <a:gd name="adj1" fmla="val 16120"/>
            <a:gd name="adj2" fmla="val 16110"/>
          </a:avLst>
        </a:prstGeom>
        <a:solidFill>
          <a:schemeClr val="accent5">
            <a:hueOff val="-3311292"/>
            <a:satOff val="13270"/>
            <a:lumOff val="2876"/>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42510E-394F-4566-870D-A5E8C4B45AA3}">
      <dsp:nvSpPr>
        <dsp:cNvPr id="0" name=""/>
        <dsp:cNvSpPr/>
      </dsp:nvSpPr>
      <dsp:spPr>
        <a:xfrm>
          <a:off x="3010609" y="1757181"/>
          <a:ext cx="2251559" cy="1973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2005</a:t>
          </a:r>
          <a:endParaRPr lang="en-US" sz="1400" kern="1200" dirty="0"/>
        </a:p>
        <a:p>
          <a:pPr marL="0" lvl="0" indent="0" algn="l" defTabSz="1066800">
            <a:lnSpc>
              <a:spcPct val="90000"/>
            </a:lnSpc>
            <a:spcBef>
              <a:spcPct val="0"/>
            </a:spcBef>
            <a:spcAft>
              <a:spcPct val="35000"/>
            </a:spcAft>
            <a:buNone/>
          </a:pPr>
          <a:r>
            <a:rPr lang="en-US" sz="1800" kern="1200" dirty="0"/>
            <a:t>ISO: 9001:2000</a:t>
          </a:r>
        </a:p>
        <a:p>
          <a:pPr marL="0" lvl="0" indent="0" algn="l" defTabSz="1066800">
            <a:lnSpc>
              <a:spcPct val="90000"/>
            </a:lnSpc>
            <a:spcBef>
              <a:spcPct val="0"/>
            </a:spcBef>
            <a:spcAft>
              <a:spcPct val="35000"/>
            </a:spcAft>
            <a:buNone/>
          </a:pPr>
          <a:r>
            <a:rPr lang="en-US" sz="1800" kern="1200" dirty="0"/>
            <a:t>implemented with PEO of Quality Engineering Graduates. PEOs set through Quality Objectives</a:t>
          </a:r>
        </a:p>
      </dsp:txBody>
      <dsp:txXfrm>
        <a:off x="3010609" y="1757181"/>
        <a:ext cx="2251559" cy="1973623"/>
      </dsp:txXfrm>
    </dsp:sp>
    <dsp:sp modelId="{60A4F2D3-3E97-4DCA-ABCF-808BC9857CC7}">
      <dsp:nvSpPr>
        <dsp:cNvPr id="0" name=""/>
        <dsp:cNvSpPr/>
      </dsp:nvSpPr>
      <dsp:spPr>
        <a:xfrm>
          <a:off x="4837346" y="828417"/>
          <a:ext cx="424822" cy="424822"/>
        </a:xfrm>
        <a:prstGeom prst="triangle">
          <a:avLst>
            <a:gd name="adj" fmla="val 100000"/>
          </a:avLst>
        </a:prstGeom>
        <a:solidFill>
          <a:schemeClr val="accent5">
            <a:hueOff val="-4966938"/>
            <a:satOff val="19906"/>
            <a:lumOff val="4314"/>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45641D-69C8-4DC7-B9DF-A117CA9E24E7}">
      <dsp:nvSpPr>
        <dsp:cNvPr id="0" name=""/>
        <dsp:cNvSpPr/>
      </dsp:nvSpPr>
      <dsp:spPr>
        <a:xfrm rot="5400000">
          <a:off x="6017144" y="329964"/>
          <a:ext cx="1498793" cy="2493958"/>
        </a:xfrm>
        <a:prstGeom prst="corner">
          <a:avLst>
            <a:gd name="adj1" fmla="val 16120"/>
            <a:gd name="adj2" fmla="val 16110"/>
          </a:avLst>
        </a:prstGeom>
        <a:solidFill>
          <a:schemeClr val="accent5">
            <a:hueOff val="-6622584"/>
            <a:satOff val="26541"/>
            <a:lumOff val="5752"/>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840CEB-55F6-4B83-88C8-F1B14DE86E6B}">
      <dsp:nvSpPr>
        <dsp:cNvPr id="0" name=""/>
        <dsp:cNvSpPr/>
      </dsp:nvSpPr>
      <dsp:spPr>
        <a:xfrm>
          <a:off x="5766958" y="1075120"/>
          <a:ext cx="2251559" cy="1973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2009</a:t>
          </a:r>
          <a:endParaRPr lang="en-US" sz="1400" b="1" kern="1200" dirty="0"/>
        </a:p>
        <a:p>
          <a:pPr marL="0" lvl="0" indent="0" algn="l" defTabSz="889000">
            <a:lnSpc>
              <a:spcPct val="90000"/>
            </a:lnSpc>
            <a:spcBef>
              <a:spcPct val="0"/>
            </a:spcBef>
            <a:spcAft>
              <a:spcPct val="35000"/>
            </a:spcAft>
            <a:buNone/>
          </a:pPr>
          <a:r>
            <a:rPr lang="en-US" sz="1800" kern="1200" dirty="0"/>
            <a:t>ISO: 9001:2008  (Emphasis on design &amp; development)</a:t>
          </a:r>
        </a:p>
        <a:p>
          <a:pPr marL="0" lvl="0" indent="0" algn="l" defTabSz="889000">
            <a:lnSpc>
              <a:spcPct val="90000"/>
            </a:lnSpc>
            <a:spcBef>
              <a:spcPct val="0"/>
            </a:spcBef>
            <a:spcAft>
              <a:spcPct val="35000"/>
            </a:spcAft>
            <a:buNone/>
          </a:pPr>
          <a:r>
            <a:rPr lang="en-US" sz="1800" kern="1200" dirty="0"/>
            <a:t>5 PEOs defined as per NBA SAR.</a:t>
          </a:r>
        </a:p>
      </dsp:txBody>
      <dsp:txXfrm>
        <a:off x="5766958" y="1075120"/>
        <a:ext cx="2251559" cy="1973623"/>
      </dsp:txXfrm>
    </dsp:sp>
    <dsp:sp modelId="{449D42F6-821D-4B4E-A6EA-4980F2D5781A}">
      <dsp:nvSpPr>
        <dsp:cNvPr id="0" name=""/>
        <dsp:cNvSpPr/>
      </dsp:nvSpPr>
      <dsp:spPr>
        <a:xfrm>
          <a:off x="7593695" y="146356"/>
          <a:ext cx="424822" cy="424822"/>
        </a:xfrm>
        <a:prstGeom prst="triangle">
          <a:avLst>
            <a:gd name="adj" fmla="val 100000"/>
          </a:avLst>
        </a:prstGeom>
        <a:solidFill>
          <a:schemeClr val="accent5">
            <a:hueOff val="-8278230"/>
            <a:satOff val="33176"/>
            <a:lumOff val="7190"/>
            <a:alphaOff val="0"/>
          </a:schemeClr>
        </a:solidFill>
        <a:ln w="25400" cap="flat" cmpd="sng" algn="ctr">
          <a:solidFill>
            <a:schemeClr val="accent5">
              <a:hueOff val="-8278230"/>
              <a:satOff val="33176"/>
              <a:lumOff val="719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0BB2B4-E2F9-454B-B57D-55B126FCF29C}">
      <dsp:nvSpPr>
        <dsp:cNvPr id="0" name=""/>
        <dsp:cNvSpPr/>
      </dsp:nvSpPr>
      <dsp:spPr>
        <a:xfrm rot="5400000">
          <a:off x="8773492" y="-352097"/>
          <a:ext cx="1498793" cy="2493958"/>
        </a:xfrm>
        <a:prstGeom prst="corner">
          <a:avLst>
            <a:gd name="adj1" fmla="val 16120"/>
            <a:gd name="adj2" fmla="val 16110"/>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99B078-99ED-4DE7-B27A-F00354A33305}">
      <dsp:nvSpPr>
        <dsp:cNvPr id="0" name=""/>
        <dsp:cNvSpPr/>
      </dsp:nvSpPr>
      <dsp:spPr>
        <a:xfrm>
          <a:off x="8523307" y="393059"/>
          <a:ext cx="2251559" cy="1973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2013</a:t>
          </a:r>
          <a:endParaRPr lang="en-US" sz="1400" b="1" kern="1200" dirty="0"/>
        </a:p>
        <a:p>
          <a:pPr marL="0" lvl="0" indent="0" algn="l" defTabSz="889000">
            <a:lnSpc>
              <a:spcPct val="90000"/>
            </a:lnSpc>
            <a:spcBef>
              <a:spcPct val="0"/>
            </a:spcBef>
            <a:spcAft>
              <a:spcPct val="35000"/>
            </a:spcAft>
            <a:buNone/>
          </a:pPr>
          <a:r>
            <a:rPr lang="en-US" sz="1800" kern="1200" dirty="0"/>
            <a:t>ISO: 9001:2008</a:t>
          </a:r>
        </a:p>
        <a:p>
          <a:pPr marL="0" lvl="0" indent="0" algn="l" defTabSz="889000">
            <a:lnSpc>
              <a:spcPct val="90000"/>
            </a:lnSpc>
            <a:spcBef>
              <a:spcPct val="0"/>
            </a:spcBef>
            <a:spcAft>
              <a:spcPct val="35000"/>
            </a:spcAft>
            <a:buNone/>
          </a:pPr>
          <a:r>
            <a:rPr lang="en-US" sz="1800" kern="1200" dirty="0"/>
            <a:t>Formalization of PEOs (reference from PEOs of UoM, NBA Graduate Attributes) &amp; alignment with quality objectives. And based on stakeholders feedback.</a:t>
          </a:r>
        </a:p>
        <a:p>
          <a:pPr marL="0" lvl="0" indent="0" algn="l" defTabSz="889000">
            <a:lnSpc>
              <a:spcPct val="90000"/>
            </a:lnSpc>
            <a:spcBef>
              <a:spcPct val="0"/>
            </a:spcBef>
            <a:spcAft>
              <a:spcPct val="35000"/>
            </a:spcAft>
            <a:buNone/>
          </a:pPr>
          <a:r>
            <a:rPr lang="en-US" sz="1800" b="1" kern="1200" dirty="0"/>
            <a:t>2017 </a:t>
          </a:r>
          <a:r>
            <a:rPr lang="en-US" sz="1800" kern="1200" dirty="0"/>
            <a:t>– Design &amp; Development of Co/extra curricular with stakeholders inputs (</a:t>
          </a:r>
          <a:r>
            <a:rPr lang="en-US" sz="1800" kern="1200" dirty="0" err="1"/>
            <a:t>ref:ISO</a:t>
          </a:r>
          <a:r>
            <a:rPr lang="en-US" sz="1800" kern="1200" dirty="0"/>
            <a:t>)</a:t>
          </a:r>
        </a:p>
        <a:p>
          <a:pPr marL="0" lvl="0" indent="0" algn="l" defTabSz="889000">
            <a:lnSpc>
              <a:spcPct val="90000"/>
            </a:lnSpc>
            <a:spcBef>
              <a:spcPct val="0"/>
            </a:spcBef>
            <a:spcAft>
              <a:spcPct val="35000"/>
            </a:spcAft>
            <a:buNone/>
          </a:pPr>
          <a:r>
            <a:rPr lang="en-US" sz="1800" kern="1200" dirty="0"/>
            <a:t>In </a:t>
          </a:r>
          <a:r>
            <a:rPr lang="en-US" sz="1800" b="1" kern="1200" dirty="0"/>
            <a:t>2018, 7</a:t>
          </a:r>
          <a:r>
            <a:rPr lang="en-US" sz="1800" kern="1200" dirty="0"/>
            <a:t> PEOs are changed to </a:t>
          </a:r>
          <a:r>
            <a:rPr lang="en-US" sz="1800" b="1" kern="1200" dirty="0"/>
            <a:t>3</a:t>
          </a:r>
          <a:r>
            <a:rPr lang="en-US" sz="1800" kern="1200" dirty="0"/>
            <a:t> PEOs – Advisory, PAC meeting</a:t>
          </a:r>
        </a:p>
      </dsp:txBody>
      <dsp:txXfrm>
        <a:off x="8523307" y="393059"/>
        <a:ext cx="2251559" cy="197362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6CEB50-B2F5-4794-B914-AB1BAB1A4E15}">
      <dsp:nvSpPr>
        <dsp:cNvPr id="0" name=""/>
        <dsp:cNvSpPr/>
      </dsp:nvSpPr>
      <dsp:spPr>
        <a:xfrm rot="5400000">
          <a:off x="1094887" y="1052965"/>
          <a:ext cx="1816935" cy="3023339"/>
        </a:xfrm>
        <a:prstGeom prst="corner">
          <a:avLst>
            <a:gd name="adj1" fmla="val 16120"/>
            <a:gd name="adj2" fmla="val 16110"/>
          </a:avLst>
        </a:prstGeom>
        <a:solidFill>
          <a:srgbClr val="FF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1676AD-CD6D-4177-A220-1E03D3652996}">
      <dsp:nvSpPr>
        <dsp:cNvPr id="0" name=""/>
        <dsp:cNvSpPr/>
      </dsp:nvSpPr>
      <dsp:spPr>
        <a:xfrm>
          <a:off x="791596" y="1956292"/>
          <a:ext cx="2729487" cy="2392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t>2015-16</a:t>
          </a:r>
        </a:p>
        <a:p>
          <a:pPr marL="0" lvl="0" indent="0" algn="l" defTabSz="622300">
            <a:lnSpc>
              <a:spcPct val="90000"/>
            </a:lnSpc>
            <a:spcBef>
              <a:spcPct val="0"/>
            </a:spcBef>
            <a:spcAft>
              <a:spcPct val="35000"/>
            </a:spcAft>
            <a:buNone/>
          </a:pPr>
          <a:r>
            <a:rPr lang="en-US" sz="2000" b="0" kern="1200" dirty="0"/>
            <a:t>NSS</a:t>
          </a:r>
        </a:p>
        <a:p>
          <a:pPr marL="0" lvl="0" indent="0" algn="l" defTabSz="622300">
            <a:lnSpc>
              <a:spcPct val="90000"/>
            </a:lnSpc>
            <a:spcBef>
              <a:spcPct val="0"/>
            </a:spcBef>
            <a:spcAft>
              <a:spcPct val="35000"/>
            </a:spcAft>
            <a:buNone/>
          </a:pPr>
          <a:r>
            <a:rPr lang="en-US" sz="2000" b="0" kern="1200" dirty="0"/>
            <a:t>EWT</a:t>
          </a:r>
        </a:p>
        <a:p>
          <a:pPr marL="0" lvl="0" indent="0" algn="l" defTabSz="622300">
            <a:lnSpc>
              <a:spcPct val="90000"/>
            </a:lnSpc>
            <a:spcBef>
              <a:spcPct val="0"/>
            </a:spcBef>
            <a:spcAft>
              <a:spcPct val="35000"/>
            </a:spcAft>
            <a:buNone/>
          </a:pPr>
          <a:r>
            <a:rPr lang="en-US" sz="2000" b="0" kern="1200" dirty="0"/>
            <a:t>Technical Paper presentation during Zephyr (tech fest)</a:t>
          </a:r>
        </a:p>
        <a:p>
          <a:pPr marL="0" lvl="0" indent="0" algn="l" defTabSz="622300">
            <a:lnSpc>
              <a:spcPct val="90000"/>
            </a:lnSpc>
            <a:spcBef>
              <a:spcPct val="0"/>
            </a:spcBef>
            <a:spcAft>
              <a:spcPct val="35000"/>
            </a:spcAft>
            <a:buNone/>
          </a:pPr>
          <a:r>
            <a:rPr lang="en-US" sz="2000" b="0" kern="1200" dirty="0"/>
            <a:t>Conferences</a:t>
          </a:r>
        </a:p>
      </dsp:txBody>
      <dsp:txXfrm>
        <a:off x="791596" y="1956292"/>
        <a:ext cx="2729487" cy="2392556"/>
      </dsp:txXfrm>
    </dsp:sp>
    <dsp:sp modelId="{1CA9580F-D317-425F-A5D3-F843CF005D38}">
      <dsp:nvSpPr>
        <dsp:cNvPr id="0" name=""/>
        <dsp:cNvSpPr/>
      </dsp:nvSpPr>
      <dsp:spPr>
        <a:xfrm>
          <a:off x="3006086" y="830384"/>
          <a:ext cx="514997" cy="514997"/>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0ACED9-7BA4-4624-A5BB-AD46097668FB}">
      <dsp:nvSpPr>
        <dsp:cNvPr id="0" name=""/>
        <dsp:cNvSpPr/>
      </dsp:nvSpPr>
      <dsp:spPr>
        <a:xfrm rot="5400000">
          <a:off x="4436314" y="226126"/>
          <a:ext cx="1816935" cy="3023339"/>
        </a:xfrm>
        <a:prstGeom prst="corner">
          <a:avLst>
            <a:gd name="adj1" fmla="val 16120"/>
            <a:gd name="adj2" fmla="val 16110"/>
          </a:avLst>
        </a:prstGeom>
        <a:solidFill>
          <a:schemeClr val="accent6">
            <a:lumMod val="5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796163-709A-45FF-959F-EBBE89AEB55E}">
      <dsp:nvSpPr>
        <dsp:cNvPr id="0" name=""/>
        <dsp:cNvSpPr/>
      </dsp:nvSpPr>
      <dsp:spPr>
        <a:xfrm>
          <a:off x="4228281" y="1091364"/>
          <a:ext cx="2729487" cy="2392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2016-17</a:t>
          </a:r>
        </a:p>
        <a:p>
          <a:pPr marL="0" lvl="0" indent="0" algn="l" defTabSz="800100">
            <a:lnSpc>
              <a:spcPct val="90000"/>
            </a:lnSpc>
            <a:spcBef>
              <a:spcPct val="0"/>
            </a:spcBef>
            <a:spcAft>
              <a:spcPct val="35000"/>
            </a:spcAft>
            <a:buNone/>
          </a:pPr>
          <a:r>
            <a:rPr lang="en-US" sz="2000" kern="1200" dirty="0"/>
            <a:t>NSS</a:t>
          </a:r>
        </a:p>
        <a:p>
          <a:pPr marL="0" lvl="0" indent="0" algn="l" defTabSz="800100">
            <a:lnSpc>
              <a:spcPct val="90000"/>
            </a:lnSpc>
            <a:spcBef>
              <a:spcPct val="0"/>
            </a:spcBef>
            <a:spcAft>
              <a:spcPct val="35000"/>
            </a:spcAft>
            <a:buNone/>
          </a:pPr>
          <a:r>
            <a:rPr lang="en-US" sz="2000" kern="1200" dirty="0"/>
            <a:t>EWT</a:t>
          </a:r>
        </a:p>
        <a:p>
          <a:pPr marL="0" lvl="0" indent="0" algn="l" defTabSz="800100">
            <a:lnSpc>
              <a:spcPct val="90000"/>
            </a:lnSpc>
            <a:spcBef>
              <a:spcPct val="0"/>
            </a:spcBef>
            <a:spcAft>
              <a:spcPct val="35000"/>
            </a:spcAft>
            <a:buNone/>
          </a:pPr>
          <a:r>
            <a:rPr lang="en-US" sz="2000" kern="1200" dirty="0"/>
            <a:t>Projects: </a:t>
          </a:r>
          <a:r>
            <a:rPr lang="en-US" sz="1800" kern="1200" dirty="0"/>
            <a:t>(Agriculture,</a:t>
          </a:r>
        </a:p>
        <a:p>
          <a:pPr marL="0" lvl="0" indent="0" algn="l" defTabSz="800100">
            <a:lnSpc>
              <a:spcPct val="90000"/>
            </a:lnSpc>
            <a:spcBef>
              <a:spcPct val="0"/>
            </a:spcBef>
            <a:spcAft>
              <a:spcPct val="35000"/>
            </a:spcAft>
            <a:buNone/>
          </a:pPr>
          <a:r>
            <a:rPr lang="en-US" sz="1800" kern="1200" dirty="0"/>
            <a:t>Healthcare, EVS)</a:t>
          </a:r>
        </a:p>
        <a:p>
          <a:pPr marL="0" lvl="0" indent="0" algn="l" defTabSz="800100">
            <a:lnSpc>
              <a:spcPct val="90000"/>
            </a:lnSpc>
            <a:spcBef>
              <a:spcPct val="0"/>
            </a:spcBef>
            <a:spcAft>
              <a:spcPct val="35000"/>
            </a:spcAft>
            <a:buNone/>
          </a:pPr>
          <a:endParaRPr lang="en-US" sz="2000" kern="1200" dirty="0"/>
        </a:p>
      </dsp:txBody>
      <dsp:txXfrm>
        <a:off x="4228281" y="1091364"/>
        <a:ext cx="2729487" cy="2392556"/>
      </dsp:txXfrm>
    </dsp:sp>
    <dsp:sp modelId="{945EDCDC-D8B8-48ED-85E9-B44C08D25C2A}">
      <dsp:nvSpPr>
        <dsp:cNvPr id="0" name=""/>
        <dsp:cNvSpPr/>
      </dsp:nvSpPr>
      <dsp:spPr>
        <a:xfrm>
          <a:off x="6347512" y="3544"/>
          <a:ext cx="514997" cy="514997"/>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E99741-1F33-4391-ABF0-B0232988FB6D}">
      <dsp:nvSpPr>
        <dsp:cNvPr id="0" name=""/>
        <dsp:cNvSpPr/>
      </dsp:nvSpPr>
      <dsp:spPr>
        <a:xfrm rot="5400000">
          <a:off x="7777740" y="-600712"/>
          <a:ext cx="1816935" cy="3023339"/>
        </a:xfrm>
        <a:prstGeom prst="corner">
          <a:avLst>
            <a:gd name="adj1" fmla="val 16120"/>
            <a:gd name="adj2" fmla="val 16110"/>
          </a:avLst>
        </a:prstGeom>
        <a:solidFill>
          <a:srgbClr val="FFC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C05031-026A-4056-B92D-3A87CB7A6236}">
      <dsp:nvSpPr>
        <dsp:cNvPr id="0" name=""/>
        <dsp:cNvSpPr/>
      </dsp:nvSpPr>
      <dsp:spPr>
        <a:xfrm>
          <a:off x="7474448" y="302614"/>
          <a:ext cx="2729487" cy="2392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kern="1200" dirty="0"/>
            <a:t>2017 – 2018</a:t>
          </a:r>
        </a:p>
        <a:p>
          <a:pPr marL="0" lvl="0" indent="0" algn="l" defTabSz="755650">
            <a:lnSpc>
              <a:spcPct val="90000"/>
            </a:lnSpc>
            <a:spcBef>
              <a:spcPct val="0"/>
            </a:spcBef>
            <a:spcAft>
              <a:spcPct val="35000"/>
            </a:spcAft>
            <a:buNone/>
          </a:pPr>
          <a:r>
            <a:rPr lang="en-US" sz="2000" b="0" kern="1200" dirty="0">
              <a:solidFill>
                <a:schemeClr val="tx1"/>
              </a:solidFill>
            </a:rPr>
            <a:t>ABL activities -  Domain, Professional body &amp; Remedial</a:t>
          </a:r>
        </a:p>
        <a:p>
          <a:pPr marL="0" lvl="0" indent="0" algn="l" defTabSz="755650">
            <a:lnSpc>
              <a:spcPct val="90000"/>
            </a:lnSpc>
            <a:spcBef>
              <a:spcPct val="0"/>
            </a:spcBef>
            <a:spcAft>
              <a:spcPct val="35000"/>
            </a:spcAft>
            <a:buNone/>
          </a:pPr>
          <a:r>
            <a:rPr lang="en-US" sz="2000" b="0" kern="1200" dirty="0">
              <a:solidFill>
                <a:schemeClr val="tx1"/>
              </a:solidFill>
            </a:rPr>
            <a:t>Green IT</a:t>
          </a:r>
        </a:p>
        <a:p>
          <a:pPr marL="0" lvl="0" indent="0" algn="l" defTabSz="755650">
            <a:lnSpc>
              <a:spcPct val="90000"/>
            </a:lnSpc>
            <a:spcBef>
              <a:spcPct val="0"/>
            </a:spcBef>
            <a:spcAft>
              <a:spcPct val="35000"/>
            </a:spcAft>
            <a:buNone/>
          </a:pPr>
          <a:r>
            <a:rPr lang="en-US" sz="2000" b="0" kern="1200" dirty="0">
              <a:solidFill>
                <a:schemeClr val="tx1"/>
              </a:solidFill>
            </a:rPr>
            <a:t>Projects: Mini, Minor</a:t>
          </a:r>
        </a:p>
        <a:p>
          <a:pPr marL="0" lvl="0" indent="0" algn="l" defTabSz="755650">
            <a:lnSpc>
              <a:spcPct val="90000"/>
            </a:lnSpc>
            <a:spcBef>
              <a:spcPct val="0"/>
            </a:spcBef>
            <a:spcAft>
              <a:spcPct val="35000"/>
            </a:spcAft>
            <a:buNone/>
          </a:pPr>
          <a:r>
            <a:rPr lang="en-US" sz="2000" b="0" kern="1200" dirty="0">
              <a:solidFill>
                <a:schemeClr val="tx1"/>
              </a:solidFill>
            </a:rPr>
            <a:t>Major</a:t>
          </a:r>
        </a:p>
        <a:p>
          <a:pPr marL="0" lvl="0" indent="0" algn="l" defTabSz="755650">
            <a:lnSpc>
              <a:spcPct val="90000"/>
            </a:lnSpc>
            <a:spcBef>
              <a:spcPct val="0"/>
            </a:spcBef>
            <a:spcAft>
              <a:spcPct val="35000"/>
            </a:spcAft>
            <a:buNone/>
          </a:pPr>
          <a:r>
            <a:rPr lang="en-US" sz="2000" b="0" kern="1200" dirty="0">
              <a:solidFill>
                <a:schemeClr val="tx1"/>
              </a:solidFill>
            </a:rPr>
            <a:t>SIH-Hackathon activities</a:t>
          </a:r>
        </a:p>
        <a:p>
          <a:pPr marL="0" lvl="0" indent="0" algn="l" defTabSz="755650">
            <a:lnSpc>
              <a:spcPct val="90000"/>
            </a:lnSpc>
            <a:spcBef>
              <a:spcPct val="0"/>
            </a:spcBef>
            <a:spcAft>
              <a:spcPct val="35000"/>
            </a:spcAft>
            <a:buNone/>
          </a:pPr>
          <a:endParaRPr lang="en-US" sz="1700" kern="1200" dirty="0"/>
        </a:p>
      </dsp:txBody>
      <dsp:txXfrm>
        <a:off x="7474448" y="302614"/>
        <a:ext cx="2729487" cy="239255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50E45B-A0BC-47F0-B72A-35F4ABAEC19B}">
      <dsp:nvSpPr>
        <dsp:cNvPr id="0" name=""/>
        <dsp:cNvSpPr/>
      </dsp:nvSpPr>
      <dsp:spPr>
        <a:xfrm>
          <a:off x="0" y="2379289"/>
          <a:ext cx="10805886" cy="252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8DD8D4-A844-4B29-B42D-6280845C11E0}">
      <dsp:nvSpPr>
        <dsp:cNvPr id="0" name=""/>
        <dsp:cNvSpPr/>
      </dsp:nvSpPr>
      <dsp:spPr>
        <a:xfrm>
          <a:off x="539766" y="0"/>
          <a:ext cx="9848690" cy="238511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906" tIns="0" rIns="285906" bIns="0" numCol="1" spcCol="1270" anchor="ctr" anchorCtr="0">
          <a:noAutofit/>
        </a:bodyPr>
        <a:lstStyle/>
        <a:p>
          <a:pPr marL="0" lvl="0" indent="0" algn="l" defTabSz="1422400">
            <a:lnSpc>
              <a:spcPct val="90000"/>
            </a:lnSpc>
            <a:spcBef>
              <a:spcPct val="0"/>
            </a:spcBef>
            <a:spcAft>
              <a:spcPct val="35000"/>
            </a:spcAft>
            <a:buNone/>
          </a:pPr>
          <a:r>
            <a:rPr lang="en-US" sz="3200" kern="1200" dirty="0"/>
            <a:t>CR 2: a) Tools to measure attainment of POs need proper understanding and applications</a:t>
          </a:r>
        </a:p>
        <a:p>
          <a:pPr marL="0" lvl="0" indent="0" algn="l" defTabSz="1422400">
            <a:lnSpc>
              <a:spcPct val="90000"/>
            </a:lnSpc>
            <a:spcBef>
              <a:spcPct val="0"/>
            </a:spcBef>
            <a:spcAft>
              <a:spcPct val="35000"/>
            </a:spcAft>
            <a:buNone/>
          </a:pPr>
          <a:r>
            <a:rPr lang="en-US" sz="3200" kern="1200" dirty="0"/>
            <a:t>b)Inadequate documentation of process for periodic reviewing and revision of the POs</a:t>
          </a:r>
        </a:p>
      </dsp:txBody>
      <dsp:txXfrm>
        <a:off x="656198" y="116432"/>
        <a:ext cx="9615826" cy="2152248"/>
      </dsp:txXfrm>
    </dsp:sp>
    <dsp:sp modelId="{6B717825-DD2D-4DCF-B72E-AB6BB2B8E5ED}">
      <dsp:nvSpPr>
        <dsp:cNvPr id="0" name=""/>
        <dsp:cNvSpPr/>
      </dsp:nvSpPr>
      <dsp:spPr>
        <a:xfrm>
          <a:off x="0" y="4563986"/>
          <a:ext cx="10805886" cy="252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61556B-9856-45AB-BBF4-162065F017C4}">
      <dsp:nvSpPr>
        <dsp:cNvPr id="0" name=""/>
        <dsp:cNvSpPr/>
      </dsp:nvSpPr>
      <dsp:spPr>
        <a:xfrm>
          <a:off x="513912" y="2633094"/>
          <a:ext cx="10288317" cy="20262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906" tIns="0" rIns="285906" bIns="0" numCol="1" spcCol="1270" anchor="ctr" anchorCtr="0">
          <a:noAutofit/>
        </a:bodyPr>
        <a:lstStyle/>
        <a:p>
          <a:pPr marL="0" lvl="0" indent="0" algn="l" defTabSz="1066800">
            <a:lnSpc>
              <a:spcPct val="90000"/>
            </a:lnSpc>
            <a:spcBef>
              <a:spcPct val="0"/>
            </a:spcBef>
            <a:spcAft>
              <a:spcPct val="35000"/>
            </a:spcAft>
            <a:buNone/>
          </a:pPr>
          <a:r>
            <a:rPr lang="en-US" sz="2400" kern="1200" dirty="0">
              <a:solidFill>
                <a:srgbClr val="FFFF00"/>
              </a:solidFill>
            </a:rPr>
            <a:t>a)Direct tools</a:t>
          </a:r>
          <a:r>
            <a:rPr lang="en-US" sz="2400" kern="1200" dirty="0"/>
            <a:t> - Includes Internal assessment test, Semester end exam,     </a:t>
          </a:r>
          <a:r>
            <a:rPr lang="en-US" sz="2400" kern="1200" dirty="0" err="1"/>
            <a:t>Practicals</a:t>
          </a:r>
          <a:r>
            <a:rPr lang="en-US" sz="2400" kern="1200" dirty="0"/>
            <a:t>, Assignments</a:t>
          </a:r>
        </a:p>
        <a:p>
          <a:pPr marL="0" lvl="0" indent="0" algn="l" defTabSz="1066800">
            <a:lnSpc>
              <a:spcPct val="90000"/>
            </a:lnSpc>
            <a:spcBef>
              <a:spcPct val="0"/>
            </a:spcBef>
            <a:spcAft>
              <a:spcPct val="35000"/>
            </a:spcAft>
            <a:buNone/>
          </a:pPr>
          <a:r>
            <a:rPr lang="en-US" sz="2400" kern="1200" dirty="0">
              <a:solidFill>
                <a:srgbClr val="FFFF00"/>
              </a:solidFill>
            </a:rPr>
            <a:t>Indirect tools</a:t>
          </a:r>
          <a:r>
            <a:rPr lang="en-US" sz="2400" kern="1200" dirty="0"/>
            <a:t> – Course Survey &amp; Exit Survey. </a:t>
          </a:r>
        </a:p>
        <a:p>
          <a:pPr marL="0" lvl="0" indent="0" algn="l" defTabSz="1066800">
            <a:lnSpc>
              <a:spcPct val="90000"/>
            </a:lnSpc>
            <a:spcBef>
              <a:spcPct val="0"/>
            </a:spcBef>
            <a:spcAft>
              <a:spcPct val="35000"/>
            </a:spcAft>
            <a:buNone/>
          </a:pPr>
          <a:r>
            <a:rPr lang="en-US" sz="2400" kern="1200" dirty="0"/>
            <a:t>b) Periodic review is checked for Calculation of PO attainment, PEO achievement semester wise &amp; batch wise</a:t>
          </a:r>
        </a:p>
      </dsp:txBody>
      <dsp:txXfrm>
        <a:off x="612828" y="2732010"/>
        <a:ext cx="10090485" cy="182846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6CEB50-B2F5-4794-B914-AB1BAB1A4E15}">
      <dsp:nvSpPr>
        <dsp:cNvPr id="0" name=""/>
        <dsp:cNvSpPr/>
      </dsp:nvSpPr>
      <dsp:spPr>
        <a:xfrm rot="5400000">
          <a:off x="1062801" y="1095222"/>
          <a:ext cx="1889851" cy="3144669"/>
        </a:xfrm>
        <a:prstGeom prst="corner">
          <a:avLst>
            <a:gd name="adj1" fmla="val 16120"/>
            <a:gd name="adj2" fmla="val 16110"/>
          </a:avLst>
        </a:prstGeom>
        <a:solidFill>
          <a:srgbClr val="FF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1676AD-CD6D-4177-A220-1E03D3652996}">
      <dsp:nvSpPr>
        <dsp:cNvPr id="0" name=""/>
        <dsp:cNvSpPr/>
      </dsp:nvSpPr>
      <dsp:spPr>
        <a:xfrm>
          <a:off x="747338" y="2034801"/>
          <a:ext cx="2839025" cy="2488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t>Year : 2015-16</a:t>
          </a:r>
        </a:p>
        <a:p>
          <a:pPr marL="0" lvl="0" indent="0" algn="l" defTabSz="622300">
            <a:lnSpc>
              <a:spcPct val="90000"/>
            </a:lnSpc>
            <a:spcBef>
              <a:spcPct val="0"/>
            </a:spcBef>
            <a:spcAft>
              <a:spcPct val="35000"/>
            </a:spcAft>
            <a:buNone/>
          </a:pPr>
          <a:r>
            <a:rPr lang="en-US" sz="1600" b="0" kern="1200" dirty="0"/>
            <a:t>Seminars</a:t>
          </a:r>
        </a:p>
        <a:p>
          <a:pPr marL="0" lvl="0" indent="0" algn="l" defTabSz="622300">
            <a:lnSpc>
              <a:spcPct val="90000"/>
            </a:lnSpc>
            <a:spcBef>
              <a:spcPct val="0"/>
            </a:spcBef>
            <a:spcAft>
              <a:spcPct val="35000"/>
            </a:spcAft>
            <a:buNone/>
          </a:pPr>
          <a:r>
            <a:rPr lang="en-US" sz="1400" kern="1200" dirty="0"/>
            <a:t>Workshops</a:t>
          </a:r>
        </a:p>
        <a:p>
          <a:pPr marL="0" lvl="0" indent="0" algn="l" defTabSz="622300">
            <a:lnSpc>
              <a:spcPct val="90000"/>
            </a:lnSpc>
            <a:spcBef>
              <a:spcPct val="0"/>
            </a:spcBef>
            <a:spcAft>
              <a:spcPct val="35000"/>
            </a:spcAft>
            <a:buNone/>
          </a:pPr>
          <a:r>
            <a:rPr lang="en-US" sz="1400" kern="1200" dirty="0"/>
            <a:t>Internships</a:t>
          </a:r>
        </a:p>
        <a:p>
          <a:pPr marL="0" lvl="0" indent="0" algn="l" defTabSz="622300">
            <a:lnSpc>
              <a:spcPct val="90000"/>
            </a:lnSpc>
            <a:spcBef>
              <a:spcPct val="0"/>
            </a:spcBef>
            <a:spcAft>
              <a:spcPct val="35000"/>
            </a:spcAft>
            <a:buNone/>
          </a:pPr>
          <a:r>
            <a:rPr lang="en-US" sz="1400" kern="1200" dirty="0"/>
            <a:t>Local &amp; outstation industrial visits</a:t>
          </a:r>
        </a:p>
      </dsp:txBody>
      <dsp:txXfrm>
        <a:off x="747338" y="2034801"/>
        <a:ext cx="2839025" cy="2488572"/>
      </dsp:txXfrm>
    </dsp:sp>
    <dsp:sp modelId="{1CA9580F-D317-425F-A5D3-F843CF005D38}">
      <dsp:nvSpPr>
        <dsp:cNvPr id="0" name=""/>
        <dsp:cNvSpPr/>
      </dsp:nvSpPr>
      <dsp:spPr>
        <a:xfrm>
          <a:off x="3050698" y="863708"/>
          <a:ext cx="535665" cy="535665"/>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0ACED9-7BA4-4624-A5BB-AD46097668FB}">
      <dsp:nvSpPr>
        <dsp:cNvPr id="0" name=""/>
        <dsp:cNvSpPr/>
      </dsp:nvSpPr>
      <dsp:spPr>
        <a:xfrm rot="5400000">
          <a:off x="4538323" y="235201"/>
          <a:ext cx="1889851" cy="3144669"/>
        </a:xfrm>
        <a:prstGeom prst="corner">
          <a:avLst>
            <a:gd name="adj1" fmla="val 16120"/>
            <a:gd name="adj2" fmla="val 16110"/>
          </a:avLst>
        </a:prstGeom>
        <a:solidFill>
          <a:schemeClr val="accent4">
            <a:lumMod val="40000"/>
            <a:lumOff val="6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796163-709A-45FF-959F-EBBE89AEB55E}">
      <dsp:nvSpPr>
        <dsp:cNvPr id="0" name=""/>
        <dsp:cNvSpPr/>
      </dsp:nvSpPr>
      <dsp:spPr>
        <a:xfrm>
          <a:off x="4222860" y="1174779"/>
          <a:ext cx="2839025" cy="2488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dirty="0"/>
            <a:t>Year : 2016-17</a:t>
          </a:r>
        </a:p>
        <a:p>
          <a:pPr marL="0" lvl="0" indent="0" algn="l" defTabSz="666750">
            <a:lnSpc>
              <a:spcPct val="90000"/>
            </a:lnSpc>
            <a:spcBef>
              <a:spcPct val="0"/>
            </a:spcBef>
            <a:spcAft>
              <a:spcPct val="35000"/>
            </a:spcAft>
            <a:buNone/>
          </a:pPr>
          <a:r>
            <a:rPr lang="en-US" sz="1500" b="0" kern="1200" dirty="0"/>
            <a:t>Seminars</a:t>
          </a:r>
        </a:p>
        <a:p>
          <a:pPr marL="0" lvl="0" indent="0" algn="l" defTabSz="666750">
            <a:lnSpc>
              <a:spcPct val="90000"/>
            </a:lnSpc>
            <a:spcBef>
              <a:spcPct val="0"/>
            </a:spcBef>
            <a:spcAft>
              <a:spcPct val="35000"/>
            </a:spcAft>
            <a:buNone/>
          </a:pPr>
          <a:r>
            <a:rPr lang="en-US" sz="1500" b="0" kern="1200" dirty="0"/>
            <a:t>Workshops</a:t>
          </a:r>
        </a:p>
        <a:p>
          <a:pPr marL="0" lvl="0" indent="0" algn="l" defTabSz="666750">
            <a:lnSpc>
              <a:spcPct val="90000"/>
            </a:lnSpc>
            <a:spcBef>
              <a:spcPct val="0"/>
            </a:spcBef>
            <a:spcAft>
              <a:spcPct val="35000"/>
            </a:spcAft>
            <a:buNone/>
          </a:pPr>
          <a:r>
            <a:rPr lang="en-US" sz="1500" b="0" kern="1200" dirty="0"/>
            <a:t>Industry Bridge Courses</a:t>
          </a:r>
        </a:p>
        <a:p>
          <a:pPr marL="0" lvl="0" indent="0" algn="l" defTabSz="666750">
            <a:lnSpc>
              <a:spcPct val="90000"/>
            </a:lnSpc>
            <a:spcBef>
              <a:spcPct val="0"/>
            </a:spcBef>
            <a:spcAft>
              <a:spcPct val="35000"/>
            </a:spcAft>
            <a:buNone/>
          </a:pPr>
          <a:r>
            <a:rPr lang="en-US" sz="1500" b="0" kern="1200" dirty="0"/>
            <a:t>Internships</a:t>
          </a:r>
        </a:p>
        <a:p>
          <a:pPr marL="0" lvl="0" indent="0" algn="l" defTabSz="666750">
            <a:lnSpc>
              <a:spcPct val="90000"/>
            </a:lnSpc>
            <a:spcBef>
              <a:spcPct val="0"/>
            </a:spcBef>
            <a:spcAft>
              <a:spcPct val="35000"/>
            </a:spcAft>
            <a:buNone/>
          </a:pPr>
          <a:r>
            <a:rPr lang="en-US" sz="1500" b="0" kern="1200" dirty="0"/>
            <a:t>Local &amp; outstation industrial visits</a:t>
          </a:r>
        </a:p>
        <a:p>
          <a:pPr marL="0" lvl="0" indent="0" algn="l" defTabSz="666750">
            <a:lnSpc>
              <a:spcPct val="90000"/>
            </a:lnSpc>
            <a:spcBef>
              <a:spcPct val="0"/>
            </a:spcBef>
            <a:spcAft>
              <a:spcPct val="35000"/>
            </a:spcAft>
            <a:buNone/>
          </a:pPr>
          <a:endParaRPr lang="en-US" sz="1500" b="0" kern="1200" dirty="0"/>
        </a:p>
      </dsp:txBody>
      <dsp:txXfrm>
        <a:off x="4222860" y="1174779"/>
        <a:ext cx="2839025" cy="2488572"/>
      </dsp:txXfrm>
    </dsp:sp>
    <dsp:sp modelId="{945EDCDC-D8B8-48ED-85E9-B44C08D25C2A}">
      <dsp:nvSpPr>
        <dsp:cNvPr id="0" name=""/>
        <dsp:cNvSpPr/>
      </dsp:nvSpPr>
      <dsp:spPr>
        <a:xfrm>
          <a:off x="6526220" y="3687"/>
          <a:ext cx="535665" cy="535665"/>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E99741-1F33-4391-ABF0-B0232988FB6D}">
      <dsp:nvSpPr>
        <dsp:cNvPr id="0" name=""/>
        <dsp:cNvSpPr/>
      </dsp:nvSpPr>
      <dsp:spPr>
        <a:xfrm rot="5400000">
          <a:off x="8013845" y="-624820"/>
          <a:ext cx="1889851" cy="3144669"/>
        </a:xfrm>
        <a:prstGeom prst="corner">
          <a:avLst>
            <a:gd name="adj1" fmla="val 16120"/>
            <a:gd name="adj2" fmla="val 16110"/>
          </a:avLst>
        </a:prstGeom>
        <a:solidFill>
          <a:schemeClr val="accent4">
            <a:lumMod val="7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C05031-026A-4056-B92D-3A87CB7A6236}">
      <dsp:nvSpPr>
        <dsp:cNvPr id="0" name=""/>
        <dsp:cNvSpPr/>
      </dsp:nvSpPr>
      <dsp:spPr>
        <a:xfrm>
          <a:off x="7698382" y="314758"/>
          <a:ext cx="2839025" cy="2488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dirty="0"/>
            <a:t>Year : 2017 - 18</a:t>
          </a:r>
        </a:p>
        <a:p>
          <a:pPr marL="0" lvl="0" indent="0" algn="l" defTabSz="666750">
            <a:lnSpc>
              <a:spcPct val="90000"/>
            </a:lnSpc>
            <a:spcBef>
              <a:spcPct val="0"/>
            </a:spcBef>
            <a:spcAft>
              <a:spcPct val="35000"/>
            </a:spcAft>
            <a:buNone/>
          </a:pPr>
          <a:r>
            <a:rPr lang="en-US" sz="1500" b="0" kern="1200" dirty="0"/>
            <a:t>Seminars</a:t>
          </a:r>
        </a:p>
        <a:p>
          <a:pPr marL="0" lvl="0" indent="0" algn="l" defTabSz="666750">
            <a:lnSpc>
              <a:spcPct val="90000"/>
            </a:lnSpc>
            <a:spcBef>
              <a:spcPct val="0"/>
            </a:spcBef>
            <a:spcAft>
              <a:spcPct val="35000"/>
            </a:spcAft>
            <a:buNone/>
          </a:pPr>
          <a:r>
            <a:rPr lang="en-US" sz="1500" b="0" kern="1200" dirty="0"/>
            <a:t>Workshops</a:t>
          </a:r>
        </a:p>
        <a:p>
          <a:pPr marL="0" lvl="0" indent="0" algn="l" defTabSz="666750">
            <a:lnSpc>
              <a:spcPct val="90000"/>
            </a:lnSpc>
            <a:spcBef>
              <a:spcPct val="0"/>
            </a:spcBef>
            <a:spcAft>
              <a:spcPct val="35000"/>
            </a:spcAft>
            <a:buNone/>
          </a:pPr>
          <a:r>
            <a:rPr lang="en-US" sz="1500" b="0" kern="1200" dirty="0"/>
            <a:t>Industry Bridge Courses</a:t>
          </a:r>
        </a:p>
        <a:p>
          <a:pPr marL="0" lvl="0" indent="0" algn="l" defTabSz="666750">
            <a:lnSpc>
              <a:spcPct val="90000"/>
            </a:lnSpc>
            <a:spcBef>
              <a:spcPct val="0"/>
            </a:spcBef>
            <a:spcAft>
              <a:spcPct val="35000"/>
            </a:spcAft>
            <a:buNone/>
          </a:pPr>
          <a:r>
            <a:rPr lang="en-US" sz="1500" b="0" kern="1200" dirty="0"/>
            <a:t>SME connect for domain development, student internships  (both internal &amp; external)</a:t>
          </a:r>
        </a:p>
        <a:p>
          <a:pPr marL="0" lvl="0" indent="0" algn="l" defTabSz="666750">
            <a:lnSpc>
              <a:spcPct val="90000"/>
            </a:lnSpc>
            <a:spcBef>
              <a:spcPct val="0"/>
            </a:spcBef>
            <a:spcAft>
              <a:spcPct val="35000"/>
            </a:spcAft>
            <a:buNone/>
          </a:pPr>
          <a:r>
            <a:rPr lang="en-US" sz="1500" b="0" kern="1200" dirty="0"/>
            <a:t>Local &amp; outstation industrial visits</a:t>
          </a:r>
        </a:p>
        <a:p>
          <a:pPr marL="0" lvl="0" indent="0" algn="l" defTabSz="666750">
            <a:lnSpc>
              <a:spcPct val="90000"/>
            </a:lnSpc>
            <a:spcBef>
              <a:spcPct val="0"/>
            </a:spcBef>
            <a:spcAft>
              <a:spcPct val="35000"/>
            </a:spcAft>
            <a:buNone/>
          </a:pPr>
          <a:endParaRPr lang="en-US" sz="1500" b="0" kern="1200" dirty="0"/>
        </a:p>
      </dsp:txBody>
      <dsp:txXfrm>
        <a:off x="7698382" y="314758"/>
        <a:ext cx="2839025" cy="248857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37A072-6A20-4813-8E37-182F83D2E0A1}">
      <dsp:nvSpPr>
        <dsp:cNvPr id="0" name=""/>
        <dsp:cNvSpPr/>
      </dsp:nvSpPr>
      <dsp:spPr>
        <a:xfrm rot="5400000">
          <a:off x="1062801" y="1095222"/>
          <a:ext cx="1889851" cy="3144669"/>
        </a:xfrm>
        <a:prstGeom prst="corner">
          <a:avLst>
            <a:gd name="adj1" fmla="val 16120"/>
            <a:gd name="adj2" fmla="val 16110"/>
          </a:avLst>
        </a:prstGeom>
        <a:solidFill>
          <a:srgbClr val="00B05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138552-A359-4002-B5B6-D5F2BE0FF89D}">
      <dsp:nvSpPr>
        <dsp:cNvPr id="0" name=""/>
        <dsp:cNvSpPr/>
      </dsp:nvSpPr>
      <dsp:spPr>
        <a:xfrm>
          <a:off x="747338" y="2034801"/>
          <a:ext cx="2839025" cy="2488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t>Year:2016-17</a:t>
          </a:r>
        </a:p>
        <a:p>
          <a:pPr marL="0" lvl="0" indent="0" algn="l" defTabSz="1066800">
            <a:lnSpc>
              <a:spcPct val="90000"/>
            </a:lnSpc>
            <a:spcBef>
              <a:spcPct val="0"/>
            </a:spcBef>
            <a:spcAft>
              <a:spcPct val="35000"/>
            </a:spcAft>
            <a:buNone/>
          </a:pPr>
          <a:r>
            <a:rPr lang="en-US" sz="2400" b="1" kern="1200" dirty="0">
              <a:solidFill>
                <a:schemeClr val="tx1"/>
              </a:solidFill>
            </a:rPr>
            <a:t>Professor:02</a:t>
          </a:r>
        </a:p>
        <a:p>
          <a:pPr marL="0" lvl="0" indent="0" algn="l" defTabSz="1066800">
            <a:lnSpc>
              <a:spcPct val="90000"/>
            </a:lnSpc>
            <a:spcBef>
              <a:spcPct val="0"/>
            </a:spcBef>
            <a:spcAft>
              <a:spcPct val="35000"/>
            </a:spcAft>
            <a:buNone/>
          </a:pPr>
          <a:r>
            <a:rPr lang="en-US" sz="2400" b="1" kern="1200" dirty="0"/>
            <a:t>Associate Prof:04</a:t>
          </a:r>
        </a:p>
        <a:p>
          <a:pPr marL="0" lvl="0" indent="0" algn="l" defTabSz="1066800">
            <a:lnSpc>
              <a:spcPct val="90000"/>
            </a:lnSpc>
            <a:spcBef>
              <a:spcPct val="0"/>
            </a:spcBef>
            <a:spcAft>
              <a:spcPct val="35000"/>
            </a:spcAft>
            <a:buNone/>
          </a:pPr>
          <a:r>
            <a:rPr lang="en-US" sz="2400" b="1" kern="1200" dirty="0"/>
            <a:t>Assistant Prof: 20</a:t>
          </a:r>
        </a:p>
        <a:p>
          <a:pPr marL="0" lvl="0" indent="0" algn="l" defTabSz="1066800">
            <a:lnSpc>
              <a:spcPct val="90000"/>
            </a:lnSpc>
            <a:spcBef>
              <a:spcPct val="0"/>
            </a:spcBef>
            <a:spcAft>
              <a:spcPct val="35000"/>
            </a:spcAft>
            <a:buNone/>
          </a:pPr>
          <a:r>
            <a:rPr lang="en-US" sz="2400" b="1" kern="1200" dirty="0">
              <a:solidFill>
                <a:schemeClr val="accent6">
                  <a:lumMod val="75000"/>
                </a:schemeClr>
              </a:solidFill>
            </a:rPr>
            <a:t>Ph.D.: 3</a:t>
          </a:r>
        </a:p>
      </dsp:txBody>
      <dsp:txXfrm>
        <a:off x="747338" y="2034801"/>
        <a:ext cx="2839025" cy="2488572"/>
      </dsp:txXfrm>
    </dsp:sp>
    <dsp:sp modelId="{8699F06E-402A-46FF-ADB7-BB44A2C60F24}">
      <dsp:nvSpPr>
        <dsp:cNvPr id="0" name=""/>
        <dsp:cNvSpPr/>
      </dsp:nvSpPr>
      <dsp:spPr>
        <a:xfrm>
          <a:off x="3050698" y="863708"/>
          <a:ext cx="535665" cy="535665"/>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0C5DB4-6A32-49CD-997C-22BEB752A896}">
      <dsp:nvSpPr>
        <dsp:cNvPr id="0" name=""/>
        <dsp:cNvSpPr/>
      </dsp:nvSpPr>
      <dsp:spPr>
        <a:xfrm rot="5400000">
          <a:off x="4538323" y="235201"/>
          <a:ext cx="1889851" cy="3144669"/>
        </a:xfrm>
        <a:prstGeom prst="corner">
          <a:avLst>
            <a:gd name="adj1" fmla="val 16120"/>
            <a:gd name="adj2" fmla="val 16110"/>
          </a:avLst>
        </a:prstGeom>
        <a:solidFill>
          <a:srgbClr val="FFC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DBA733-2852-4F66-806C-399922DC60DA}">
      <dsp:nvSpPr>
        <dsp:cNvPr id="0" name=""/>
        <dsp:cNvSpPr/>
      </dsp:nvSpPr>
      <dsp:spPr>
        <a:xfrm>
          <a:off x="4222860" y="1174779"/>
          <a:ext cx="2839025" cy="2488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solidFill>
                <a:prstClr val="black">
                  <a:hueOff val="0"/>
                  <a:satOff val="0"/>
                  <a:lumOff val="0"/>
                  <a:alphaOff val="0"/>
                </a:prstClr>
              </a:solidFill>
              <a:latin typeface="Calibri"/>
              <a:ea typeface="+mn-ea"/>
              <a:cs typeface="+mn-cs"/>
            </a:rPr>
            <a:t>Year:2017-18</a:t>
          </a:r>
        </a:p>
        <a:p>
          <a:pPr marL="0" lvl="0" indent="0" algn="l" defTabSz="1066800">
            <a:lnSpc>
              <a:spcPct val="90000"/>
            </a:lnSpc>
            <a:spcBef>
              <a:spcPct val="0"/>
            </a:spcBef>
            <a:spcAft>
              <a:spcPct val="35000"/>
            </a:spcAft>
            <a:buNone/>
          </a:pPr>
          <a:r>
            <a:rPr lang="en-US" sz="2400" b="1" kern="1200" dirty="0">
              <a:solidFill>
                <a:schemeClr val="tx1"/>
              </a:solidFill>
            </a:rPr>
            <a:t>Professor:03</a:t>
          </a:r>
        </a:p>
        <a:p>
          <a:pPr marL="0" lvl="0" indent="0" algn="l" defTabSz="1066800">
            <a:lnSpc>
              <a:spcPct val="90000"/>
            </a:lnSpc>
            <a:spcBef>
              <a:spcPct val="0"/>
            </a:spcBef>
            <a:spcAft>
              <a:spcPct val="35000"/>
            </a:spcAft>
            <a:buNone/>
          </a:pPr>
          <a:r>
            <a:rPr lang="en-US" sz="2400" b="1" kern="1200" dirty="0"/>
            <a:t>Associate Prof:03</a:t>
          </a:r>
        </a:p>
        <a:p>
          <a:pPr marL="0" lvl="0" indent="0" algn="l" defTabSz="1066800">
            <a:lnSpc>
              <a:spcPct val="90000"/>
            </a:lnSpc>
            <a:spcBef>
              <a:spcPct val="0"/>
            </a:spcBef>
            <a:spcAft>
              <a:spcPct val="35000"/>
            </a:spcAft>
            <a:buNone/>
          </a:pPr>
          <a:r>
            <a:rPr lang="en-US" sz="2400" b="1" kern="1200" dirty="0"/>
            <a:t>Assistant Prof: 24</a:t>
          </a:r>
        </a:p>
        <a:p>
          <a:pPr marL="0" lvl="0" indent="0" algn="l" defTabSz="1066800">
            <a:lnSpc>
              <a:spcPct val="90000"/>
            </a:lnSpc>
            <a:spcBef>
              <a:spcPct val="0"/>
            </a:spcBef>
            <a:spcAft>
              <a:spcPct val="35000"/>
            </a:spcAft>
            <a:buNone/>
          </a:pPr>
          <a:r>
            <a:rPr lang="en-US" sz="2400" b="1" kern="1200" dirty="0">
              <a:solidFill>
                <a:schemeClr val="accent6">
                  <a:lumMod val="75000"/>
                </a:schemeClr>
              </a:solidFill>
            </a:rPr>
            <a:t>Ph.D.: 5</a:t>
          </a:r>
        </a:p>
        <a:p>
          <a:pPr marL="0" lvl="0" indent="0" algn="l" defTabSz="1066800">
            <a:lnSpc>
              <a:spcPct val="90000"/>
            </a:lnSpc>
            <a:spcBef>
              <a:spcPct val="0"/>
            </a:spcBef>
            <a:spcAft>
              <a:spcPct val="35000"/>
            </a:spcAft>
            <a:buNone/>
          </a:pPr>
          <a:r>
            <a:rPr lang="en-US" sz="2400" b="1" kern="1200" dirty="0"/>
            <a:t> </a:t>
          </a:r>
          <a:endParaRPr lang="en-US" sz="2400" b="1" kern="1200" dirty="0">
            <a:solidFill>
              <a:prstClr val="black">
                <a:hueOff val="0"/>
                <a:satOff val="0"/>
                <a:lumOff val="0"/>
                <a:alphaOff val="0"/>
              </a:prstClr>
            </a:solidFill>
            <a:latin typeface="Calibri"/>
            <a:ea typeface="+mn-ea"/>
            <a:cs typeface="+mn-cs"/>
          </a:endParaRPr>
        </a:p>
      </dsp:txBody>
      <dsp:txXfrm>
        <a:off x="4222860" y="1174779"/>
        <a:ext cx="2839025" cy="2488572"/>
      </dsp:txXfrm>
    </dsp:sp>
    <dsp:sp modelId="{79C87ADE-6E3F-4000-A339-35B2E16AA866}">
      <dsp:nvSpPr>
        <dsp:cNvPr id="0" name=""/>
        <dsp:cNvSpPr/>
      </dsp:nvSpPr>
      <dsp:spPr>
        <a:xfrm>
          <a:off x="6526220" y="3687"/>
          <a:ext cx="535665" cy="535665"/>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1D5E5D-1893-4B8A-8064-793FFD8E16C6}">
      <dsp:nvSpPr>
        <dsp:cNvPr id="0" name=""/>
        <dsp:cNvSpPr/>
      </dsp:nvSpPr>
      <dsp:spPr>
        <a:xfrm rot="5400000">
          <a:off x="8013845" y="-624820"/>
          <a:ext cx="1889851" cy="3144669"/>
        </a:xfrm>
        <a:prstGeom prst="corner">
          <a:avLst>
            <a:gd name="adj1" fmla="val 16120"/>
            <a:gd name="adj2" fmla="val 16110"/>
          </a:avLst>
        </a:prstGeom>
        <a:solidFill>
          <a:srgbClr val="92D05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28BE06-A263-4E3D-9D99-8698E600CC15}">
      <dsp:nvSpPr>
        <dsp:cNvPr id="0" name=""/>
        <dsp:cNvSpPr/>
      </dsp:nvSpPr>
      <dsp:spPr>
        <a:xfrm>
          <a:off x="7698382" y="314758"/>
          <a:ext cx="2839025" cy="2488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solidFill>
                <a:prstClr val="black">
                  <a:hueOff val="0"/>
                  <a:satOff val="0"/>
                  <a:lumOff val="0"/>
                  <a:alphaOff val="0"/>
                </a:prstClr>
              </a:solidFill>
              <a:latin typeface="Calibri"/>
              <a:ea typeface="+mn-ea"/>
              <a:cs typeface="+mn-cs"/>
            </a:rPr>
            <a:t>Year:2018-19</a:t>
          </a:r>
        </a:p>
        <a:p>
          <a:pPr marL="0" lvl="0" indent="0" algn="l" defTabSz="1066800">
            <a:lnSpc>
              <a:spcPct val="90000"/>
            </a:lnSpc>
            <a:spcBef>
              <a:spcPct val="0"/>
            </a:spcBef>
            <a:spcAft>
              <a:spcPct val="35000"/>
            </a:spcAft>
            <a:buNone/>
          </a:pPr>
          <a:r>
            <a:rPr lang="en-US" sz="2400" b="1" kern="1200" dirty="0"/>
            <a:t>Professor:03</a:t>
          </a:r>
        </a:p>
        <a:p>
          <a:pPr marL="0" lvl="0" indent="0" algn="l" defTabSz="1066800">
            <a:lnSpc>
              <a:spcPct val="90000"/>
            </a:lnSpc>
            <a:spcBef>
              <a:spcPct val="0"/>
            </a:spcBef>
            <a:spcAft>
              <a:spcPct val="35000"/>
            </a:spcAft>
            <a:buNone/>
          </a:pPr>
          <a:r>
            <a:rPr lang="en-US" sz="2400" b="1" kern="1200" dirty="0"/>
            <a:t>Associate Prof: 03</a:t>
          </a:r>
        </a:p>
        <a:p>
          <a:pPr marL="0" lvl="0" indent="0" algn="l" defTabSz="1066800">
            <a:lnSpc>
              <a:spcPct val="90000"/>
            </a:lnSpc>
            <a:spcBef>
              <a:spcPct val="0"/>
            </a:spcBef>
            <a:spcAft>
              <a:spcPct val="35000"/>
            </a:spcAft>
            <a:buNone/>
          </a:pPr>
          <a:r>
            <a:rPr lang="en-US" sz="2400" b="1" kern="1200" dirty="0"/>
            <a:t>Assistant Prof: 22</a:t>
          </a:r>
        </a:p>
        <a:p>
          <a:pPr marL="0" lvl="0" indent="0" algn="l" defTabSz="1066800">
            <a:lnSpc>
              <a:spcPct val="90000"/>
            </a:lnSpc>
            <a:spcBef>
              <a:spcPct val="0"/>
            </a:spcBef>
            <a:spcAft>
              <a:spcPct val="35000"/>
            </a:spcAft>
            <a:buNone/>
          </a:pPr>
          <a:r>
            <a:rPr lang="en-US" sz="2400" b="1" kern="1200" dirty="0">
              <a:solidFill>
                <a:schemeClr val="accent6">
                  <a:lumMod val="75000"/>
                </a:schemeClr>
              </a:solidFill>
            </a:rPr>
            <a:t>Ph.D.: 6</a:t>
          </a:r>
          <a:endParaRPr lang="en-US" sz="2400" b="1" kern="1200" dirty="0">
            <a:solidFill>
              <a:schemeClr val="accent6">
                <a:lumMod val="75000"/>
              </a:schemeClr>
            </a:solidFill>
            <a:latin typeface="Calibri"/>
            <a:ea typeface="+mn-ea"/>
            <a:cs typeface="+mn-cs"/>
          </a:endParaRPr>
        </a:p>
      </dsp:txBody>
      <dsp:txXfrm>
        <a:off x="7698382" y="314758"/>
        <a:ext cx="2839025" cy="24885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A3B9E-E90D-4ADB-8026-D3D7EEF41383}">
      <dsp:nvSpPr>
        <dsp:cNvPr id="0" name=""/>
        <dsp:cNvSpPr/>
      </dsp:nvSpPr>
      <dsp:spPr>
        <a:xfrm rot="5400000">
          <a:off x="-245373" y="226449"/>
          <a:ext cx="1464915" cy="1025440"/>
        </a:xfrm>
        <a:prstGeom prst="chevron">
          <a:avLst/>
        </a:prstGeom>
        <a:solidFill>
          <a:srgbClr val="7030A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2002</a:t>
          </a:r>
        </a:p>
      </dsp:txBody>
      <dsp:txXfrm rot="-5400000">
        <a:off x="-25635" y="519431"/>
        <a:ext cx="1025440" cy="439475"/>
      </dsp:txXfrm>
    </dsp:sp>
    <dsp:sp modelId="{0B410556-08BB-4D4D-A757-364F9B9F70D6}">
      <dsp:nvSpPr>
        <dsp:cNvPr id="0" name=""/>
        <dsp:cNvSpPr/>
      </dsp:nvSpPr>
      <dsp:spPr>
        <a:xfrm rot="5400000">
          <a:off x="2826757" y="-1820240"/>
          <a:ext cx="952195" cy="460610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solidFill>
                <a:schemeClr val="tx1"/>
              </a:solidFill>
            </a:rPr>
            <a:t>Started with UG (IT) with an intake of 60</a:t>
          </a:r>
        </a:p>
      </dsp:txBody>
      <dsp:txXfrm rot="-5400000">
        <a:off x="999804" y="53195"/>
        <a:ext cx="4559619" cy="859231"/>
      </dsp:txXfrm>
    </dsp:sp>
    <dsp:sp modelId="{40B0C0F3-2D86-4976-B02A-B586AFA2C554}">
      <dsp:nvSpPr>
        <dsp:cNvPr id="0" name=""/>
        <dsp:cNvSpPr/>
      </dsp:nvSpPr>
      <dsp:spPr>
        <a:xfrm rot="5400000">
          <a:off x="-245373" y="1498649"/>
          <a:ext cx="1464915" cy="1025440"/>
        </a:xfrm>
        <a:prstGeom prst="chevron">
          <a:avLst/>
        </a:prstGeom>
        <a:solidFill>
          <a:schemeClr val="accent6">
            <a:lumMod val="7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kern="1200" dirty="0"/>
        </a:p>
        <a:p>
          <a:pPr marL="0" lvl="0" indent="0" algn="ctr" defTabSz="1244600">
            <a:lnSpc>
              <a:spcPct val="90000"/>
            </a:lnSpc>
            <a:spcBef>
              <a:spcPct val="0"/>
            </a:spcBef>
            <a:spcAft>
              <a:spcPct val="35000"/>
            </a:spcAft>
            <a:buNone/>
          </a:pPr>
          <a:r>
            <a:rPr lang="en-US" sz="2800" kern="1200" dirty="0"/>
            <a:t>2003</a:t>
          </a:r>
        </a:p>
        <a:p>
          <a:pPr marL="0" lvl="0" indent="0" algn="ctr" defTabSz="1244600">
            <a:lnSpc>
              <a:spcPct val="90000"/>
            </a:lnSpc>
            <a:spcBef>
              <a:spcPct val="0"/>
            </a:spcBef>
            <a:spcAft>
              <a:spcPct val="35000"/>
            </a:spcAft>
            <a:buNone/>
          </a:pPr>
          <a:endParaRPr lang="en-US" sz="1200" kern="1200" dirty="0"/>
        </a:p>
      </dsp:txBody>
      <dsp:txXfrm rot="-5400000">
        <a:off x="-25635" y="1791631"/>
        <a:ext cx="1025440" cy="439475"/>
      </dsp:txXfrm>
    </dsp:sp>
    <dsp:sp modelId="{D01E1F1B-7E79-4508-AFA3-D19DD4ED64B5}">
      <dsp:nvSpPr>
        <dsp:cNvPr id="0" name=""/>
        <dsp:cNvSpPr/>
      </dsp:nvSpPr>
      <dsp:spPr>
        <a:xfrm rot="5400000">
          <a:off x="2826507" y="-499316"/>
          <a:ext cx="952695" cy="460610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solidFill>
                <a:schemeClr val="tx1"/>
              </a:solidFill>
            </a:rPr>
            <a:t>UG (IT) intake increased to 120</a:t>
          </a:r>
        </a:p>
      </dsp:txBody>
      <dsp:txXfrm rot="-5400000">
        <a:off x="999805" y="1373893"/>
        <a:ext cx="4559594" cy="859681"/>
      </dsp:txXfrm>
    </dsp:sp>
    <dsp:sp modelId="{DB1A7965-EF47-472C-A97A-0573249C7569}">
      <dsp:nvSpPr>
        <dsp:cNvPr id="0" name=""/>
        <dsp:cNvSpPr/>
      </dsp:nvSpPr>
      <dsp:spPr>
        <a:xfrm rot="5400000">
          <a:off x="-194101" y="2816525"/>
          <a:ext cx="1464915" cy="1127985"/>
        </a:xfrm>
        <a:prstGeom prst="chevron">
          <a:avLst/>
        </a:prstGeom>
        <a:solidFill>
          <a:srgbClr val="00B05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2011</a:t>
          </a:r>
        </a:p>
      </dsp:txBody>
      <dsp:txXfrm rot="-5400000">
        <a:off x="-25635" y="3212053"/>
        <a:ext cx="1127985" cy="336930"/>
      </dsp:txXfrm>
    </dsp:sp>
    <dsp:sp modelId="{92AEC662-06C6-451C-8049-73FED094A20D}">
      <dsp:nvSpPr>
        <dsp:cNvPr id="0" name=""/>
        <dsp:cNvSpPr/>
      </dsp:nvSpPr>
      <dsp:spPr>
        <a:xfrm rot="5400000">
          <a:off x="2878029" y="821107"/>
          <a:ext cx="952195" cy="460610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977900">
            <a:lnSpc>
              <a:spcPct val="90000"/>
            </a:lnSpc>
            <a:spcBef>
              <a:spcPct val="0"/>
            </a:spcBef>
            <a:spcAft>
              <a:spcPct val="15000"/>
            </a:spcAft>
            <a:buChar char="•"/>
          </a:pPr>
          <a:endParaRPr lang="en-US" sz="2200" kern="1200" dirty="0">
            <a:solidFill>
              <a:srgbClr val="FF0000"/>
            </a:solidFill>
          </a:endParaRPr>
        </a:p>
        <a:p>
          <a:pPr marL="228600" lvl="1" indent="-228600" algn="l" defTabSz="1066800">
            <a:lnSpc>
              <a:spcPct val="90000"/>
            </a:lnSpc>
            <a:spcBef>
              <a:spcPct val="0"/>
            </a:spcBef>
            <a:spcAft>
              <a:spcPct val="15000"/>
            </a:spcAft>
            <a:buChar char="•"/>
          </a:pPr>
          <a:r>
            <a:rPr lang="en-US" sz="2400" kern="1200" dirty="0">
              <a:solidFill>
                <a:schemeClr val="tx1"/>
              </a:solidFill>
            </a:rPr>
            <a:t>PG (IT)  started  with an intake of 18</a:t>
          </a:r>
        </a:p>
      </dsp:txBody>
      <dsp:txXfrm rot="-5400000">
        <a:off x="1051076" y="2694542"/>
        <a:ext cx="4559619" cy="859231"/>
      </dsp:txXfrm>
    </dsp:sp>
    <dsp:sp modelId="{AB9803A2-AA19-4E64-B915-6865B542E40C}">
      <dsp:nvSpPr>
        <dsp:cNvPr id="0" name=""/>
        <dsp:cNvSpPr/>
      </dsp:nvSpPr>
      <dsp:spPr>
        <a:xfrm rot="5400000">
          <a:off x="-245373" y="4188471"/>
          <a:ext cx="1464915" cy="1025440"/>
        </a:xfrm>
        <a:prstGeom prst="chevron">
          <a:avLst/>
        </a:prstGeom>
        <a:solidFill>
          <a:srgbClr val="0070C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b="0" kern="1200" dirty="0"/>
        </a:p>
        <a:p>
          <a:pPr marL="0" lvl="0" indent="0" algn="ctr" defTabSz="1244600">
            <a:lnSpc>
              <a:spcPct val="90000"/>
            </a:lnSpc>
            <a:spcBef>
              <a:spcPct val="0"/>
            </a:spcBef>
            <a:spcAft>
              <a:spcPct val="35000"/>
            </a:spcAft>
            <a:buNone/>
          </a:pPr>
          <a:r>
            <a:rPr lang="en-US" sz="2800" b="0" kern="1200" dirty="0"/>
            <a:t>2011</a:t>
          </a:r>
        </a:p>
        <a:p>
          <a:pPr marL="0" lvl="0" indent="0" algn="ctr" defTabSz="1244600">
            <a:lnSpc>
              <a:spcPct val="90000"/>
            </a:lnSpc>
            <a:spcBef>
              <a:spcPct val="0"/>
            </a:spcBef>
            <a:spcAft>
              <a:spcPct val="35000"/>
            </a:spcAft>
            <a:buNone/>
          </a:pPr>
          <a:endParaRPr lang="en-US" sz="1200" kern="1200" dirty="0"/>
        </a:p>
      </dsp:txBody>
      <dsp:txXfrm rot="-5400000">
        <a:off x="-25635" y="4481453"/>
        <a:ext cx="1025440" cy="439475"/>
      </dsp:txXfrm>
    </dsp:sp>
    <dsp:sp modelId="{0C4A7578-3B3F-4A2B-B824-465AECAB5670}">
      <dsp:nvSpPr>
        <dsp:cNvPr id="0" name=""/>
        <dsp:cNvSpPr/>
      </dsp:nvSpPr>
      <dsp:spPr>
        <a:xfrm rot="5400000">
          <a:off x="2826757" y="2141781"/>
          <a:ext cx="952195" cy="460610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solidFill>
                <a:schemeClr val="tx1"/>
              </a:solidFill>
            </a:rPr>
            <a:t>NBA accreditation (1</a:t>
          </a:r>
          <a:r>
            <a:rPr lang="en-US" sz="2400" kern="1200" baseline="30000" dirty="0">
              <a:solidFill>
                <a:schemeClr val="tx1"/>
              </a:solidFill>
            </a:rPr>
            <a:t>st</a:t>
          </a:r>
          <a:r>
            <a:rPr lang="en-US" sz="2400" kern="1200" dirty="0">
              <a:solidFill>
                <a:schemeClr val="tx1"/>
              </a:solidFill>
            </a:rPr>
            <a:t>  cycle) for 3 years </a:t>
          </a:r>
        </a:p>
      </dsp:txBody>
      <dsp:txXfrm rot="-5400000">
        <a:off x="999804" y="4015216"/>
        <a:ext cx="4559619" cy="859231"/>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37A072-6A20-4813-8E37-182F83D2E0A1}">
      <dsp:nvSpPr>
        <dsp:cNvPr id="0" name=""/>
        <dsp:cNvSpPr/>
      </dsp:nvSpPr>
      <dsp:spPr>
        <a:xfrm rot="5400000">
          <a:off x="1062801" y="1095222"/>
          <a:ext cx="1889851" cy="3144669"/>
        </a:xfrm>
        <a:prstGeom prst="corner">
          <a:avLst>
            <a:gd name="adj1" fmla="val 16120"/>
            <a:gd name="adj2" fmla="val 16110"/>
          </a:avLst>
        </a:prstGeom>
        <a:solidFill>
          <a:srgbClr val="00B05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138552-A359-4002-B5B6-D5F2BE0FF89D}">
      <dsp:nvSpPr>
        <dsp:cNvPr id="0" name=""/>
        <dsp:cNvSpPr/>
      </dsp:nvSpPr>
      <dsp:spPr>
        <a:xfrm>
          <a:off x="747338" y="2034801"/>
          <a:ext cx="2839025" cy="2488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t>Year:2016-17</a:t>
          </a:r>
        </a:p>
        <a:p>
          <a:pPr marL="0" lvl="0" indent="0" algn="l" defTabSz="1066800">
            <a:lnSpc>
              <a:spcPct val="90000"/>
            </a:lnSpc>
            <a:spcBef>
              <a:spcPct val="0"/>
            </a:spcBef>
            <a:spcAft>
              <a:spcPct val="35000"/>
            </a:spcAft>
            <a:buNone/>
          </a:pPr>
          <a:r>
            <a:rPr lang="en-US" sz="2400" b="1" kern="1200" dirty="0"/>
            <a:t>Faculty assigned for SPA subject for First Year</a:t>
          </a:r>
        </a:p>
        <a:p>
          <a:pPr marL="0" lvl="0" indent="0" algn="l" defTabSz="1066800">
            <a:lnSpc>
              <a:spcPct val="90000"/>
            </a:lnSpc>
            <a:spcBef>
              <a:spcPct val="0"/>
            </a:spcBef>
            <a:spcAft>
              <a:spcPct val="35000"/>
            </a:spcAft>
            <a:buNone/>
          </a:pPr>
          <a:r>
            <a:rPr lang="en-US" sz="2400" b="1" kern="1200" dirty="0"/>
            <a:t>MOOCs</a:t>
          </a:r>
        </a:p>
        <a:p>
          <a:pPr marL="0" lvl="0" indent="0" algn="l" defTabSz="1066800">
            <a:lnSpc>
              <a:spcPct val="90000"/>
            </a:lnSpc>
            <a:spcBef>
              <a:spcPct val="0"/>
            </a:spcBef>
            <a:spcAft>
              <a:spcPct val="35000"/>
            </a:spcAft>
            <a:buNone/>
          </a:pPr>
          <a:endParaRPr lang="en-US" sz="2400" b="1" kern="1200" dirty="0">
            <a:solidFill>
              <a:schemeClr val="accent6">
                <a:lumMod val="75000"/>
              </a:schemeClr>
            </a:solidFill>
          </a:endParaRPr>
        </a:p>
        <a:p>
          <a:pPr marL="0" lvl="0" indent="0" algn="l" defTabSz="1066800">
            <a:lnSpc>
              <a:spcPct val="90000"/>
            </a:lnSpc>
            <a:spcBef>
              <a:spcPct val="0"/>
            </a:spcBef>
            <a:spcAft>
              <a:spcPct val="35000"/>
            </a:spcAft>
            <a:buNone/>
          </a:pPr>
          <a:endParaRPr lang="en-US" sz="2400" b="1" kern="1200" dirty="0">
            <a:solidFill>
              <a:schemeClr val="accent6">
                <a:lumMod val="75000"/>
              </a:schemeClr>
            </a:solidFill>
          </a:endParaRPr>
        </a:p>
      </dsp:txBody>
      <dsp:txXfrm>
        <a:off x="747338" y="2034801"/>
        <a:ext cx="2839025" cy="2488572"/>
      </dsp:txXfrm>
    </dsp:sp>
    <dsp:sp modelId="{8699F06E-402A-46FF-ADB7-BB44A2C60F24}">
      <dsp:nvSpPr>
        <dsp:cNvPr id="0" name=""/>
        <dsp:cNvSpPr/>
      </dsp:nvSpPr>
      <dsp:spPr>
        <a:xfrm>
          <a:off x="3050698" y="863708"/>
          <a:ext cx="535665" cy="535665"/>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0C5DB4-6A32-49CD-997C-22BEB752A896}">
      <dsp:nvSpPr>
        <dsp:cNvPr id="0" name=""/>
        <dsp:cNvSpPr/>
      </dsp:nvSpPr>
      <dsp:spPr>
        <a:xfrm rot="5400000">
          <a:off x="4538323" y="235201"/>
          <a:ext cx="1889851" cy="3144669"/>
        </a:xfrm>
        <a:prstGeom prst="corner">
          <a:avLst>
            <a:gd name="adj1" fmla="val 16120"/>
            <a:gd name="adj2" fmla="val 16110"/>
          </a:avLst>
        </a:prstGeom>
        <a:solidFill>
          <a:srgbClr val="FFC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DBA733-2852-4F66-806C-399922DC60DA}">
      <dsp:nvSpPr>
        <dsp:cNvPr id="0" name=""/>
        <dsp:cNvSpPr/>
      </dsp:nvSpPr>
      <dsp:spPr>
        <a:xfrm>
          <a:off x="4222860" y="1174779"/>
          <a:ext cx="2839025" cy="2488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solidFill>
                <a:prstClr val="black">
                  <a:hueOff val="0"/>
                  <a:satOff val="0"/>
                  <a:lumOff val="0"/>
                  <a:alphaOff val="0"/>
                </a:prstClr>
              </a:solidFill>
              <a:latin typeface="Calibri"/>
              <a:ea typeface="+mn-ea"/>
              <a:cs typeface="+mn-cs"/>
            </a:rPr>
            <a:t>Year:2017-18</a:t>
          </a:r>
        </a:p>
        <a:p>
          <a:pPr marL="0" lvl="0" indent="0" algn="l" defTabSz="1066800">
            <a:lnSpc>
              <a:spcPct val="90000"/>
            </a:lnSpc>
            <a:spcBef>
              <a:spcPct val="0"/>
            </a:spcBef>
            <a:spcAft>
              <a:spcPct val="35000"/>
            </a:spcAft>
            <a:buNone/>
          </a:pPr>
          <a:r>
            <a:rPr lang="en-US" sz="2400" b="1" kern="1200" dirty="0">
              <a:solidFill>
                <a:prstClr val="black">
                  <a:hueOff val="0"/>
                  <a:satOff val="0"/>
                  <a:lumOff val="0"/>
                  <a:alphaOff val="0"/>
                </a:prstClr>
              </a:solidFill>
              <a:latin typeface="Calibri"/>
              <a:ea typeface="+mn-ea"/>
              <a:cs typeface="+mn-cs"/>
            </a:rPr>
            <a:t>Self learning- NPTEL</a:t>
          </a:r>
        </a:p>
        <a:p>
          <a:pPr marL="0" lvl="0" indent="0" algn="l" defTabSz="1066800">
            <a:lnSpc>
              <a:spcPct val="90000"/>
            </a:lnSpc>
            <a:spcBef>
              <a:spcPct val="0"/>
            </a:spcBef>
            <a:spcAft>
              <a:spcPct val="35000"/>
            </a:spcAft>
            <a:buNone/>
          </a:pPr>
          <a:r>
            <a:rPr lang="en-US" sz="2400" b="1" kern="1200" dirty="0">
              <a:solidFill>
                <a:prstClr val="black">
                  <a:hueOff val="0"/>
                  <a:satOff val="0"/>
                  <a:lumOff val="0"/>
                  <a:alphaOff val="0"/>
                </a:prstClr>
              </a:solidFill>
              <a:latin typeface="Calibri"/>
              <a:ea typeface="+mn-ea"/>
              <a:cs typeface="+mn-cs"/>
            </a:rPr>
            <a:t>Collaborative learning-student Internships</a:t>
          </a:r>
        </a:p>
        <a:p>
          <a:pPr marL="0" lvl="0" indent="0" algn="l" defTabSz="1066800">
            <a:lnSpc>
              <a:spcPct val="90000"/>
            </a:lnSpc>
            <a:spcBef>
              <a:spcPct val="0"/>
            </a:spcBef>
            <a:spcAft>
              <a:spcPct val="35000"/>
            </a:spcAft>
            <a:buNone/>
          </a:pPr>
          <a:r>
            <a:rPr lang="en-US" sz="2400" b="1" kern="1200" dirty="0">
              <a:solidFill>
                <a:prstClr val="black">
                  <a:hueOff val="0"/>
                  <a:satOff val="0"/>
                  <a:lumOff val="0"/>
                  <a:alphaOff val="0"/>
                </a:prstClr>
              </a:solidFill>
              <a:latin typeface="Calibri"/>
              <a:ea typeface="+mn-ea"/>
              <a:cs typeface="+mn-cs"/>
            </a:rPr>
            <a:t>NPTEL</a:t>
          </a:r>
        </a:p>
        <a:p>
          <a:pPr marL="0" lvl="0" indent="0" algn="l" defTabSz="1066800">
            <a:lnSpc>
              <a:spcPct val="90000"/>
            </a:lnSpc>
            <a:spcBef>
              <a:spcPct val="0"/>
            </a:spcBef>
            <a:spcAft>
              <a:spcPct val="35000"/>
            </a:spcAft>
            <a:buNone/>
          </a:pPr>
          <a:r>
            <a:rPr lang="en-US" sz="2400" b="1" kern="1200" dirty="0">
              <a:solidFill>
                <a:prstClr val="black">
                  <a:hueOff val="0"/>
                  <a:satOff val="0"/>
                  <a:lumOff val="0"/>
                  <a:alphaOff val="0"/>
                </a:prstClr>
              </a:solidFill>
              <a:latin typeface="Calibri"/>
              <a:ea typeface="+mn-ea"/>
              <a:cs typeface="+mn-cs"/>
            </a:rPr>
            <a:t>Coursera</a:t>
          </a:r>
        </a:p>
        <a:p>
          <a:pPr marL="0" lvl="0" indent="0" algn="l" defTabSz="1066800">
            <a:lnSpc>
              <a:spcPct val="90000"/>
            </a:lnSpc>
            <a:spcBef>
              <a:spcPct val="0"/>
            </a:spcBef>
            <a:spcAft>
              <a:spcPct val="35000"/>
            </a:spcAft>
            <a:buNone/>
          </a:pPr>
          <a:endParaRPr lang="en-US" sz="2400" b="1" kern="1200" dirty="0">
            <a:solidFill>
              <a:prstClr val="black">
                <a:hueOff val="0"/>
                <a:satOff val="0"/>
                <a:lumOff val="0"/>
                <a:alphaOff val="0"/>
              </a:prstClr>
            </a:solidFill>
            <a:latin typeface="Calibri"/>
            <a:ea typeface="+mn-ea"/>
            <a:cs typeface="+mn-cs"/>
          </a:endParaRPr>
        </a:p>
      </dsp:txBody>
      <dsp:txXfrm>
        <a:off x="4222860" y="1174779"/>
        <a:ext cx="2839025" cy="2488572"/>
      </dsp:txXfrm>
    </dsp:sp>
    <dsp:sp modelId="{79C87ADE-6E3F-4000-A339-35B2E16AA866}">
      <dsp:nvSpPr>
        <dsp:cNvPr id="0" name=""/>
        <dsp:cNvSpPr/>
      </dsp:nvSpPr>
      <dsp:spPr>
        <a:xfrm>
          <a:off x="6526220" y="3687"/>
          <a:ext cx="535665" cy="535665"/>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1D5E5D-1893-4B8A-8064-793FFD8E16C6}">
      <dsp:nvSpPr>
        <dsp:cNvPr id="0" name=""/>
        <dsp:cNvSpPr/>
      </dsp:nvSpPr>
      <dsp:spPr>
        <a:xfrm rot="5400000">
          <a:off x="8013845" y="-624820"/>
          <a:ext cx="1889851" cy="3144669"/>
        </a:xfrm>
        <a:prstGeom prst="corner">
          <a:avLst>
            <a:gd name="adj1" fmla="val 16120"/>
            <a:gd name="adj2" fmla="val 16110"/>
          </a:avLst>
        </a:prstGeom>
        <a:solidFill>
          <a:srgbClr val="92D05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28BE06-A263-4E3D-9D99-8698E600CC15}">
      <dsp:nvSpPr>
        <dsp:cNvPr id="0" name=""/>
        <dsp:cNvSpPr/>
      </dsp:nvSpPr>
      <dsp:spPr>
        <a:xfrm>
          <a:off x="7698382" y="314758"/>
          <a:ext cx="2839025" cy="2488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solidFill>
                <a:prstClr val="black">
                  <a:hueOff val="0"/>
                  <a:satOff val="0"/>
                  <a:lumOff val="0"/>
                  <a:alphaOff val="0"/>
                </a:prstClr>
              </a:solidFill>
              <a:latin typeface="Calibri"/>
              <a:ea typeface="+mn-ea"/>
              <a:cs typeface="+mn-cs"/>
            </a:rPr>
            <a:t>Year:2018-19</a:t>
          </a:r>
        </a:p>
        <a:p>
          <a:pPr marL="0" lvl="0" indent="0" algn="l" defTabSz="1066800">
            <a:lnSpc>
              <a:spcPct val="90000"/>
            </a:lnSpc>
            <a:spcBef>
              <a:spcPct val="0"/>
            </a:spcBef>
            <a:spcAft>
              <a:spcPct val="35000"/>
            </a:spcAft>
            <a:buNone/>
          </a:pPr>
          <a:r>
            <a:rPr lang="en-US" sz="2400" b="1" kern="1200" dirty="0">
              <a:solidFill>
                <a:prstClr val="black">
                  <a:hueOff val="0"/>
                  <a:satOff val="0"/>
                  <a:lumOff val="0"/>
                  <a:alphaOff val="0"/>
                </a:prstClr>
              </a:solidFill>
              <a:latin typeface="Calibri"/>
              <a:ea typeface="+mn-ea"/>
              <a:cs typeface="+mn-cs"/>
            </a:rPr>
            <a:t>Self Learning- Classroom mode, NPTEL,MOOCs, Coursera etc.</a:t>
          </a:r>
        </a:p>
        <a:p>
          <a:pPr marL="0" lvl="0" indent="0" algn="l" defTabSz="1066800">
            <a:lnSpc>
              <a:spcPct val="90000"/>
            </a:lnSpc>
            <a:spcBef>
              <a:spcPct val="0"/>
            </a:spcBef>
            <a:spcAft>
              <a:spcPct val="35000"/>
            </a:spcAft>
            <a:buNone/>
          </a:pPr>
          <a:r>
            <a:rPr lang="en-US" sz="2400" b="1" kern="1200" dirty="0">
              <a:solidFill>
                <a:prstClr val="black">
                  <a:hueOff val="0"/>
                  <a:satOff val="0"/>
                  <a:lumOff val="0"/>
                  <a:alphaOff val="0"/>
                </a:prstClr>
              </a:solidFill>
              <a:latin typeface="Calibri"/>
              <a:ea typeface="+mn-ea"/>
              <a:cs typeface="+mn-cs"/>
            </a:rPr>
            <a:t>Tutorial room</a:t>
          </a:r>
        </a:p>
        <a:p>
          <a:pPr marL="0" lvl="0" indent="0" algn="l" defTabSz="1066800">
            <a:lnSpc>
              <a:spcPct val="90000"/>
            </a:lnSpc>
            <a:spcBef>
              <a:spcPct val="0"/>
            </a:spcBef>
            <a:spcAft>
              <a:spcPct val="35000"/>
            </a:spcAft>
            <a:buNone/>
          </a:pPr>
          <a:r>
            <a:rPr lang="en-US" sz="2400" b="1" kern="1200" dirty="0">
              <a:solidFill>
                <a:prstClr val="black">
                  <a:hueOff val="0"/>
                  <a:satOff val="0"/>
                  <a:lumOff val="0"/>
                  <a:alphaOff val="0"/>
                </a:prstClr>
              </a:solidFill>
              <a:latin typeface="Calibri"/>
              <a:ea typeface="+mn-ea"/>
              <a:cs typeface="+mn-cs"/>
            </a:rPr>
            <a:t>Design based assignments-OBE</a:t>
          </a:r>
        </a:p>
        <a:p>
          <a:pPr marL="0" lvl="0" indent="0" algn="l" defTabSz="1066800">
            <a:lnSpc>
              <a:spcPct val="90000"/>
            </a:lnSpc>
            <a:spcBef>
              <a:spcPct val="0"/>
            </a:spcBef>
            <a:spcAft>
              <a:spcPct val="35000"/>
            </a:spcAft>
            <a:buNone/>
          </a:pPr>
          <a:r>
            <a:rPr lang="en-US" sz="2400" b="1" kern="1200" dirty="0">
              <a:solidFill>
                <a:prstClr val="black">
                  <a:hueOff val="0"/>
                  <a:satOff val="0"/>
                  <a:lumOff val="0"/>
                  <a:alphaOff val="0"/>
                </a:prstClr>
              </a:solidFill>
              <a:latin typeface="Calibri"/>
              <a:ea typeface="+mn-ea"/>
              <a:cs typeface="+mn-cs"/>
            </a:rPr>
            <a:t>Student internships – in-house &amp; external</a:t>
          </a:r>
        </a:p>
      </dsp:txBody>
      <dsp:txXfrm>
        <a:off x="7698382" y="314758"/>
        <a:ext cx="2839025" cy="2488572"/>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A57477-1EEB-4287-B932-214B7A62C9A3}">
      <dsp:nvSpPr>
        <dsp:cNvPr id="0" name=""/>
        <dsp:cNvSpPr/>
      </dsp:nvSpPr>
      <dsp:spPr>
        <a:xfrm rot="5400000">
          <a:off x="811100" y="376788"/>
          <a:ext cx="1661970" cy="3109425"/>
        </a:xfrm>
        <a:prstGeom prst="corner">
          <a:avLst>
            <a:gd name="adj1" fmla="val 16120"/>
            <a:gd name="adj2" fmla="val 161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4A5646-63D2-423D-BE9D-0C02011A35CC}">
      <dsp:nvSpPr>
        <dsp:cNvPr id="0" name=""/>
        <dsp:cNvSpPr/>
      </dsp:nvSpPr>
      <dsp:spPr>
        <a:xfrm>
          <a:off x="365587" y="1465875"/>
          <a:ext cx="3313735" cy="3691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just" defTabSz="533400">
            <a:lnSpc>
              <a:spcPct val="90000"/>
            </a:lnSpc>
            <a:spcBef>
              <a:spcPct val="0"/>
            </a:spcBef>
            <a:spcAft>
              <a:spcPct val="35000"/>
            </a:spcAft>
            <a:buNone/>
          </a:pPr>
          <a:r>
            <a:rPr lang="en-US" sz="1200" b="1" kern="1200" dirty="0"/>
            <a:t>2106-17 </a:t>
          </a:r>
          <a:r>
            <a:rPr lang="en-US" sz="1200" kern="1200" dirty="0"/>
            <a:t> </a:t>
          </a:r>
        </a:p>
        <a:p>
          <a:pPr marL="0" lvl="0" indent="0" algn="just" defTabSz="533400">
            <a:lnSpc>
              <a:spcPct val="90000"/>
            </a:lnSpc>
            <a:spcBef>
              <a:spcPct val="0"/>
            </a:spcBef>
            <a:spcAft>
              <a:spcPct val="35000"/>
            </a:spcAft>
            <a:buNone/>
          </a:pPr>
          <a:r>
            <a:rPr lang="en-US" sz="1200" kern="1200" dirty="0"/>
            <a:t>Lecture effectiveness  through formal, Informal feedback</a:t>
          </a:r>
        </a:p>
        <a:p>
          <a:pPr marL="0" lvl="0" indent="0" algn="just" defTabSz="533400">
            <a:lnSpc>
              <a:spcPct val="90000"/>
            </a:lnSpc>
            <a:spcBef>
              <a:spcPct val="0"/>
            </a:spcBef>
            <a:spcAft>
              <a:spcPct val="35000"/>
            </a:spcAft>
            <a:buNone/>
          </a:pPr>
          <a:endParaRPr lang="en-US" sz="1200" kern="1200" dirty="0"/>
        </a:p>
        <a:p>
          <a:pPr marL="0" lvl="0" indent="0" algn="just" defTabSz="533400">
            <a:lnSpc>
              <a:spcPct val="90000"/>
            </a:lnSpc>
            <a:spcBef>
              <a:spcPct val="0"/>
            </a:spcBef>
            <a:spcAft>
              <a:spcPct val="35000"/>
            </a:spcAft>
            <a:buNone/>
          </a:pPr>
          <a:r>
            <a:rPr lang="en-US" sz="1200" kern="1200" dirty="0">
              <a:solidFill>
                <a:srgbClr val="FF0000"/>
              </a:solidFill>
            </a:rPr>
            <a:t>Project conduct based on societal applications on major categories domain wise (R,C,I,A)</a:t>
          </a:r>
        </a:p>
        <a:p>
          <a:pPr marL="0" lvl="0" indent="0" algn="just" defTabSz="533400">
            <a:lnSpc>
              <a:spcPct val="90000"/>
            </a:lnSpc>
            <a:spcBef>
              <a:spcPct val="0"/>
            </a:spcBef>
            <a:spcAft>
              <a:spcPct val="35000"/>
            </a:spcAft>
            <a:buNone/>
          </a:pPr>
          <a:endParaRPr lang="en-US" sz="1200" kern="1200" dirty="0">
            <a:solidFill>
              <a:srgbClr val="FF0000"/>
            </a:solidFill>
          </a:endParaRPr>
        </a:p>
        <a:p>
          <a:pPr marL="0" lvl="0" indent="0" algn="just" defTabSz="533400">
            <a:lnSpc>
              <a:spcPct val="90000"/>
            </a:lnSpc>
            <a:spcBef>
              <a:spcPct val="0"/>
            </a:spcBef>
            <a:spcAft>
              <a:spcPct val="35000"/>
            </a:spcAft>
            <a:buNone/>
          </a:pPr>
          <a:r>
            <a:rPr lang="en-US" sz="1200" b="0" kern="1200" dirty="0">
              <a:solidFill>
                <a:srgbClr val="0070C0"/>
              </a:solidFill>
            </a:rPr>
            <a:t>Self-learning -  peer learning for end exams, projects, MOOCs  etc.</a:t>
          </a:r>
        </a:p>
        <a:p>
          <a:pPr marL="0" lvl="0" indent="0" algn="just" defTabSz="533400">
            <a:lnSpc>
              <a:spcPct val="90000"/>
            </a:lnSpc>
            <a:spcBef>
              <a:spcPct val="0"/>
            </a:spcBef>
            <a:spcAft>
              <a:spcPct val="35000"/>
            </a:spcAft>
            <a:buNone/>
          </a:pPr>
          <a:endParaRPr lang="en-US" sz="1200" b="0" kern="1200" dirty="0">
            <a:solidFill>
              <a:srgbClr val="0070C0"/>
            </a:solidFill>
          </a:endParaRPr>
        </a:p>
        <a:p>
          <a:pPr marL="0" lvl="0" indent="0" algn="just" defTabSz="533400">
            <a:lnSpc>
              <a:spcPct val="90000"/>
            </a:lnSpc>
            <a:spcBef>
              <a:spcPct val="0"/>
            </a:spcBef>
            <a:spcAft>
              <a:spcPct val="35000"/>
            </a:spcAft>
            <a:buNone/>
          </a:pPr>
          <a:r>
            <a:rPr lang="en-US" sz="1200" kern="1200" dirty="0">
              <a:solidFill>
                <a:schemeClr val="accent3">
                  <a:lumMod val="75000"/>
                </a:schemeClr>
              </a:solidFill>
            </a:rPr>
            <a:t>Remedial work for defaulters compensate academic loss, Open book test</a:t>
          </a:r>
        </a:p>
        <a:p>
          <a:pPr marL="0" lvl="0" indent="0" algn="just" defTabSz="533400">
            <a:lnSpc>
              <a:spcPct val="90000"/>
            </a:lnSpc>
            <a:spcBef>
              <a:spcPct val="0"/>
            </a:spcBef>
            <a:spcAft>
              <a:spcPct val="35000"/>
            </a:spcAft>
            <a:buNone/>
          </a:pPr>
          <a:endParaRPr lang="en-US" sz="1200" kern="1200" dirty="0">
            <a:solidFill>
              <a:schemeClr val="accent3">
                <a:lumMod val="75000"/>
              </a:schemeClr>
            </a:solidFill>
          </a:endParaRPr>
        </a:p>
        <a:p>
          <a:pPr marL="0" lvl="0" indent="0" algn="just" defTabSz="533400">
            <a:lnSpc>
              <a:spcPct val="90000"/>
            </a:lnSpc>
            <a:spcBef>
              <a:spcPct val="0"/>
            </a:spcBef>
            <a:spcAft>
              <a:spcPct val="35000"/>
            </a:spcAft>
            <a:buNone/>
          </a:pPr>
          <a:r>
            <a:rPr lang="en-US" sz="1200" kern="1200" dirty="0">
              <a:solidFill>
                <a:schemeClr val="accent6">
                  <a:lumMod val="75000"/>
                </a:schemeClr>
              </a:solidFill>
            </a:rPr>
            <a:t>Assignments based on OBE based, Design based expt., surprise test OBE based expt. Write-ups , Practical planning</a:t>
          </a:r>
        </a:p>
        <a:p>
          <a:pPr marL="0" lvl="0" indent="0" algn="just" defTabSz="533400">
            <a:lnSpc>
              <a:spcPct val="90000"/>
            </a:lnSpc>
            <a:spcBef>
              <a:spcPct val="0"/>
            </a:spcBef>
            <a:spcAft>
              <a:spcPct val="35000"/>
            </a:spcAft>
            <a:buNone/>
          </a:pPr>
          <a:r>
            <a:rPr lang="en-US" sz="1200" kern="1200" dirty="0">
              <a:solidFill>
                <a:schemeClr val="accent2">
                  <a:lumMod val="50000"/>
                </a:schemeClr>
              </a:solidFill>
            </a:rPr>
            <a:t>Use of ICT- Moodle for classroom usage</a:t>
          </a:r>
        </a:p>
        <a:p>
          <a:pPr marL="0" lvl="0" indent="0" algn="l" defTabSz="533400">
            <a:lnSpc>
              <a:spcPct val="90000"/>
            </a:lnSpc>
            <a:spcBef>
              <a:spcPct val="0"/>
            </a:spcBef>
            <a:spcAft>
              <a:spcPct val="35000"/>
            </a:spcAft>
            <a:buNone/>
          </a:pPr>
          <a:endParaRPr lang="en-US" sz="1600" kern="1200" dirty="0"/>
        </a:p>
      </dsp:txBody>
      <dsp:txXfrm>
        <a:off x="365587" y="1465875"/>
        <a:ext cx="3313735" cy="3691886"/>
      </dsp:txXfrm>
    </dsp:sp>
    <dsp:sp modelId="{1A801759-29CD-43C3-B1CE-D22FB700DAD4}">
      <dsp:nvSpPr>
        <dsp:cNvPr id="0" name=""/>
        <dsp:cNvSpPr/>
      </dsp:nvSpPr>
      <dsp:spPr>
        <a:xfrm>
          <a:off x="2670659" y="411640"/>
          <a:ext cx="471074" cy="471074"/>
        </a:xfrm>
        <a:prstGeom prst="triangle">
          <a:avLst>
            <a:gd name="adj" fmla="val 10000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257895-6F08-4768-8EF5-91139924F4D5}">
      <dsp:nvSpPr>
        <dsp:cNvPr id="0" name=""/>
        <dsp:cNvSpPr/>
      </dsp:nvSpPr>
      <dsp:spPr>
        <a:xfrm rot="5400000">
          <a:off x="4296968" y="-125540"/>
          <a:ext cx="1661970" cy="2765482"/>
        </a:xfrm>
        <a:prstGeom prst="corner">
          <a:avLst>
            <a:gd name="adj1" fmla="val 16120"/>
            <a:gd name="adj2" fmla="val 1611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D183C6-86AF-43A2-80A6-E44BD36FA990}">
      <dsp:nvSpPr>
        <dsp:cNvPr id="0" name=""/>
        <dsp:cNvSpPr/>
      </dsp:nvSpPr>
      <dsp:spPr>
        <a:xfrm>
          <a:off x="4048035" y="796954"/>
          <a:ext cx="2793774" cy="2188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just" defTabSz="533400">
            <a:lnSpc>
              <a:spcPct val="90000"/>
            </a:lnSpc>
            <a:spcBef>
              <a:spcPct val="0"/>
            </a:spcBef>
            <a:spcAft>
              <a:spcPct val="35000"/>
            </a:spcAft>
            <a:buNone/>
          </a:pPr>
          <a:r>
            <a:rPr lang="en-US" sz="1200" b="1" kern="1200" dirty="0"/>
            <a:t>2107-18</a:t>
          </a:r>
        </a:p>
        <a:p>
          <a:pPr marL="0" lvl="0" indent="0" algn="just" defTabSz="533400">
            <a:lnSpc>
              <a:spcPct val="90000"/>
            </a:lnSpc>
            <a:spcBef>
              <a:spcPct val="0"/>
            </a:spcBef>
            <a:spcAft>
              <a:spcPct val="35000"/>
            </a:spcAft>
            <a:buNone/>
          </a:pPr>
          <a:r>
            <a:rPr lang="en-US" sz="1200" kern="1200" dirty="0"/>
            <a:t>Video recording of lectures to bring effectiveness in lecture delivery</a:t>
          </a:r>
        </a:p>
        <a:p>
          <a:pPr marL="0" lvl="0" indent="0" algn="just" defTabSz="533400">
            <a:lnSpc>
              <a:spcPct val="90000"/>
            </a:lnSpc>
            <a:spcBef>
              <a:spcPct val="0"/>
            </a:spcBef>
            <a:spcAft>
              <a:spcPct val="35000"/>
            </a:spcAft>
            <a:buNone/>
          </a:pPr>
          <a:endParaRPr lang="en-US" sz="1200" kern="1200" dirty="0"/>
        </a:p>
        <a:p>
          <a:pPr marL="0" lvl="0" indent="0" algn="just" defTabSz="533400">
            <a:lnSpc>
              <a:spcPct val="90000"/>
            </a:lnSpc>
            <a:spcBef>
              <a:spcPct val="0"/>
            </a:spcBef>
            <a:spcAft>
              <a:spcPct val="35000"/>
            </a:spcAft>
            <a:buNone/>
          </a:pPr>
          <a:r>
            <a:rPr lang="en-US" sz="1200" b="0" kern="1200" dirty="0">
              <a:solidFill>
                <a:srgbClr val="FF0000"/>
              </a:solidFill>
            </a:rPr>
            <a:t>Feedback of lab.,/project conduct –waterfall model,  Design methodology to emulate real life situations</a:t>
          </a:r>
        </a:p>
        <a:p>
          <a:pPr marL="0" lvl="0" indent="0" algn="just" defTabSz="533400">
            <a:lnSpc>
              <a:spcPct val="90000"/>
            </a:lnSpc>
            <a:spcBef>
              <a:spcPct val="0"/>
            </a:spcBef>
            <a:spcAft>
              <a:spcPct val="35000"/>
            </a:spcAft>
            <a:buNone/>
          </a:pPr>
          <a:endParaRPr lang="en-US" sz="1200" b="0" kern="1200" dirty="0">
            <a:solidFill>
              <a:srgbClr val="FF0000"/>
            </a:solidFill>
          </a:endParaRPr>
        </a:p>
        <a:p>
          <a:pPr marL="0" lvl="0" indent="0" algn="just" defTabSz="533400">
            <a:lnSpc>
              <a:spcPct val="90000"/>
            </a:lnSpc>
            <a:spcBef>
              <a:spcPct val="0"/>
            </a:spcBef>
            <a:spcAft>
              <a:spcPct val="35000"/>
            </a:spcAft>
            <a:buNone/>
          </a:pPr>
          <a:r>
            <a:rPr lang="en-US" sz="1200" kern="1200" dirty="0">
              <a:solidFill>
                <a:srgbClr val="0070C0"/>
              </a:solidFill>
            </a:rPr>
            <a:t>Self-learning, IAT Question paper setting using Revised BT, NPTEL etc.</a:t>
          </a:r>
        </a:p>
        <a:p>
          <a:pPr marL="0" lvl="0" indent="0" algn="just" defTabSz="533400">
            <a:lnSpc>
              <a:spcPct val="90000"/>
            </a:lnSpc>
            <a:spcBef>
              <a:spcPct val="0"/>
            </a:spcBef>
            <a:spcAft>
              <a:spcPct val="35000"/>
            </a:spcAft>
            <a:buNone/>
          </a:pPr>
          <a:endParaRPr lang="en-US" sz="1200" kern="1200" dirty="0">
            <a:solidFill>
              <a:srgbClr val="0070C0"/>
            </a:solidFill>
          </a:endParaRPr>
        </a:p>
        <a:p>
          <a:pPr marL="0" lvl="0" indent="0" algn="just" defTabSz="533400">
            <a:lnSpc>
              <a:spcPct val="90000"/>
            </a:lnSpc>
            <a:spcBef>
              <a:spcPct val="0"/>
            </a:spcBef>
            <a:spcAft>
              <a:spcPct val="35000"/>
            </a:spcAft>
            <a:buNone/>
          </a:pPr>
          <a:r>
            <a:rPr lang="en-US" sz="1200" kern="1200" dirty="0">
              <a:solidFill>
                <a:schemeClr val="accent3">
                  <a:lumMod val="75000"/>
                </a:schemeClr>
              </a:solidFill>
            </a:rPr>
            <a:t>Collaborative learning – preparation of competitive exams etc</a:t>
          </a:r>
          <a:r>
            <a:rPr lang="en-US" sz="1200" kern="1200" dirty="0"/>
            <a:t>.</a:t>
          </a:r>
        </a:p>
        <a:p>
          <a:pPr marL="0" lvl="0" indent="0" algn="just" defTabSz="533400">
            <a:lnSpc>
              <a:spcPct val="90000"/>
            </a:lnSpc>
            <a:spcBef>
              <a:spcPct val="0"/>
            </a:spcBef>
            <a:spcAft>
              <a:spcPct val="35000"/>
            </a:spcAft>
            <a:buNone/>
          </a:pPr>
          <a:endParaRPr lang="en-US" sz="1200" kern="1200" dirty="0"/>
        </a:p>
        <a:p>
          <a:pPr marL="0" lvl="0" indent="0" algn="just" defTabSz="533400">
            <a:lnSpc>
              <a:spcPct val="90000"/>
            </a:lnSpc>
            <a:spcBef>
              <a:spcPct val="0"/>
            </a:spcBef>
            <a:spcAft>
              <a:spcPct val="35000"/>
            </a:spcAft>
            <a:buNone/>
          </a:pPr>
          <a:r>
            <a:rPr lang="en-US" sz="1200" kern="1200" dirty="0">
              <a:solidFill>
                <a:schemeClr val="accent6">
                  <a:lumMod val="75000"/>
                </a:schemeClr>
              </a:solidFill>
            </a:rPr>
            <a:t>Assignments –online, use of </a:t>
          </a:r>
          <a:r>
            <a:rPr lang="en-US" sz="1200" kern="1200" dirty="0" err="1">
              <a:solidFill>
                <a:schemeClr val="accent6">
                  <a:lumMod val="75000"/>
                </a:schemeClr>
              </a:solidFill>
            </a:rPr>
            <a:t>wordpress</a:t>
          </a:r>
          <a:r>
            <a:rPr lang="en-US" sz="1200" kern="1200" dirty="0">
              <a:solidFill>
                <a:schemeClr val="accent6">
                  <a:lumMod val="75000"/>
                </a:schemeClr>
              </a:solidFill>
            </a:rPr>
            <a:t> for sharing resources with students</a:t>
          </a:r>
        </a:p>
        <a:p>
          <a:pPr marL="0" lvl="0" indent="0" algn="just" defTabSz="533400">
            <a:lnSpc>
              <a:spcPct val="90000"/>
            </a:lnSpc>
            <a:spcBef>
              <a:spcPct val="0"/>
            </a:spcBef>
            <a:spcAft>
              <a:spcPct val="35000"/>
            </a:spcAft>
            <a:buNone/>
          </a:pPr>
          <a:endParaRPr lang="en-US" sz="1200" kern="1200" dirty="0">
            <a:solidFill>
              <a:schemeClr val="accent6">
                <a:lumMod val="75000"/>
              </a:schemeClr>
            </a:solidFill>
          </a:endParaRPr>
        </a:p>
        <a:p>
          <a:pPr marL="0" lvl="0" indent="0" algn="just" defTabSz="533400">
            <a:lnSpc>
              <a:spcPct val="90000"/>
            </a:lnSpc>
            <a:spcBef>
              <a:spcPct val="0"/>
            </a:spcBef>
            <a:spcAft>
              <a:spcPct val="35000"/>
            </a:spcAft>
            <a:buNone/>
          </a:pPr>
          <a:r>
            <a:rPr lang="en-US" sz="1200" kern="1200" dirty="0">
              <a:solidFill>
                <a:schemeClr val="accent2">
                  <a:lumMod val="50000"/>
                </a:schemeClr>
              </a:solidFill>
            </a:rPr>
            <a:t>Flipped classrooms Use of ICT</a:t>
          </a:r>
        </a:p>
      </dsp:txBody>
      <dsp:txXfrm>
        <a:off x="4048035" y="796954"/>
        <a:ext cx="2793774" cy="2188497"/>
      </dsp:txXfrm>
    </dsp:sp>
    <dsp:sp modelId="{94DA203A-F428-4074-BB66-4571AEDE612C}">
      <dsp:nvSpPr>
        <dsp:cNvPr id="0" name=""/>
        <dsp:cNvSpPr/>
      </dsp:nvSpPr>
      <dsp:spPr>
        <a:xfrm>
          <a:off x="5978022" y="0"/>
          <a:ext cx="471074" cy="471074"/>
        </a:xfrm>
        <a:prstGeom prst="triangle">
          <a:avLst>
            <a:gd name="adj" fmla="val 10000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525316-EA0B-4810-85C6-CC0E348441B2}">
      <dsp:nvSpPr>
        <dsp:cNvPr id="0" name=""/>
        <dsp:cNvSpPr/>
      </dsp:nvSpPr>
      <dsp:spPr>
        <a:xfrm rot="5400000">
          <a:off x="7533113" y="-1095597"/>
          <a:ext cx="1661970" cy="2991726"/>
        </a:xfrm>
        <a:prstGeom prst="corner">
          <a:avLst>
            <a:gd name="adj1" fmla="val 16120"/>
            <a:gd name="adj2" fmla="val 1611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27CEFA-709D-4871-AD48-DCF0B41C2106}">
      <dsp:nvSpPr>
        <dsp:cNvPr id="0" name=""/>
        <dsp:cNvSpPr/>
      </dsp:nvSpPr>
      <dsp:spPr>
        <a:xfrm>
          <a:off x="7174253" y="0"/>
          <a:ext cx="3075226" cy="2188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dirty="0"/>
            <a:t>2018-19</a:t>
          </a:r>
        </a:p>
        <a:p>
          <a:pPr marL="0" lvl="0" indent="0" algn="just" defTabSz="533400">
            <a:lnSpc>
              <a:spcPct val="90000"/>
            </a:lnSpc>
            <a:spcBef>
              <a:spcPct val="0"/>
            </a:spcBef>
            <a:spcAft>
              <a:spcPct val="35000"/>
            </a:spcAft>
            <a:buNone/>
          </a:pPr>
          <a:r>
            <a:rPr lang="en-US" sz="1200" b="0" kern="1200" dirty="0"/>
            <a:t>Video lectures  recorded are returned to faculty members to check for improvement in lecture delivery </a:t>
          </a:r>
        </a:p>
        <a:p>
          <a:pPr marL="0" lvl="0" indent="0" algn="just" defTabSz="533400">
            <a:lnSpc>
              <a:spcPct val="90000"/>
            </a:lnSpc>
            <a:spcBef>
              <a:spcPct val="0"/>
            </a:spcBef>
            <a:spcAft>
              <a:spcPct val="35000"/>
            </a:spcAft>
            <a:buNone/>
          </a:pPr>
          <a:endParaRPr lang="en-US" sz="1200" b="0" kern="1200" dirty="0"/>
        </a:p>
        <a:p>
          <a:pPr marL="0" lvl="0" indent="0" algn="just" defTabSz="533400">
            <a:lnSpc>
              <a:spcPct val="90000"/>
            </a:lnSpc>
            <a:spcBef>
              <a:spcPct val="0"/>
            </a:spcBef>
            <a:spcAft>
              <a:spcPct val="35000"/>
            </a:spcAft>
            <a:buNone/>
          </a:pPr>
          <a:r>
            <a:rPr lang="en-US" sz="1200" b="0" kern="1200" dirty="0">
              <a:solidFill>
                <a:srgbClr val="FF0000"/>
              </a:solidFill>
            </a:rPr>
            <a:t>Feedback of lab.,/project conduct, waterfall – research, Agile method-incremental way for application based  projects</a:t>
          </a:r>
        </a:p>
        <a:p>
          <a:pPr marL="0" lvl="0" indent="0" algn="just" defTabSz="533400">
            <a:lnSpc>
              <a:spcPct val="90000"/>
            </a:lnSpc>
            <a:spcBef>
              <a:spcPct val="0"/>
            </a:spcBef>
            <a:spcAft>
              <a:spcPct val="35000"/>
            </a:spcAft>
            <a:buNone/>
          </a:pPr>
          <a:endParaRPr lang="en-US" sz="1200" b="0" kern="1200" dirty="0">
            <a:solidFill>
              <a:srgbClr val="FF0000"/>
            </a:solidFill>
          </a:endParaRPr>
        </a:p>
        <a:p>
          <a:pPr marL="0" lvl="0" indent="0" algn="just" defTabSz="533400">
            <a:lnSpc>
              <a:spcPct val="90000"/>
            </a:lnSpc>
            <a:spcBef>
              <a:spcPct val="0"/>
            </a:spcBef>
            <a:spcAft>
              <a:spcPct val="35000"/>
            </a:spcAft>
            <a:buNone/>
          </a:pPr>
          <a:r>
            <a:rPr lang="en-US" sz="1200" kern="1200" dirty="0">
              <a:solidFill>
                <a:srgbClr val="0070C0"/>
              </a:solidFill>
            </a:rPr>
            <a:t>Self-learning for learning online courses through </a:t>
          </a:r>
          <a:r>
            <a:rPr lang="en-US" sz="1200" kern="1200" dirty="0" err="1">
              <a:solidFill>
                <a:srgbClr val="0070C0"/>
              </a:solidFill>
            </a:rPr>
            <a:t>Coursera</a:t>
          </a:r>
          <a:r>
            <a:rPr lang="en-US" sz="1200" kern="1200" dirty="0">
              <a:solidFill>
                <a:srgbClr val="0070C0"/>
              </a:solidFill>
            </a:rPr>
            <a:t>, MOOCs etc.</a:t>
          </a:r>
        </a:p>
        <a:p>
          <a:pPr marL="0" lvl="0" indent="0" algn="just" defTabSz="533400">
            <a:lnSpc>
              <a:spcPct val="90000"/>
            </a:lnSpc>
            <a:spcBef>
              <a:spcPct val="0"/>
            </a:spcBef>
            <a:spcAft>
              <a:spcPct val="35000"/>
            </a:spcAft>
            <a:buNone/>
          </a:pPr>
          <a:endParaRPr lang="en-US" sz="1200" kern="1200" dirty="0">
            <a:solidFill>
              <a:srgbClr val="0070C0"/>
            </a:solidFill>
          </a:endParaRPr>
        </a:p>
        <a:p>
          <a:pPr marL="0" lvl="0" indent="0" algn="just" defTabSz="533400">
            <a:lnSpc>
              <a:spcPct val="90000"/>
            </a:lnSpc>
            <a:spcBef>
              <a:spcPct val="0"/>
            </a:spcBef>
            <a:spcAft>
              <a:spcPct val="35000"/>
            </a:spcAft>
            <a:buNone/>
          </a:pPr>
          <a:r>
            <a:rPr lang="en-US" sz="1200" kern="1200" dirty="0">
              <a:solidFill>
                <a:schemeClr val="accent3">
                  <a:lumMod val="75000"/>
                </a:schemeClr>
              </a:solidFill>
            </a:rPr>
            <a:t>Collaborative learning –Blended learning (Technology based, project based, activity based</a:t>
          </a:r>
        </a:p>
        <a:p>
          <a:pPr marL="0" lvl="0" indent="0" algn="just" defTabSz="533400">
            <a:lnSpc>
              <a:spcPct val="90000"/>
            </a:lnSpc>
            <a:spcBef>
              <a:spcPct val="0"/>
            </a:spcBef>
            <a:spcAft>
              <a:spcPct val="35000"/>
            </a:spcAft>
            <a:buNone/>
          </a:pPr>
          <a:endParaRPr lang="en-US" sz="1200" kern="1200" dirty="0">
            <a:solidFill>
              <a:schemeClr val="accent3">
                <a:lumMod val="75000"/>
              </a:schemeClr>
            </a:solidFill>
          </a:endParaRPr>
        </a:p>
        <a:p>
          <a:pPr marL="0" lvl="0" indent="0" algn="just" defTabSz="533400">
            <a:lnSpc>
              <a:spcPct val="90000"/>
            </a:lnSpc>
            <a:spcBef>
              <a:spcPct val="0"/>
            </a:spcBef>
            <a:spcAft>
              <a:spcPct val="35000"/>
            </a:spcAft>
            <a:buNone/>
          </a:pPr>
          <a:r>
            <a:rPr lang="en-US" sz="1200" kern="1200" dirty="0">
              <a:solidFill>
                <a:schemeClr val="accent6">
                  <a:lumMod val="75000"/>
                </a:schemeClr>
              </a:solidFill>
            </a:rPr>
            <a:t>Design based assignments based on revised BT, OBE based</a:t>
          </a:r>
        </a:p>
        <a:p>
          <a:pPr marL="0" lvl="0" indent="0" algn="just" defTabSz="533400">
            <a:lnSpc>
              <a:spcPct val="90000"/>
            </a:lnSpc>
            <a:spcBef>
              <a:spcPct val="0"/>
            </a:spcBef>
            <a:spcAft>
              <a:spcPct val="35000"/>
            </a:spcAft>
            <a:buNone/>
          </a:pPr>
          <a:endParaRPr lang="en-US" sz="1200" kern="1200" dirty="0">
            <a:solidFill>
              <a:schemeClr val="accent6">
                <a:lumMod val="75000"/>
              </a:schemeClr>
            </a:solidFill>
          </a:endParaRPr>
        </a:p>
        <a:p>
          <a:pPr marL="0" lvl="0" indent="0" algn="just" defTabSz="533400">
            <a:lnSpc>
              <a:spcPct val="90000"/>
            </a:lnSpc>
            <a:spcBef>
              <a:spcPct val="0"/>
            </a:spcBef>
            <a:spcAft>
              <a:spcPct val="35000"/>
            </a:spcAft>
            <a:buNone/>
          </a:pPr>
          <a:r>
            <a:rPr lang="en-US" sz="1200" kern="1200" dirty="0">
              <a:solidFill>
                <a:schemeClr val="accent2">
                  <a:lumMod val="50000"/>
                </a:schemeClr>
              </a:solidFill>
            </a:rPr>
            <a:t>Use of Flipped, Google classroom – use of ICT, role based teaching activity, created webpages on you tube channel for students support</a:t>
          </a:r>
        </a:p>
      </dsp:txBody>
      <dsp:txXfrm>
        <a:off x="7174253" y="0"/>
        <a:ext cx="3075226" cy="2188497"/>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A57477-1EEB-4287-B932-214B7A62C9A3}">
      <dsp:nvSpPr>
        <dsp:cNvPr id="0" name=""/>
        <dsp:cNvSpPr/>
      </dsp:nvSpPr>
      <dsp:spPr>
        <a:xfrm rot="5400000">
          <a:off x="1053333" y="1007615"/>
          <a:ext cx="1747093" cy="3100012"/>
        </a:xfrm>
        <a:prstGeom prst="corner">
          <a:avLst>
            <a:gd name="adj1" fmla="val 16120"/>
            <a:gd name="adj2" fmla="val 161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4A5646-63D2-423D-BE9D-0C02011A35CC}">
      <dsp:nvSpPr>
        <dsp:cNvPr id="0" name=""/>
        <dsp:cNvSpPr/>
      </dsp:nvSpPr>
      <dsp:spPr>
        <a:xfrm>
          <a:off x="729951" y="2037176"/>
          <a:ext cx="3127829" cy="3149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i="0" u="none" kern="1200" dirty="0"/>
            <a:t>2016-17</a:t>
          </a:r>
          <a:endParaRPr lang="en-IN" sz="1200" b="0" i="0" u="none" kern="1200" dirty="0"/>
        </a:p>
        <a:p>
          <a:pPr marL="0" lvl="0" indent="0" algn="just" defTabSz="533400" rtl="0">
            <a:lnSpc>
              <a:spcPct val="90000"/>
            </a:lnSpc>
            <a:spcBef>
              <a:spcPct val="0"/>
            </a:spcBef>
            <a:spcAft>
              <a:spcPct val="35000"/>
            </a:spcAft>
            <a:buNone/>
          </a:pPr>
          <a:r>
            <a:rPr lang="en-US" sz="1200" b="0" i="0" u="none" kern="1200" dirty="0"/>
            <a:t>Technical seminars, technical quiz, Industry oriented campus connect </a:t>
          </a:r>
          <a:r>
            <a:rPr lang="en-US" sz="1200" b="0" i="0" u="none" kern="1200" dirty="0" err="1"/>
            <a:t>programmes</a:t>
          </a:r>
          <a:endParaRPr lang="en-US" sz="1200" b="0" i="0" u="none" kern="1200" dirty="0"/>
        </a:p>
        <a:p>
          <a:pPr marL="0" lvl="0" indent="0" algn="just" defTabSz="533400" rtl="0">
            <a:lnSpc>
              <a:spcPct val="90000"/>
            </a:lnSpc>
            <a:spcBef>
              <a:spcPct val="0"/>
            </a:spcBef>
            <a:spcAft>
              <a:spcPct val="35000"/>
            </a:spcAft>
            <a:buNone/>
          </a:pPr>
          <a:endParaRPr lang="en-US" sz="1200" b="0" i="0" u="none" kern="1200" dirty="0"/>
        </a:p>
        <a:p>
          <a:pPr marL="0" lvl="0" indent="0" algn="just" defTabSz="533400" rtl="0">
            <a:lnSpc>
              <a:spcPct val="90000"/>
            </a:lnSpc>
            <a:spcBef>
              <a:spcPct val="0"/>
            </a:spcBef>
            <a:spcAft>
              <a:spcPct val="35000"/>
            </a:spcAft>
            <a:buNone/>
          </a:pPr>
          <a:r>
            <a:rPr lang="en-US" sz="1200" b="0" i="0" u="none" kern="1200" dirty="0">
              <a:solidFill>
                <a:srgbClr val="FF0000"/>
              </a:solidFill>
            </a:rPr>
            <a:t>R&amp;D workshops, Hobby club, Consultancy at BVH for Google Apps</a:t>
          </a:r>
        </a:p>
        <a:p>
          <a:pPr marL="0" lvl="0" indent="0" algn="just" defTabSz="533400" rtl="0">
            <a:lnSpc>
              <a:spcPct val="90000"/>
            </a:lnSpc>
            <a:spcBef>
              <a:spcPct val="0"/>
            </a:spcBef>
            <a:spcAft>
              <a:spcPct val="35000"/>
            </a:spcAft>
            <a:buNone/>
          </a:pPr>
          <a:endParaRPr lang="en-IN" sz="1200" b="0" i="0" u="none" kern="1200" dirty="0">
            <a:solidFill>
              <a:srgbClr val="FF0000"/>
            </a:solidFill>
          </a:endParaRPr>
        </a:p>
        <a:p>
          <a:pPr marL="0" lvl="0" indent="0" algn="just" defTabSz="533400" rtl="0">
            <a:lnSpc>
              <a:spcPct val="90000"/>
            </a:lnSpc>
            <a:spcBef>
              <a:spcPct val="0"/>
            </a:spcBef>
            <a:spcAft>
              <a:spcPct val="35000"/>
            </a:spcAft>
            <a:buNone/>
          </a:pPr>
          <a:r>
            <a:rPr lang="en-US" sz="1200" b="0" i="0" u="none" kern="1200" dirty="0">
              <a:solidFill>
                <a:srgbClr val="002060"/>
              </a:solidFill>
            </a:rPr>
            <a:t>Industrial  Visit –Local, out station, Doubt solving practice, Extra lectures on working Saturdays. Technical Magazine (E-Zine) with stakeholders involvement</a:t>
          </a:r>
        </a:p>
        <a:p>
          <a:pPr marL="0" lvl="0" indent="0" algn="just" defTabSz="533400" rtl="0">
            <a:lnSpc>
              <a:spcPct val="90000"/>
            </a:lnSpc>
            <a:spcBef>
              <a:spcPct val="0"/>
            </a:spcBef>
            <a:spcAft>
              <a:spcPct val="35000"/>
            </a:spcAft>
            <a:buNone/>
          </a:pPr>
          <a:endParaRPr lang="en-IN" sz="1200" b="0" i="0" u="none" kern="1200" dirty="0">
            <a:solidFill>
              <a:srgbClr val="002060"/>
            </a:solidFill>
          </a:endParaRPr>
        </a:p>
        <a:p>
          <a:pPr marL="0" lvl="0" indent="0" algn="just" defTabSz="533400" rtl="0">
            <a:lnSpc>
              <a:spcPct val="90000"/>
            </a:lnSpc>
            <a:spcBef>
              <a:spcPct val="0"/>
            </a:spcBef>
            <a:spcAft>
              <a:spcPct val="35000"/>
            </a:spcAft>
            <a:buNone/>
          </a:pPr>
          <a:r>
            <a:rPr lang="en-US" sz="1200" b="0" i="0" u="none" kern="1200" dirty="0">
              <a:solidFill>
                <a:schemeClr val="accent3">
                  <a:lumMod val="50000"/>
                </a:schemeClr>
              </a:solidFill>
            </a:rPr>
            <a:t>Professional body activities – technical workshops, seminars, Pre-placement training, Corporate training for TE students etc.</a:t>
          </a:r>
          <a:endParaRPr lang="en-US" sz="1200" b="0" kern="1200" dirty="0">
            <a:solidFill>
              <a:schemeClr val="accent3">
                <a:lumMod val="50000"/>
              </a:schemeClr>
            </a:solidFill>
          </a:endParaRPr>
        </a:p>
      </dsp:txBody>
      <dsp:txXfrm>
        <a:off x="729951" y="2037176"/>
        <a:ext cx="3127829" cy="3149067"/>
      </dsp:txXfrm>
    </dsp:sp>
    <dsp:sp modelId="{1A801759-29CD-43C3-B1CE-D22FB700DAD4}">
      <dsp:nvSpPr>
        <dsp:cNvPr id="0" name=""/>
        <dsp:cNvSpPr/>
      </dsp:nvSpPr>
      <dsp:spPr>
        <a:xfrm>
          <a:off x="2936806" y="1066160"/>
          <a:ext cx="495201" cy="495201"/>
        </a:xfrm>
        <a:prstGeom prst="triangle">
          <a:avLst>
            <a:gd name="adj" fmla="val 10000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257895-6F08-4768-8EF5-91139924F4D5}">
      <dsp:nvSpPr>
        <dsp:cNvPr id="0" name=""/>
        <dsp:cNvSpPr/>
      </dsp:nvSpPr>
      <dsp:spPr>
        <a:xfrm rot="5400000">
          <a:off x="4576090" y="-43492"/>
          <a:ext cx="1747093" cy="2907124"/>
        </a:xfrm>
        <a:prstGeom prst="corner">
          <a:avLst>
            <a:gd name="adj1" fmla="val 16120"/>
            <a:gd name="adj2" fmla="val 1611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D183C6-86AF-43A2-80A6-E44BD36FA990}">
      <dsp:nvSpPr>
        <dsp:cNvPr id="0" name=""/>
        <dsp:cNvSpPr/>
      </dsp:nvSpPr>
      <dsp:spPr>
        <a:xfrm>
          <a:off x="4260915" y="845464"/>
          <a:ext cx="2929674" cy="4231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dirty="0"/>
            <a:t>2107-18</a:t>
          </a:r>
        </a:p>
        <a:p>
          <a:pPr marL="0" lvl="0" indent="0" algn="l" defTabSz="533400">
            <a:lnSpc>
              <a:spcPct val="90000"/>
            </a:lnSpc>
            <a:spcBef>
              <a:spcPct val="0"/>
            </a:spcBef>
            <a:spcAft>
              <a:spcPct val="35000"/>
            </a:spcAft>
            <a:buNone/>
          </a:pPr>
          <a:endParaRPr lang="en-US" sz="1200" b="1" kern="1200" dirty="0"/>
        </a:p>
        <a:p>
          <a:pPr marL="0" lvl="0" indent="0" algn="just" defTabSz="533400">
            <a:lnSpc>
              <a:spcPct val="90000"/>
            </a:lnSpc>
            <a:spcBef>
              <a:spcPct val="0"/>
            </a:spcBef>
            <a:spcAft>
              <a:spcPct val="35000"/>
            </a:spcAft>
            <a:buNone/>
          </a:pPr>
          <a:r>
            <a:rPr lang="en-US" sz="1200" kern="1200" dirty="0"/>
            <a:t>IEDC grants, external internship</a:t>
          </a:r>
        </a:p>
        <a:p>
          <a:pPr marL="0" lvl="0" indent="0" algn="just" defTabSz="533400">
            <a:lnSpc>
              <a:spcPct val="90000"/>
            </a:lnSpc>
            <a:spcBef>
              <a:spcPct val="0"/>
            </a:spcBef>
            <a:spcAft>
              <a:spcPct val="35000"/>
            </a:spcAft>
            <a:buNone/>
          </a:pPr>
          <a:endParaRPr lang="en-US" sz="1200" kern="1200" dirty="0"/>
        </a:p>
        <a:p>
          <a:pPr marL="0" lvl="0" indent="0" algn="just" defTabSz="533400">
            <a:lnSpc>
              <a:spcPct val="90000"/>
            </a:lnSpc>
            <a:spcBef>
              <a:spcPct val="0"/>
            </a:spcBef>
            <a:spcAft>
              <a:spcPct val="35000"/>
            </a:spcAft>
            <a:buNone/>
          </a:pPr>
          <a:r>
            <a:rPr lang="en-US" sz="1200" kern="1200" dirty="0">
              <a:solidFill>
                <a:srgbClr val="FF0000"/>
              </a:solidFill>
            </a:rPr>
            <a:t>R&amp;D workshops, OCPJP, NPTEL Certifications ,Workshop on PC assembly, Seminar on IT strategy </a:t>
          </a:r>
        </a:p>
        <a:p>
          <a:pPr marL="0" lvl="0" indent="0" algn="just" defTabSz="533400">
            <a:lnSpc>
              <a:spcPct val="90000"/>
            </a:lnSpc>
            <a:spcBef>
              <a:spcPct val="0"/>
            </a:spcBef>
            <a:spcAft>
              <a:spcPct val="35000"/>
            </a:spcAft>
            <a:buNone/>
          </a:pPr>
          <a:endParaRPr lang="en-US" sz="1200" kern="1200" dirty="0">
            <a:solidFill>
              <a:srgbClr val="FF0000"/>
            </a:solidFill>
          </a:endParaRPr>
        </a:p>
        <a:p>
          <a:pPr marL="0" lvl="0" indent="0" algn="just" defTabSz="533400">
            <a:lnSpc>
              <a:spcPct val="90000"/>
            </a:lnSpc>
            <a:spcBef>
              <a:spcPct val="0"/>
            </a:spcBef>
            <a:spcAft>
              <a:spcPct val="35000"/>
            </a:spcAft>
            <a:buNone/>
          </a:pPr>
          <a:r>
            <a:rPr lang="en-US" sz="1200" kern="1200" dirty="0">
              <a:solidFill>
                <a:srgbClr val="002060"/>
              </a:solidFill>
            </a:rPr>
            <a:t>Mini &amp; minor projects domain wise, NEN workshop, Idea presentation</a:t>
          </a:r>
        </a:p>
        <a:p>
          <a:pPr marL="0" lvl="0" indent="0" algn="just" defTabSz="533400">
            <a:lnSpc>
              <a:spcPct val="90000"/>
            </a:lnSpc>
            <a:spcBef>
              <a:spcPct val="0"/>
            </a:spcBef>
            <a:spcAft>
              <a:spcPct val="35000"/>
            </a:spcAft>
            <a:buNone/>
          </a:pPr>
          <a:endParaRPr lang="en-US" sz="1200" kern="1200" dirty="0">
            <a:solidFill>
              <a:srgbClr val="0070C0"/>
            </a:solidFill>
          </a:endParaRPr>
        </a:p>
        <a:p>
          <a:pPr marL="0" lvl="0" indent="0" algn="just" defTabSz="533400">
            <a:lnSpc>
              <a:spcPct val="90000"/>
            </a:lnSpc>
            <a:spcBef>
              <a:spcPct val="0"/>
            </a:spcBef>
            <a:spcAft>
              <a:spcPct val="35000"/>
            </a:spcAft>
            <a:buNone/>
          </a:pPr>
          <a:r>
            <a:rPr lang="en-US" sz="1200" kern="1200" dirty="0">
              <a:solidFill>
                <a:schemeClr val="accent3">
                  <a:lumMod val="50000"/>
                </a:schemeClr>
              </a:solidFill>
            </a:rPr>
            <a:t>Professional body activities – technical workshops, seminars etc.</a:t>
          </a:r>
        </a:p>
      </dsp:txBody>
      <dsp:txXfrm>
        <a:off x="4260915" y="845464"/>
        <a:ext cx="2929674" cy="4231655"/>
      </dsp:txXfrm>
    </dsp:sp>
    <dsp:sp modelId="{94DA203A-F428-4074-BB66-4571AEDE612C}">
      <dsp:nvSpPr>
        <dsp:cNvPr id="0" name=""/>
        <dsp:cNvSpPr/>
      </dsp:nvSpPr>
      <dsp:spPr>
        <a:xfrm>
          <a:off x="6379478" y="0"/>
          <a:ext cx="495201" cy="495201"/>
        </a:xfrm>
        <a:prstGeom prst="triangle">
          <a:avLst>
            <a:gd name="adj" fmla="val 10000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525316-EA0B-4810-85C6-CC0E348441B2}">
      <dsp:nvSpPr>
        <dsp:cNvPr id="0" name=""/>
        <dsp:cNvSpPr/>
      </dsp:nvSpPr>
      <dsp:spPr>
        <a:xfrm rot="5400000">
          <a:off x="8107060" y="-837955"/>
          <a:ext cx="1747093" cy="2907124"/>
        </a:xfrm>
        <a:prstGeom prst="corner">
          <a:avLst>
            <a:gd name="adj1" fmla="val 16120"/>
            <a:gd name="adj2" fmla="val 1611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27CEFA-709D-4871-AD48-DCF0B41C2106}">
      <dsp:nvSpPr>
        <dsp:cNvPr id="0" name=""/>
        <dsp:cNvSpPr/>
      </dsp:nvSpPr>
      <dsp:spPr>
        <a:xfrm>
          <a:off x="7880134" y="139280"/>
          <a:ext cx="2450533" cy="23005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dirty="0"/>
            <a:t>2018-19</a:t>
          </a:r>
        </a:p>
        <a:p>
          <a:pPr marL="0" lvl="0" indent="0" algn="l" defTabSz="533400">
            <a:lnSpc>
              <a:spcPct val="90000"/>
            </a:lnSpc>
            <a:spcBef>
              <a:spcPct val="0"/>
            </a:spcBef>
            <a:spcAft>
              <a:spcPct val="35000"/>
            </a:spcAft>
            <a:buNone/>
          </a:pPr>
          <a:endParaRPr lang="en-US" sz="1200" b="1" kern="1200" dirty="0"/>
        </a:p>
        <a:p>
          <a:pPr marL="0" lvl="0" indent="0" algn="just" defTabSz="533400">
            <a:lnSpc>
              <a:spcPct val="90000"/>
            </a:lnSpc>
            <a:spcBef>
              <a:spcPct val="0"/>
            </a:spcBef>
            <a:spcAft>
              <a:spcPct val="35000"/>
            </a:spcAft>
            <a:buNone/>
          </a:pPr>
          <a:r>
            <a:rPr lang="en-US" sz="1200" kern="1200" dirty="0"/>
            <a:t>Internal in-house </a:t>
          </a:r>
          <a:r>
            <a:rPr lang="en-US" sz="1200" b="0" kern="1200" dirty="0"/>
            <a:t>internship</a:t>
          </a:r>
        </a:p>
        <a:p>
          <a:pPr marL="0" lvl="0" indent="0" algn="just" defTabSz="533400">
            <a:lnSpc>
              <a:spcPct val="90000"/>
            </a:lnSpc>
            <a:spcBef>
              <a:spcPct val="0"/>
            </a:spcBef>
            <a:spcAft>
              <a:spcPct val="35000"/>
            </a:spcAft>
            <a:buNone/>
          </a:pPr>
          <a:endParaRPr lang="en-US" sz="1200" b="0" kern="1200" dirty="0"/>
        </a:p>
        <a:p>
          <a:pPr marL="0" lvl="0" indent="0" algn="just" defTabSz="533400">
            <a:lnSpc>
              <a:spcPct val="90000"/>
            </a:lnSpc>
            <a:spcBef>
              <a:spcPct val="0"/>
            </a:spcBef>
            <a:spcAft>
              <a:spcPct val="35000"/>
            </a:spcAft>
            <a:buNone/>
          </a:pPr>
          <a:r>
            <a:rPr lang="en-US" sz="1200" b="0" i="0" u="none" kern="1200" dirty="0">
              <a:solidFill>
                <a:srgbClr val="FF0000"/>
              </a:solidFill>
            </a:rPr>
            <a:t>R&amp;D workshops Industrial Visit –Local, out station</a:t>
          </a:r>
        </a:p>
        <a:p>
          <a:pPr marL="0" lvl="0" indent="0" algn="just" defTabSz="533400" rtl="0">
            <a:lnSpc>
              <a:spcPct val="90000"/>
            </a:lnSpc>
            <a:spcBef>
              <a:spcPct val="0"/>
            </a:spcBef>
            <a:spcAft>
              <a:spcPct val="35000"/>
            </a:spcAft>
            <a:buNone/>
          </a:pPr>
          <a:endParaRPr lang="en-IN" sz="1200" b="0" i="0" u="none" kern="1200" dirty="0">
            <a:solidFill>
              <a:srgbClr val="FF0000"/>
            </a:solidFill>
          </a:endParaRPr>
        </a:p>
        <a:p>
          <a:pPr marL="0" lvl="0" indent="0" algn="just" defTabSz="533400" rtl="0">
            <a:lnSpc>
              <a:spcPct val="90000"/>
            </a:lnSpc>
            <a:spcBef>
              <a:spcPct val="0"/>
            </a:spcBef>
            <a:spcAft>
              <a:spcPct val="35000"/>
            </a:spcAft>
            <a:buNone/>
          </a:pPr>
          <a:r>
            <a:rPr lang="en-US" sz="1200" b="0" i="0" u="none" kern="1200" dirty="0">
              <a:solidFill>
                <a:schemeClr val="tx2"/>
              </a:solidFill>
            </a:rPr>
            <a:t>Professional body activities – technical workshops, seminars etc.</a:t>
          </a:r>
        </a:p>
        <a:p>
          <a:pPr marL="0" lvl="0" indent="0" algn="just" defTabSz="533400" rtl="0">
            <a:lnSpc>
              <a:spcPct val="90000"/>
            </a:lnSpc>
            <a:spcBef>
              <a:spcPct val="0"/>
            </a:spcBef>
            <a:spcAft>
              <a:spcPct val="35000"/>
            </a:spcAft>
            <a:buNone/>
          </a:pPr>
          <a:endParaRPr lang="en-US" sz="1200" b="0" i="0" u="none" kern="1200" dirty="0">
            <a:solidFill>
              <a:schemeClr val="tx2"/>
            </a:solidFill>
          </a:endParaRPr>
        </a:p>
        <a:p>
          <a:pPr marL="0" lvl="0" indent="0" algn="just" defTabSz="533400" rtl="0">
            <a:lnSpc>
              <a:spcPct val="90000"/>
            </a:lnSpc>
            <a:spcBef>
              <a:spcPct val="0"/>
            </a:spcBef>
            <a:spcAft>
              <a:spcPct val="35000"/>
            </a:spcAft>
            <a:buNone/>
          </a:pPr>
          <a:r>
            <a:rPr lang="en-US" sz="1200" kern="1200" dirty="0">
              <a:solidFill>
                <a:schemeClr val="accent3">
                  <a:lumMod val="50000"/>
                </a:schemeClr>
              </a:solidFill>
            </a:rPr>
            <a:t>Professional body activities – industry relevant technical workshops, seminars etc.</a:t>
          </a:r>
          <a:endParaRPr lang="en-US" sz="1200" b="0" kern="1200" dirty="0">
            <a:solidFill>
              <a:schemeClr val="accent3">
                <a:lumMod val="50000"/>
              </a:schemeClr>
            </a:solidFill>
          </a:endParaRPr>
        </a:p>
      </dsp:txBody>
      <dsp:txXfrm>
        <a:off x="7880134" y="139280"/>
        <a:ext cx="2450533" cy="2300588"/>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A57477-1EEB-4287-B932-214B7A62C9A3}">
      <dsp:nvSpPr>
        <dsp:cNvPr id="0" name=""/>
        <dsp:cNvSpPr/>
      </dsp:nvSpPr>
      <dsp:spPr>
        <a:xfrm rot="5400000">
          <a:off x="631163" y="1310932"/>
          <a:ext cx="1738666" cy="2893102"/>
        </a:xfrm>
        <a:prstGeom prst="corner">
          <a:avLst>
            <a:gd name="adj1" fmla="val 16120"/>
            <a:gd name="adj2" fmla="val 161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4A5646-63D2-423D-BE9D-0C02011A35CC}">
      <dsp:nvSpPr>
        <dsp:cNvPr id="0" name=""/>
        <dsp:cNvSpPr/>
      </dsp:nvSpPr>
      <dsp:spPr>
        <a:xfrm>
          <a:off x="370918" y="2214549"/>
          <a:ext cx="2482201" cy="2260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i="0" u="none" kern="1200" dirty="0"/>
            <a:t>2016-17</a:t>
          </a:r>
          <a:endParaRPr lang="en-IN" sz="1200" b="1" i="0" u="none" kern="1200" dirty="0"/>
        </a:p>
        <a:p>
          <a:pPr marL="0" lvl="0" indent="0" algn="just" defTabSz="533400" rtl="0">
            <a:lnSpc>
              <a:spcPct val="90000"/>
            </a:lnSpc>
            <a:spcBef>
              <a:spcPct val="0"/>
            </a:spcBef>
            <a:spcAft>
              <a:spcPct val="35000"/>
            </a:spcAft>
            <a:buNone/>
          </a:pPr>
          <a:r>
            <a:rPr lang="en-US" sz="1200" b="0" i="0" u="none" kern="1200" dirty="0">
              <a:solidFill>
                <a:schemeClr val="tx1"/>
              </a:solidFill>
            </a:rPr>
            <a:t>Advisory meeting, Ethics &amp; value education activities etc.</a:t>
          </a:r>
        </a:p>
        <a:p>
          <a:pPr marL="0" lvl="0" indent="0" algn="just" defTabSz="533400" rtl="0">
            <a:lnSpc>
              <a:spcPct val="90000"/>
            </a:lnSpc>
            <a:spcBef>
              <a:spcPct val="0"/>
            </a:spcBef>
            <a:spcAft>
              <a:spcPct val="35000"/>
            </a:spcAft>
            <a:buNone/>
          </a:pPr>
          <a:endParaRPr lang="en-US" sz="1200" b="0" i="0" u="none" kern="1200" dirty="0">
            <a:solidFill>
              <a:schemeClr val="tx1"/>
            </a:solidFill>
          </a:endParaRPr>
        </a:p>
        <a:p>
          <a:pPr marL="0" lvl="0" indent="0" algn="just" defTabSz="533400" rtl="0">
            <a:lnSpc>
              <a:spcPct val="90000"/>
            </a:lnSpc>
            <a:spcBef>
              <a:spcPct val="0"/>
            </a:spcBef>
            <a:spcAft>
              <a:spcPct val="35000"/>
            </a:spcAft>
            <a:buNone/>
          </a:pPr>
          <a:r>
            <a:rPr lang="en-US" sz="1200" b="0" i="0" u="none" kern="1200" dirty="0">
              <a:solidFill>
                <a:schemeClr val="tx1"/>
              </a:solidFill>
            </a:rPr>
            <a:t>PBL projects, Poster making Portfolio building, Hackathon competition-winners.</a:t>
          </a:r>
        </a:p>
        <a:p>
          <a:pPr marL="0" lvl="0" indent="0" algn="just" defTabSz="533400" rtl="0">
            <a:lnSpc>
              <a:spcPct val="90000"/>
            </a:lnSpc>
            <a:spcBef>
              <a:spcPct val="0"/>
            </a:spcBef>
            <a:spcAft>
              <a:spcPct val="35000"/>
            </a:spcAft>
            <a:buNone/>
          </a:pPr>
          <a:endParaRPr lang="en-IN" sz="1200" b="0" i="0" u="none" kern="1200" dirty="0">
            <a:solidFill>
              <a:schemeClr val="tx1"/>
            </a:solidFill>
          </a:endParaRPr>
        </a:p>
        <a:p>
          <a:pPr marL="0" lvl="0" indent="0" algn="just" defTabSz="533400" rtl="0">
            <a:lnSpc>
              <a:spcPct val="90000"/>
            </a:lnSpc>
            <a:spcBef>
              <a:spcPct val="0"/>
            </a:spcBef>
            <a:spcAft>
              <a:spcPct val="35000"/>
            </a:spcAft>
            <a:buNone/>
          </a:pPr>
          <a:r>
            <a:rPr lang="en-US" sz="1200" b="0" i="0" u="none" kern="1200" dirty="0">
              <a:solidFill>
                <a:schemeClr val="tx1"/>
              </a:solidFill>
            </a:rPr>
            <a:t>Domain activities, CR meeting with principal</a:t>
          </a:r>
        </a:p>
        <a:p>
          <a:pPr marL="0" lvl="0" indent="0" algn="just" defTabSz="533400" rtl="0">
            <a:lnSpc>
              <a:spcPct val="90000"/>
            </a:lnSpc>
            <a:spcBef>
              <a:spcPct val="0"/>
            </a:spcBef>
            <a:spcAft>
              <a:spcPct val="35000"/>
            </a:spcAft>
            <a:buNone/>
          </a:pPr>
          <a:endParaRPr lang="en-IN" sz="1200" b="0" i="0" u="none" kern="1200" dirty="0">
            <a:solidFill>
              <a:schemeClr val="tx1"/>
            </a:solidFill>
          </a:endParaRPr>
        </a:p>
        <a:p>
          <a:pPr marL="0" lvl="0" indent="0" algn="just" defTabSz="533400" rtl="0">
            <a:lnSpc>
              <a:spcPct val="90000"/>
            </a:lnSpc>
            <a:spcBef>
              <a:spcPct val="0"/>
            </a:spcBef>
            <a:spcAft>
              <a:spcPct val="35000"/>
            </a:spcAft>
            <a:buNone/>
          </a:pPr>
          <a:r>
            <a:rPr lang="en-US" sz="1200" b="0" i="0" u="none" kern="1200" dirty="0">
              <a:solidFill>
                <a:schemeClr val="tx1"/>
              </a:solidFill>
            </a:rPr>
            <a:t>Health awareness seminar</a:t>
          </a:r>
        </a:p>
        <a:p>
          <a:pPr marL="0" lvl="0" indent="0" algn="just" defTabSz="533400" rtl="0">
            <a:lnSpc>
              <a:spcPct val="90000"/>
            </a:lnSpc>
            <a:spcBef>
              <a:spcPct val="0"/>
            </a:spcBef>
            <a:spcAft>
              <a:spcPct val="35000"/>
            </a:spcAft>
            <a:buNone/>
          </a:pPr>
          <a:endParaRPr lang="en-IN" sz="1200" b="0" i="0" u="none" kern="1200" dirty="0">
            <a:solidFill>
              <a:schemeClr val="tx1"/>
            </a:solidFill>
          </a:endParaRPr>
        </a:p>
        <a:p>
          <a:pPr marL="0" lvl="0" indent="0" algn="just" defTabSz="533400" rtl="0">
            <a:lnSpc>
              <a:spcPct val="90000"/>
            </a:lnSpc>
            <a:spcBef>
              <a:spcPct val="0"/>
            </a:spcBef>
            <a:spcAft>
              <a:spcPct val="35000"/>
            </a:spcAft>
            <a:buNone/>
          </a:pPr>
          <a:r>
            <a:rPr lang="en-US" sz="1200" b="0" i="0" u="none" kern="1200" dirty="0">
              <a:solidFill>
                <a:schemeClr val="tx1"/>
              </a:solidFill>
            </a:rPr>
            <a:t>Technical paper presentation (Zephyr)</a:t>
          </a:r>
        </a:p>
        <a:p>
          <a:pPr marL="0" lvl="0" indent="0" algn="just" defTabSz="533400" rtl="0">
            <a:lnSpc>
              <a:spcPct val="90000"/>
            </a:lnSpc>
            <a:spcBef>
              <a:spcPct val="0"/>
            </a:spcBef>
            <a:spcAft>
              <a:spcPct val="35000"/>
            </a:spcAft>
            <a:buNone/>
          </a:pPr>
          <a:r>
            <a:rPr lang="en-US" sz="1200" b="0" i="0" u="none" kern="1200" dirty="0">
              <a:solidFill>
                <a:schemeClr val="tx1"/>
              </a:solidFill>
            </a:rPr>
            <a:t>Parents meet</a:t>
          </a:r>
          <a:endParaRPr lang="en-US" sz="1200" b="0" kern="1200" dirty="0">
            <a:solidFill>
              <a:schemeClr val="tx1"/>
            </a:solidFill>
          </a:endParaRPr>
        </a:p>
      </dsp:txBody>
      <dsp:txXfrm>
        <a:off x="370918" y="2214549"/>
        <a:ext cx="2482201" cy="2260323"/>
      </dsp:txXfrm>
    </dsp:sp>
    <dsp:sp modelId="{1A801759-29CD-43C3-B1CE-D22FB700DAD4}">
      <dsp:nvSpPr>
        <dsp:cNvPr id="0" name=""/>
        <dsp:cNvSpPr/>
      </dsp:nvSpPr>
      <dsp:spPr>
        <a:xfrm>
          <a:off x="2392382" y="1258568"/>
          <a:ext cx="492812" cy="492812"/>
        </a:xfrm>
        <a:prstGeom prst="triangle">
          <a:avLst>
            <a:gd name="adj" fmla="val 10000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257895-6F08-4768-8EF5-91139924F4D5}">
      <dsp:nvSpPr>
        <dsp:cNvPr id="0" name=""/>
        <dsp:cNvSpPr/>
      </dsp:nvSpPr>
      <dsp:spPr>
        <a:xfrm rot="5400000">
          <a:off x="3762022" y="501472"/>
          <a:ext cx="1738666" cy="2893102"/>
        </a:xfrm>
        <a:prstGeom prst="corner">
          <a:avLst>
            <a:gd name="adj1" fmla="val 16120"/>
            <a:gd name="adj2" fmla="val 1611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D183C6-86AF-43A2-80A6-E44BD36FA990}">
      <dsp:nvSpPr>
        <dsp:cNvPr id="0" name=""/>
        <dsp:cNvSpPr/>
      </dsp:nvSpPr>
      <dsp:spPr>
        <a:xfrm>
          <a:off x="3561992" y="1396334"/>
          <a:ext cx="2298035" cy="22894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just" defTabSz="533400">
            <a:lnSpc>
              <a:spcPct val="90000"/>
            </a:lnSpc>
            <a:spcBef>
              <a:spcPct val="0"/>
            </a:spcBef>
            <a:spcAft>
              <a:spcPct val="35000"/>
            </a:spcAft>
            <a:buNone/>
          </a:pPr>
          <a:r>
            <a:rPr lang="en-US" sz="1200" b="1" kern="1200" dirty="0"/>
            <a:t>2107-18</a:t>
          </a:r>
        </a:p>
        <a:p>
          <a:pPr marL="0" lvl="0" indent="0" algn="just" defTabSz="533400">
            <a:lnSpc>
              <a:spcPct val="90000"/>
            </a:lnSpc>
            <a:spcBef>
              <a:spcPct val="0"/>
            </a:spcBef>
            <a:spcAft>
              <a:spcPct val="35000"/>
            </a:spcAft>
            <a:buNone/>
          </a:pPr>
          <a:r>
            <a:rPr lang="en-US" sz="1200" b="0" i="0" u="none" kern="1200" dirty="0">
              <a:solidFill>
                <a:schemeClr val="tx1"/>
              </a:solidFill>
            </a:rPr>
            <a:t>Mind mapping &amp; Yoga practice sessions</a:t>
          </a:r>
        </a:p>
        <a:p>
          <a:pPr marL="0" lvl="0" indent="0" algn="just" defTabSz="533400">
            <a:lnSpc>
              <a:spcPct val="90000"/>
            </a:lnSpc>
            <a:spcBef>
              <a:spcPct val="0"/>
            </a:spcBef>
            <a:spcAft>
              <a:spcPct val="35000"/>
            </a:spcAft>
            <a:buNone/>
          </a:pPr>
          <a:endParaRPr lang="en-IN" sz="1200" b="0" i="0" u="none" kern="1200" dirty="0">
            <a:solidFill>
              <a:schemeClr val="tx1"/>
            </a:solidFill>
          </a:endParaRPr>
        </a:p>
        <a:p>
          <a:pPr marL="0" lvl="0" indent="0" algn="just" defTabSz="533400" rtl="0">
            <a:lnSpc>
              <a:spcPct val="90000"/>
            </a:lnSpc>
            <a:spcBef>
              <a:spcPct val="0"/>
            </a:spcBef>
            <a:spcAft>
              <a:spcPct val="35000"/>
            </a:spcAft>
            <a:buNone/>
          </a:pPr>
          <a:r>
            <a:rPr lang="en-US" sz="1200" b="0" i="0" u="none" kern="1200" dirty="0">
              <a:solidFill>
                <a:schemeClr val="tx1"/>
              </a:solidFill>
            </a:rPr>
            <a:t>Hackathon competition, Debate competition</a:t>
          </a:r>
        </a:p>
        <a:p>
          <a:pPr marL="0" lvl="0" indent="0" algn="just" defTabSz="533400" rtl="0">
            <a:lnSpc>
              <a:spcPct val="90000"/>
            </a:lnSpc>
            <a:spcBef>
              <a:spcPct val="0"/>
            </a:spcBef>
            <a:spcAft>
              <a:spcPct val="35000"/>
            </a:spcAft>
            <a:buNone/>
          </a:pPr>
          <a:endParaRPr lang="en-IN" sz="1200" b="0" i="0" u="none" kern="1200" dirty="0">
            <a:solidFill>
              <a:schemeClr val="tx1"/>
            </a:solidFill>
          </a:endParaRPr>
        </a:p>
        <a:p>
          <a:pPr marL="0" lvl="0" indent="0" algn="just" defTabSz="533400" rtl="0">
            <a:lnSpc>
              <a:spcPct val="90000"/>
            </a:lnSpc>
            <a:spcBef>
              <a:spcPct val="0"/>
            </a:spcBef>
            <a:spcAft>
              <a:spcPct val="35000"/>
            </a:spcAft>
            <a:buNone/>
          </a:pPr>
          <a:r>
            <a:rPr lang="en-US" sz="1200" b="0" i="0" u="none" kern="1200" dirty="0">
              <a:solidFill>
                <a:schemeClr val="tx1"/>
              </a:solidFill>
            </a:rPr>
            <a:t>R&amp;D activities </a:t>
          </a:r>
        </a:p>
        <a:p>
          <a:pPr marL="0" lvl="0" indent="0" algn="just" defTabSz="533400" rtl="0">
            <a:lnSpc>
              <a:spcPct val="90000"/>
            </a:lnSpc>
            <a:spcBef>
              <a:spcPct val="0"/>
            </a:spcBef>
            <a:spcAft>
              <a:spcPct val="35000"/>
            </a:spcAft>
            <a:buNone/>
          </a:pPr>
          <a:endParaRPr lang="en-IN" sz="1200" b="0" i="0" u="none" kern="1200" dirty="0">
            <a:solidFill>
              <a:schemeClr val="tx1"/>
            </a:solidFill>
          </a:endParaRPr>
        </a:p>
        <a:p>
          <a:pPr marL="0" lvl="0" indent="0" algn="just" defTabSz="533400" rtl="0">
            <a:lnSpc>
              <a:spcPct val="90000"/>
            </a:lnSpc>
            <a:spcBef>
              <a:spcPct val="0"/>
            </a:spcBef>
            <a:spcAft>
              <a:spcPct val="35000"/>
            </a:spcAft>
            <a:buNone/>
          </a:pPr>
          <a:r>
            <a:rPr lang="en-US" sz="1200" b="0" i="0" u="none" kern="1200" dirty="0">
              <a:solidFill>
                <a:schemeClr val="tx1"/>
              </a:solidFill>
            </a:rPr>
            <a:t>Ethics &amp; value education activities etc. </a:t>
          </a:r>
          <a:r>
            <a:rPr lang="en-US" sz="1200" b="0" i="0" u="none" kern="1200" dirty="0" err="1">
              <a:solidFill>
                <a:schemeClr val="tx1"/>
              </a:solidFill>
            </a:rPr>
            <a:t>Rotract</a:t>
          </a:r>
          <a:r>
            <a:rPr lang="en-US" sz="1200" b="0" i="0" u="none" kern="1200" dirty="0">
              <a:solidFill>
                <a:schemeClr val="tx1"/>
              </a:solidFill>
            </a:rPr>
            <a:t> club- Helmet awareness drive</a:t>
          </a:r>
        </a:p>
        <a:p>
          <a:pPr marL="0" lvl="0" indent="0" algn="just" defTabSz="533400" rtl="0">
            <a:lnSpc>
              <a:spcPct val="90000"/>
            </a:lnSpc>
            <a:spcBef>
              <a:spcPct val="0"/>
            </a:spcBef>
            <a:spcAft>
              <a:spcPct val="35000"/>
            </a:spcAft>
            <a:buNone/>
          </a:pPr>
          <a:endParaRPr lang="en-IN" sz="1200" b="0" i="0" u="none" kern="1200" dirty="0">
            <a:solidFill>
              <a:schemeClr val="tx1"/>
            </a:solidFill>
          </a:endParaRPr>
        </a:p>
        <a:p>
          <a:pPr marL="0" lvl="0" indent="0" algn="just" defTabSz="533400" rtl="0">
            <a:lnSpc>
              <a:spcPct val="90000"/>
            </a:lnSpc>
            <a:spcBef>
              <a:spcPct val="0"/>
            </a:spcBef>
            <a:spcAft>
              <a:spcPct val="35000"/>
            </a:spcAft>
            <a:buNone/>
          </a:pPr>
          <a:r>
            <a:rPr lang="en-US" sz="1200" b="0" i="0" u="none" kern="1200" dirty="0">
              <a:solidFill>
                <a:schemeClr val="tx1"/>
              </a:solidFill>
            </a:rPr>
            <a:t>Industry linkages </a:t>
          </a:r>
          <a:r>
            <a:rPr lang="en-US" sz="1200" b="0" i="0" u="none" kern="1200" dirty="0" err="1">
              <a:solidFill>
                <a:schemeClr val="tx1"/>
              </a:solidFill>
            </a:rPr>
            <a:t>programmes</a:t>
          </a:r>
          <a:r>
            <a:rPr lang="en-US" sz="1200" b="0" i="0" u="none" kern="1200" dirty="0">
              <a:solidFill>
                <a:schemeClr val="tx1"/>
              </a:solidFill>
            </a:rPr>
            <a:t> Career options after </a:t>
          </a:r>
          <a:r>
            <a:rPr lang="en-US" sz="1200" b="0" i="0" u="none" kern="1200" dirty="0" err="1">
              <a:solidFill>
                <a:schemeClr val="tx1"/>
              </a:solidFill>
            </a:rPr>
            <a:t>engg</a:t>
          </a:r>
          <a:r>
            <a:rPr lang="en-US" sz="1200" b="0" i="0" u="none" kern="1200" dirty="0">
              <a:solidFill>
                <a:schemeClr val="tx1"/>
              </a:solidFill>
            </a:rPr>
            <a:t>. Behavioral economics</a:t>
          </a:r>
        </a:p>
        <a:p>
          <a:pPr marL="0" lvl="0" indent="0" algn="just" defTabSz="533400" rtl="0">
            <a:lnSpc>
              <a:spcPct val="90000"/>
            </a:lnSpc>
            <a:spcBef>
              <a:spcPct val="0"/>
            </a:spcBef>
            <a:spcAft>
              <a:spcPct val="35000"/>
            </a:spcAft>
            <a:buNone/>
          </a:pPr>
          <a:endParaRPr lang="en-IN" sz="1200" b="0" i="0" u="none" kern="1200" dirty="0">
            <a:solidFill>
              <a:schemeClr val="tx1"/>
            </a:solidFill>
          </a:endParaRPr>
        </a:p>
        <a:p>
          <a:pPr marL="0" lvl="0" indent="0" algn="just" defTabSz="533400" rtl="0">
            <a:lnSpc>
              <a:spcPct val="90000"/>
            </a:lnSpc>
            <a:spcBef>
              <a:spcPct val="0"/>
            </a:spcBef>
            <a:spcAft>
              <a:spcPct val="35000"/>
            </a:spcAft>
            <a:buNone/>
          </a:pPr>
          <a:r>
            <a:rPr lang="en-US" sz="1200" b="0" i="0" u="none" kern="1200" dirty="0">
              <a:solidFill>
                <a:schemeClr val="tx1"/>
              </a:solidFill>
            </a:rPr>
            <a:t>NSS,EWT, Parents meet</a:t>
          </a:r>
          <a:endParaRPr lang="en-US" sz="1200" b="0" kern="1200" dirty="0">
            <a:solidFill>
              <a:schemeClr val="tx1"/>
            </a:solidFill>
          </a:endParaRPr>
        </a:p>
      </dsp:txBody>
      <dsp:txXfrm>
        <a:off x="3561992" y="1396334"/>
        <a:ext cx="2298035" cy="2289491"/>
      </dsp:txXfrm>
    </dsp:sp>
    <dsp:sp modelId="{94DA203A-F428-4074-BB66-4571AEDE612C}">
      <dsp:nvSpPr>
        <dsp:cNvPr id="0" name=""/>
        <dsp:cNvSpPr/>
      </dsp:nvSpPr>
      <dsp:spPr>
        <a:xfrm>
          <a:off x="5613179" y="449113"/>
          <a:ext cx="492812" cy="492812"/>
        </a:xfrm>
        <a:prstGeom prst="triangle">
          <a:avLst>
            <a:gd name="adj" fmla="val 10000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525316-EA0B-4810-85C6-CC0E348441B2}">
      <dsp:nvSpPr>
        <dsp:cNvPr id="0" name=""/>
        <dsp:cNvSpPr/>
      </dsp:nvSpPr>
      <dsp:spPr>
        <a:xfrm rot="5400000">
          <a:off x="6982971" y="-487869"/>
          <a:ext cx="1738666" cy="2893102"/>
        </a:xfrm>
        <a:prstGeom prst="corner">
          <a:avLst>
            <a:gd name="adj1" fmla="val 16120"/>
            <a:gd name="adj2" fmla="val 1611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27CEFA-709D-4871-AD48-DCF0B41C2106}">
      <dsp:nvSpPr>
        <dsp:cNvPr id="0" name=""/>
        <dsp:cNvSpPr/>
      </dsp:nvSpPr>
      <dsp:spPr>
        <a:xfrm>
          <a:off x="6753067" y="414467"/>
          <a:ext cx="2326531" cy="22894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dirty="0">
              <a:solidFill>
                <a:schemeClr val="tx1"/>
              </a:solidFill>
            </a:rPr>
            <a:t>2018-19</a:t>
          </a:r>
        </a:p>
        <a:p>
          <a:pPr marL="0" lvl="0" indent="0" algn="just" defTabSz="533400">
            <a:lnSpc>
              <a:spcPct val="90000"/>
            </a:lnSpc>
            <a:spcBef>
              <a:spcPct val="0"/>
            </a:spcBef>
            <a:spcAft>
              <a:spcPct val="35000"/>
            </a:spcAft>
            <a:buNone/>
          </a:pPr>
          <a:r>
            <a:rPr lang="en-US" sz="1200" b="0" i="0" u="none" kern="1200" dirty="0">
              <a:solidFill>
                <a:schemeClr val="tx1"/>
              </a:solidFill>
            </a:rPr>
            <a:t>Advanced yoga practice sessions, Hostel meet</a:t>
          </a:r>
        </a:p>
        <a:p>
          <a:pPr marL="0" lvl="0" indent="0" algn="just" defTabSz="533400">
            <a:lnSpc>
              <a:spcPct val="90000"/>
            </a:lnSpc>
            <a:spcBef>
              <a:spcPct val="0"/>
            </a:spcBef>
            <a:spcAft>
              <a:spcPct val="35000"/>
            </a:spcAft>
            <a:buNone/>
          </a:pPr>
          <a:endParaRPr lang="en-IN" sz="1200" b="0" i="0" u="none" kern="1200" dirty="0">
            <a:solidFill>
              <a:schemeClr val="tx1"/>
            </a:solidFill>
          </a:endParaRPr>
        </a:p>
        <a:p>
          <a:pPr marL="0" lvl="0" indent="0" algn="just" defTabSz="533400" rtl="0">
            <a:lnSpc>
              <a:spcPct val="90000"/>
            </a:lnSpc>
            <a:spcBef>
              <a:spcPct val="0"/>
            </a:spcBef>
            <a:spcAft>
              <a:spcPct val="35000"/>
            </a:spcAft>
            <a:buNone/>
          </a:pPr>
          <a:r>
            <a:rPr lang="en-US" sz="1200" b="0" i="0" u="none" kern="1200" dirty="0">
              <a:solidFill>
                <a:schemeClr val="tx1"/>
              </a:solidFill>
            </a:rPr>
            <a:t>Quiz competition International </a:t>
          </a:r>
          <a:r>
            <a:rPr lang="en-US" sz="1200" b="0" i="0" u="none" kern="1200" dirty="0" err="1">
              <a:solidFill>
                <a:schemeClr val="tx1"/>
              </a:solidFill>
            </a:rPr>
            <a:t>Hackathon</a:t>
          </a:r>
          <a:r>
            <a:rPr lang="en-US" sz="1200" b="0" i="0" u="none" kern="1200" dirty="0">
              <a:solidFill>
                <a:schemeClr val="tx1"/>
              </a:solidFill>
            </a:rPr>
            <a:t> event-winners</a:t>
          </a:r>
        </a:p>
        <a:p>
          <a:pPr marL="0" lvl="0" indent="0" algn="just" defTabSz="533400" rtl="0">
            <a:lnSpc>
              <a:spcPct val="90000"/>
            </a:lnSpc>
            <a:spcBef>
              <a:spcPct val="0"/>
            </a:spcBef>
            <a:spcAft>
              <a:spcPct val="35000"/>
            </a:spcAft>
            <a:buNone/>
          </a:pPr>
          <a:endParaRPr lang="en-IN" sz="1200" b="0" i="0" u="none" kern="1200" dirty="0">
            <a:solidFill>
              <a:schemeClr val="tx1"/>
            </a:solidFill>
          </a:endParaRPr>
        </a:p>
        <a:p>
          <a:pPr marL="0" lvl="0" indent="0" algn="just" defTabSz="533400" rtl="0">
            <a:lnSpc>
              <a:spcPct val="90000"/>
            </a:lnSpc>
            <a:spcBef>
              <a:spcPct val="0"/>
            </a:spcBef>
            <a:spcAft>
              <a:spcPct val="35000"/>
            </a:spcAft>
            <a:buNone/>
          </a:pPr>
          <a:r>
            <a:rPr lang="en-US" sz="1200" b="0" i="0" u="none" kern="1200" dirty="0">
              <a:solidFill>
                <a:schemeClr val="tx1"/>
              </a:solidFill>
            </a:rPr>
            <a:t>Group Discussion </a:t>
          </a:r>
        </a:p>
        <a:p>
          <a:pPr marL="0" lvl="0" indent="0" algn="just" defTabSz="533400" rtl="0">
            <a:lnSpc>
              <a:spcPct val="90000"/>
            </a:lnSpc>
            <a:spcBef>
              <a:spcPct val="0"/>
            </a:spcBef>
            <a:spcAft>
              <a:spcPct val="35000"/>
            </a:spcAft>
            <a:buNone/>
          </a:pPr>
          <a:endParaRPr lang="en-IN" sz="1200" b="0" i="0" u="none" kern="1200" dirty="0">
            <a:solidFill>
              <a:schemeClr val="tx1"/>
            </a:solidFill>
          </a:endParaRPr>
        </a:p>
        <a:p>
          <a:pPr marL="0" lvl="0" indent="0" algn="just" defTabSz="533400" rtl="0">
            <a:lnSpc>
              <a:spcPct val="90000"/>
            </a:lnSpc>
            <a:spcBef>
              <a:spcPct val="0"/>
            </a:spcBef>
            <a:spcAft>
              <a:spcPct val="35000"/>
            </a:spcAft>
            <a:buNone/>
          </a:pPr>
          <a:r>
            <a:rPr lang="en-US" sz="1200" b="0" i="0" u="none" kern="1200" dirty="0" err="1">
              <a:solidFill>
                <a:schemeClr val="tx1"/>
              </a:solidFill>
            </a:rPr>
            <a:t>Rotract</a:t>
          </a:r>
          <a:r>
            <a:rPr lang="en-US" sz="1200" b="0" i="0" u="none" kern="1200" dirty="0">
              <a:solidFill>
                <a:schemeClr val="tx1"/>
              </a:solidFill>
            </a:rPr>
            <a:t>  club – poster making</a:t>
          </a:r>
        </a:p>
        <a:p>
          <a:pPr marL="0" lvl="0" indent="0" algn="just" defTabSz="533400" rtl="0">
            <a:lnSpc>
              <a:spcPct val="90000"/>
            </a:lnSpc>
            <a:spcBef>
              <a:spcPct val="0"/>
            </a:spcBef>
            <a:spcAft>
              <a:spcPct val="35000"/>
            </a:spcAft>
            <a:buNone/>
          </a:pPr>
          <a:endParaRPr lang="en-IN" sz="1200" b="0" i="0" u="none" kern="1200" dirty="0">
            <a:solidFill>
              <a:schemeClr val="tx1"/>
            </a:solidFill>
          </a:endParaRPr>
        </a:p>
        <a:p>
          <a:pPr marL="0" lvl="0" indent="0" algn="just" defTabSz="533400" rtl="0">
            <a:lnSpc>
              <a:spcPct val="90000"/>
            </a:lnSpc>
            <a:spcBef>
              <a:spcPct val="0"/>
            </a:spcBef>
            <a:spcAft>
              <a:spcPct val="35000"/>
            </a:spcAft>
            <a:buNone/>
          </a:pPr>
          <a:r>
            <a:rPr lang="en-US" sz="1200" b="0" i="0" u="none" kern="1200" dirty="0">
              <a:solidFill>
                <a:schemeClr val="tx1"/>
              </a:solidFill>
            </a:rPr>
            <a:t>Awareness about competitive exams,,  </a:t>
          </a:r>
        </a:p>
        <a:p>
          <a:pPr marL="0" lvl="0" indent="0" algn="just" defTabSz="533400" rtl="0">
            <a:lnSpc>
              <a:spcPct val="90000"/>
            </a:lnSpc>
            <a:spcBef>
              <a:spcPct val="0"/>
            </a:spcBef>
            <a:spcAft>
              <a:spcPct val="35000"/>
            </a:spcAft>
            <a:buNone/>
          </a:pPr>
          <a:endParaRPr lang="en-US" sz="1200" b="0" i="0" u="none" kern="1200" dirty="0">
            <a:solidFill>
              <a:schemeClr val="tx1"/>
            </a:solidFill>
          </a:endParaRPr>
        </a:p>
        <a:p>
          <a:pPr marL="0" lvl="0" indent="0" algn="just" defTabSz="533400" rtl="0">
            <a:lnSpc>
              <a:spcPct val="90000"/>
            </a:lnSpc>
            <a:spcBef>
              <a:spcPct val="0"/>
            </a:spcBef>
            <a:spcAft>
              <a:spcPct val="35000"/>
            </a:spcAft>
            <a:buNone/>
          </a:pPr>
          <a:r>
            <a:rPr lang="en-US" sz="1200" b="0" i="0" u="none" kern="1200" dirty="0">
              <a:solidFill>
                <a:schemeClr val="tx1"/>
              </a:solidFill>
            </a:rPr>
            <a:t>E-waste awareness Solar Technology</a:t>
          </a:r>
        </a:p>
        <a:p>
          <a:pPr marL="0" lvl="0" indent="0" algn="just" defTabSz="533400" rtl="0">
            <a:lnSpc>
              <a:spcPct val="90000"/>
            </a:lnSpc>
            <a:spcBef>
              <a:spcPct val="0"/>
            </a:spcBef>
            <a:spcAft>
              <a:spcPct val="35000"/>
            </a:spcAft>
            <a:buNone/>
          </a:pPr>
          <a:endParaRPr lang="en-IN" sz="1200" b="0" i="0" u="none" kern="1200" dirty="0">
            <a:solidFill>
              <a:schemeClr val="tx1"/>
            </a:solidFill>
          </a:endParaRPr>
        </a:p>
        <a:p>
          <a:pPr marL="0" lvl="0" indent="0" algn="just" defTabSz="533400" rtl="0">
            <a:lnSpc>
              <a:spcPct val="90000"/>
            </a:lnSpc>
            <a:spcBef>
              <a:spcPct val="0"/>
            </a:spcBef>
            <a:spcAft>
              <a:spcPct val="35000"/>
            </a:spcAft>
            <a:buNone/>
          </a:pPr>
          <a:r>
            <a:rPr lang="en-US" sz="1200" b="0" i="0" u="none" kern="1200" dirty="0">
              <a:solidFill>
                <a:schemeClr val="tx1"/>
              </a:solidFill>
            </a:rPr>
            <a:t>seminar on Education Technology</a:t>
          </a:r>
        </a:p>
        <a:p>
          <a:pPr marL="0" lvl="0" indent="0" algn="just" defTabSz="533400" rtl="0">
            <a:lnSpc>
              <a:spcPct val="90000"/>
            </a:lnSpc>
            <a:spcBef>
              <a:spcPct val="0"/>
            </a:spcBef>
            <a:spcAft>
              <a:spcPct val="35000"/>
            </a:spcAft>
            <a:buNone/>
          </a:pPr>
          <a:r>
            <a:rPr lang="en-US" sz="1200" b="0" i="0" u="none" kern="1200" dirty="0">
              <a:solidFill>
                <a:schemeClr val="tx1"/>
              </a:solidFill>
            </a:rPr>
            <a:t>Parents meet</a:t>
          </a:r>
          <a:endParaRPr lang="en-US" sz="1200" b="0" kern="1200" dirty="0">
            <a:solidFill>
              <a:schemeClr val="tx1"/>
            </a:solidFill>
          </a:endParaRPr>
        </a:p>
      </dsp:txBody>
      <dsp:txXfrm>
        <a:off x="6753067" y="414467"/>
        <a:ext cx="2326531" cy="2289491"/>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A57477-1EEB-4287-B932-214B7A62C9A3}">
      <dsp:nvSpPr>
        <dsp:cNvPr id="0" name=""/>
        <dsp:cNvSpPr/>
      </dsp:nvSpPr>
      <dsp:spPr>
        <a:xfrm rot="5400000">
          <a:off x="622091" y="668323"/>
          <a:ext cx="1728518" cy="2876215"/>
        </a:xfrm>
        <a:prstGeom prst="corner">
          <a:avLst>
            <a:gd name="adj1" fmla="val 16120"/>
            <a:gd name="adj2" fmla="val 161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4A5646-63D2-423D-BE9D-0C02011A35CC}">
      <dsp:nvSpPr>
        <dsp:cNvPr id="0" name=""/>
        <dsp:cNvSpPr/>
      </dsp:nvSpPr>
      <dsp:spPr>
        <a:xfrm>
          <a:off x="375393" y="1569324"/>
          <a:ext cx="2647324" cy="2247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en-US" sz="1600" b="1" i="0" u="none" kern="1200" dirty="0"/>
            <a:t>2016-17</a:t>
          </a:r>
          <a:endParaRPr lang="en-IN" sz="1600" b="1" i="0" u="none" kern="1200" dirty="0"/>
        </a:p>
        <a:p>
          <a:pPr marL="0" lvl="0" indent="0" algn="just" defTabSz="711200" rtl="0">
            <a:lnSpc>
              <a:spcPct val="90000"/>
            </a:lnSpc>
            <a:spcBef>
              <a:spcPct val="0"/>
            </a:spcBef>
            <a:spcAft>
              <a:spcPct val="35000"/>
            </a:spcAft>
            <a:buNone/>
          </a:pPr>
          <a:r>
            <a:rPr lang="en-US" sz="1200" b="0" i="0" u="none" kern="1200" dirty="0"/>
            <a:t>Mini projects</a:t>
          </a:r>
        </a:p>
        <a:p>
          <a:pPr marL="0" lvl="0" indent="0" algn="just" defTabSz="711200" rtl="0">
            <a:lnSpc>
              <a:spcPct val="90000"/>
            </a:lnSpc>
            <a:spcBef>
              <a:spcPct val="0"/>
            </a:spcBef>
            <a:spcAft>
              <a:spcPct val="35000"/>
            </a:spcAft>
            <a:buNone/>
          </a:pPr>
          <a:endParaRPr lang="en-IN" sz="1200" b="0" i="0" u="none" kern="1200" dirty="0"/>
        </a:p>
        <a:p>
          <a:pPr marL="0" lvl="0" indent="0" algn="just" defTabSz="711200" rtl="0">
            <a:lnSpc>
              <a:spcPct val="90000"/>
            </a:lnSpc>
            <a:spcBef>
              <a:spcPct val="0"/>
            </a:spcBef>
            <a:spcAft>
              <a:spcPct val="35000"/>
            </a:spcAft>
            <a:buNone/>
          </a:pPr>
          <a:r>
            <a:rPr lang="en-US" sz="1200" b="0" i="0" u="none" kern="1200" dirty="0">
              <a:solidFill>
                <a:srgbClr val="FF0000"/>
              </a:solidFill>
            </a:rPr>
            <a:t>Technical paper writing among students at TE,BE level during SOP </a:t>
          </a:r>
        </a:p>
        <a:p>
          <a:pPr marL="0" lvl="0" indent="0" algn="just" defTabSz="711200" rtl="0">
            <a:lnSpc>
              <a:spcPct val="90000"/>
            </a:lnSpc>
            <a:spcBef>
              <a:spcPct val="0"/>
            </a:spcBef>
            <a:spcAft>
              <a:spcPct val="35000"/>
            </a:spcAft>
            <a:buNone/>
          </a:pPr>
          <a:endParaRPr lang="en-IN" sz="1200" b="0" i="0" u="none" kern="1200" dirty="0">
            <a:solidFill>
              <a:srgbClr val="FF0000"/>
            </a:solidFill>
          </a:endParaRPr>
        </a:p>
        <a:p>
          <a:pPr marL="0" lvl="0" indent="0" algn="just" defTabSz="711200" rtl="0">
            <a:lnSpc>
              <a:spcPct val="90000"/>
            </a:lnSpc>
            <a:spcBef>
              <a:spcPct val="0"/>
            </a:spcBef>
            <a:spcAft>
              <a:spcPct val="35000"/>
            </a:spcAft>
            <a:buNone/>
          </a:pPr>
          <a:r>
            <a:rPr lang="en-US" sz="1200" b="0" i="0" u="none" kern="1200" dirty="0">
              <a:solidFill>
                <a:srgbClr val="002060"/>
              </a:solidFill>
            </a:rPr>
            <a:t>Bridge courses delivered for 20 </a:t>
          </a:r>
          <a:r>
            <a:rPr lang="en-US" sz="1200" b="0" i="0" u="none" kern="1200" dirty="0" err="1">
              <a:solidFill>
                <a:srgbClr val="002060"/>
              </a:solidFill>
            </a:rPr>
            <a:t>hrs</a:t>
          </a:r>
          <a:r>
            <a:rPr lang="en-US" sz="1200" b="0" i="0" u="none" kern="1200" dirty="0">
              <a:solidFill>
                <a:srgbClr val="002060"/>
              </a:solidFill>
            </a:rPr>
            <a:t> to bridge technicality for industry level courses</a:t>
          </a:r>
        </a:p>
        <a:p>
          <a:pPr marL="0" lvl="0" indent="0" algn="just" defTabSz="711200" rtl="0">
            <a:lnSpc>
              <a:spcPct val="90000"/>
            </a:lnSpc>
            <a:spcBef>
              <a:spcPct val="0"/>
            </a:spcBef>
            <a:spcAft>
              <a:spcPct val="35000"/>
            </a:spcAft>
            <a:buNone/>
          </a:pPr>
          <a:endParaRPr lang="en-IN" sz="1200" b="0" i="0" u="none" kern="1200" dirty="0">
            <a:solidFill>
              <a:srgbClr val="002060"/>
            </a:solidFill>
          </a:endParaRPr>
        </a:p>
        <a:p>
          <a:pPr marL="0" lvl="0" indent="0" algn="just" defTabSz="711200" rtl="0">
            <a:lnSpc>
              <a:spcPct val="90000"/>
            </a:lnSpc>
            <a:spcBef>
              <a:spcPct val="0"/>
            </a:spcBef>
            <a:spcAft>
              <a:spcPct val="35000"/>
            </a:spcAft>
            <a:buNone/>
          </a:pPr>
          <a:endParaRPr lang="en-IN" sz="1200" b="0" i="0" u="none" kern="1200" dirty="0">
            <a:solidFill>
              <a:schemeClr val="accent6">
                <a:lumMod val="50000"/>
              </a:schemeClr>
            </a:solidFill>
          </a:endParaRPr>
        </a:p>
        <a:p>
          <a:pPr marL="0" lvl="0" indent="0" algn="just" defTabSz="711200" rtl="0">
            <a:lnSpc>
              <a:spcPct val="90000"/>
            </a:lnSpc>
            <a:spcBef>
              <a:spcPct val="0"/>
            </a:spcBef>
            <a:spcAft>
              <a:spcPct val="35000"/>
            </a:spcAft>
            <a:buNone/>
          </a:pPr>
          <a:r>
            <a:rPr lang="en-US" sz="1200" b="0" i="0" u="none" kern="1200" dirty="0">
              <a:solidFill>
                <a:schemeClr val="accent3">
                  <a:lumMod val="50000"/>
                </a:schemeClr>
              </a:solidFill>
            </a:rPr>
            <a:t>Teacher Guardian Counseling for academic improvement- Holistic development</a:t>
          </a:r>
        </a:p>
        <a:p>
          <a:pPr marL="0" lvl="0" indent="0" algn="just" defTabSz="711200" rtl="0">
            <a:lnSpc>
              <a:spcPct val="90000"/>
            </a:lnSpc>
            <a:spcBef>
              <a:spcPct val="0"/>
            </a:spcBef>
            <a:spcAft>
              <a:spcPct val="35000"/>
            </a:spcAft>
            <a:buNone/>
          </a:pPr>
          <a:endParaRPr lang="en-US" sz="1200" b="0" i="0" u="none" kern="1200" dirty="0">
            <a:solidFill>
              <a:schemeClr val="accent3">
                <a:lumMod val="50000"/>
              </a:schemeClr>
            </a:solidFill>
          </a:endParaRPr>
        </a:p>
        <a:p>
          <a:pPr marL="0" lvl="0" indent="0" algn="just" defTabSz="711200" rtl="0">
            <a:lnSpc>
              <a:spcPct val="90000"/>
            </a:lnSpc>
            <a:spcBef>
              <a:spcPct val="0"/>
            </a:spcBef>
            <a:spcAft>
              <a:spcPct val="35000"/>
            </a:spcAft>
            <a:buNone/>
          </a:pPr>
          <a:r>
            <a:rPr lang="en-US" sz="1200" b="0" i="0" u="none" kern="1200" dirty="0">
              <a:solidFill>
                <a:schemeClr val="accent3">
                  <a:lumMod val="50000"/>
                </a:schemeClr>
              </a:solidFill>
            </a:rPr>
            <a:t> </a:t>
          </a:r>
          <a:r>
            <a:rPr lang="en-US" sz="1200" b="0" i="0" u="none" kern="1200" dirty="0">
              <a:solidFill>
                <a:srgbClr val="00B0F0"/>
              </a:solidFill>
            </a:rPr>
            <a:t>Students technical paper submissions at conferences,  </a:t>
          </a:r>
          <a:r>
            <a:rPr lang="en-US" sz="1200" b="0" i="0" u="none" kern="1200" dirty="0">
              <a:solidFill>
                <a:schemeClr val="accent6">
                  <a:lumMod val="50000"/>
                </a:schemeClr>
              </a:solidFill>
            </a:rPr>
            <a:t>Students online certification carried out through MOOCs</a:t>
          </a:r>
          <a:endParaRPr lang="en-US" sz="1200" b="0" kern="1200" dirty="0">
            <a:solidFill>
              <a:srgbClr val="00B0F0"/>
            </a:solidFill>
          </a:endParaRPr>
        </a:p>
      </dsp:txBody>
      <dsp:txXfrm>
        <a:off x="375393" y="1569324"/>
        <a:ext cx="2647324" cy="2247130"/>
      </dsp:txXfrm>
    </dsp:sp>
    <dsp:sp modelId="{1A801759-29CD-43C3-B1CE-D22FB700DAD4}">
      <dsp:nvSpPr>
        <dsp:cNvPr id="0" name=""/>
        <dsp:cNvSpPr/>
      </dsp:nvSpPr>
      <dsp:spPr>
        <a:xfrm>
          <a:off x="2420073" y="587868"/>
          <a:ext cx="489936" cy="489936"/>
        </a:xfrm>
        <a:prstGeom prst="triangle">
          <a:avLst>
            <a:gd name="adj" fmla="val 10000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257895-6F08-4768-8EF5-91139924F4D5}">
      <dsp:nvSpPr>
        <dsp:cNvPr id="0" name=""/>
        <dsp:cNvSpPr/>
      </dsp:nvSpPr>
      <dsp:spPr>
        <a:xfrm rot="5400000">
          <a:off x="3893951" y="-64712"/>
          <a:ext cx="1728518" cy="2876215"/>
        </a:xfrm>
        <a:prstGeom prst="corner">
          <a:avLst>
            <a:gd name="adj1" fmla="val 16120"/>
            <a:gd name="adj2" fmla="val 1611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D183C6-86AF-43A2-80A6-E44BD36FA990}">
      <dsp:nvSpPr>
        <dsp:cNvPr id="0" name=""/>
        <dsp:cNvSpPr/>
      </dsp:nvSpPr>
      <dsp:spPr>
        <a:xfrm>
          <a:off x="3647151" y="836210"/>
          <a:ext cx="2653894" cy="2276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t>2107-18</a:t>
          </a:r>
          <a:endParaRPr lang="en-US" sz="1200" b="1" kern="1200" dirty="0"/>
        </a:p>
        <a:p>
          <a:pPr marL="0" lvl="0" indent="0" algn="just" defTabSz="711200">
            <a:lnSpc>
              <a:spcPct val="90000"/>
            </a:lnSpc>
            <a:spcBef>
              <a:spcPct val="0"/>
            </a:spcBef>
            <a:spcAft>
              <a:spcPct val="35000"/>
            </a:spcAft>
            <a:buNone/>
          </a:pPr>
          <a:r>
            <a:rPr lang="en-US" sz="1200" b="0" i="0" u="none" kern="1200" dirty="0"/>
            <a:t>Mini, minor along with Design based </a:t>
          </a:r>
          <a:r>
            <a:rPr lang="en-US" sz="1200" b="0" i="0" u="none" kern="1200" dirty="0" err="1"/>
            <a:t>expt</a:t>
          </a:r>
          <a:r>
            <a:rPr lang="en-US" sz="1200" b="0" i="0" u="none" kern="1200" dirty="0"/>
            <a:t>, Feedbacks &amp; surveys, IoT Projects at GEV</a:t>
          </a:r>
        </a:p>
        <a:p>
          <a:pPr marL="0" lvl="0" indent="0" algn="just" defTabSz="711200">
            <a:lnSpc>
              <a:spcPct val="90000"/>
            </a:lnSpc>
            <a:spcBef>
              <a:spcPct val="0"/>
            </a:spcBef>
            <a:spcAft>
              <a:spcPct val="35000"/>
            </a:spcAft>
            <a:buNone/>
          </a:pPr>
          <a:endParaRPr lang="en-IN" sz="1200" b="0" i="0" u="none" kern="1200" dirty="0"/>
        </a:p>
        <a:p>
          <a:pPr marL="0" lvl="0" indent="0" algn="just" defTabSz="711200" rtl="0">
            <a:lnSpc>
              <a:spcPct val="90000"/>
            </a:lnSpc>
            <a:spcBef>
              <a:spcPct val="0"/>
            </a:spcBef>
            <a:spcAft>
              <a:spcPct val="35000"/>
            </a:spcAft>
            <a:buNone/>
          </a:pPr>
          <a:r>
            <a:rPr lang="en-US" sz="1200" b="0" i="0" u="none" kern="1200" dirty="0">
              <a:solidFill>
                <a:srgbClr val="FF0000"/>
              </a:solidFill>
            </a:rPr>
            <a:t>Technical paper writing among students at TE,BE level for the </a:t>
          </a:r>
          <a:r>
            <a:rPr lang="en-US" sz="1200" b="0" i="0" u="none" kern="1200" dirty="0" err="1">
              <a:solidFill>
                <a:srgbClr val="FF0000"/>
              </a:solidFill>
            </a:rPr>
            <a:t>miniprojects</a:t>
          </a:r>
          <a:r>
            <a:rPr lang="en-US" sz="1200" b="0" i="0" u="none" kern="1200" dirty="0">
              <a:solidFill>
                <a:srgbClr val="FF0000"/>
              </a:solidFill>
            </a:rPr>
            <a:t> and major projects carried out</a:t>
          </a:r>
        </a:p>
        <a:p>
          <a:pPr marL="0" lvl="0" indent="0" algn="just" defTabSz="711200" rtl="0">
            <a:lnSpc>
              <a:spcPct val="90000"/>
            </a:lnSpc>
            <a:spcBef>
              <a:spcPct val="0"/>
            </a:spcBef>
            <a:spcAft>
              <a:spcPct val="35000"/>
            </a:spcAft>
            <a:buNone/>
          </a:pPr>
          <a:endParaRPr lang="en-IN" sz="1200" b="0" i="0" u="none" kern="1200" dirty="0">
            <a:solidFill>
              <a:srgbClr val="FF0000"/>
            </a:solidFill>
          </a:endParaRPr>
        </a:p>
        <a:p>
          <a:pPr marL="0" lvl="0" indent="0" algn="just" defTabSz="711200" rtl="0">
            <a:lnSpc>
              <a:spcPct val="90000"/>
            </a:lnSpc>
            <a:spcBef>
              <a:spcPct val="0"/>
            </a:spcBef>
            <a:spcAft>
              <a:spcPct val="35000"/>
            </a:spcAft>
            <a:buNone/>
          </a:pPr>
          <a:r>
            <a:rPr lang="en-US" sz="1200" b="0" i="0" u="none" kern="1200" dirty="0">
              <a:solidFill>
                <a:srgbClr val="002060"/>
              </a:solidFill>
            </a:rPr>
            <a:t>Bridge courses delivered for 20 </a:t>
          </a:r>
          <a:r>
            <a:rPr lang="en-US" sz="1200" b="0" i="0" u="none" kern="1200" dirty="0" err="1">
              <a:solidFill>
                <a:srgbClr val="002060"/>
              </a:solidFill>
            </a:rPr>
            <a:t>hrs</a:t>
          </a:r>
          <a:r>
            <a:rPr lang="en-US" sz="1200" b="0" i="0" u="none" kern="1200" dirty="0">
              <a:solidFill>
                <a:srgbClr val="002060"/>
              </a:solidFill>
            </a:rPr>
            <a:t> to enhance learning of programming languages, inputs form industry experts – advisory meetings, technical seminars</a:t>
          </a:r>
        </a:p>
        <a:p>
          <a:pPr marL="0" lvl="0" indent="0" algn="just" defTabSz="711200" rtl="0">
            <a:lnSpc>
              <a:spcPct val="90000"/>
            </a:lnSpc>
            <a:spcBef>
              <a:spcPct val="0"/>
            </a:spcBef>
            <a:spcAft>
              <a:spcPct val="35000"/>
            </a:spcAft>
            <a:buNone/>
          </a:pPr>
          <a:endParaRPr lang="en-IN" sz="1200" b="0" i="0" u="none" kern="1200" dirty="0">
            <a:solidFill>
              <a:srgbClr val="002060"/>
            </a:solidFill>
          </a:endParaRPr>
        </a:p>
        <a:p>
          <a:pPr marL="0" lvl="0" indent="0" algn="just" defTabSz="711200" rtl="0">
            <a:lnSpc>
              <a:spcPct val="90000"/>
            </a:lnSpc>
            <a:spcBef>
              <a:spcPct val="0"/>
            </a:spcBef>
            <a:spcAft>
              <a:spcPct val="35000"/>
            </a:spcAft>
            <a:buNone/>
          </a:pPr>
          <a:r>
            <a:rPr lang="en-US" sz="1200" b="0" i="0" u="none" kern="1200" dirty="0">
              <a:solidFill>
                <a:schemeClr val="accent3">
                  <a:lumMod val="50000"/>
                </a:schemeClr>
              </a:solidFill>
            </a:rPr>
            <a:t>Teacher Guardian Counseling for academic improvement- Holistic development, Slow, medium &amp; fast learners, Software developed</a:t>
          </a:r>
        </a:p>
        <a:p>
          <a:pPr marL="0" lvl="0" indent="0" algn="just" defTabSz="711200" rtl="0">
            <a:lnSpc>
              <a:spcPct val="90000"/>
            </a:lnSpc>
            <a:spcBef>
              <a:spcPct val="0"/>
            </a:spcBef>
            <a:spcAft>
              <a:spcPct val="35000"/>
            </a:spcAft>
            <a:buNone/>
          </a:pPr>
          <a:endParaRPr lang="en-IN" sz="1200" b="0" i="0" u="none" kern="1200" dirty="0">
            <a:solidFill>
              <a:schemeClr val="accent3">
                <a:lumMod val="50000"/>
              </a:schemeClr>
            </a:solidFill>
          </a:endParaRPr>
        </a:p>
        <a:p>
          <a:pPr marL="0" lvl="0" indent="0" algn="l" defTabSz="711200" rtl="0">
            <a:lnSpc>
              <a:spcPct val="90000"/>
            </a:lnSpc>
            <a:spcBef>
              <a:spcPct val="0"/>
            </a:spcBef>
            <a:spcAft>
              <a:spcPct val="35000"/>
            </a:spcAft>
            <a:buNone/>
          </a:pPr>
          <a:r>
            <a:rPr lang="en-US" sz="1200" b="0" i="0" u="none" kern="1200" dirty="0">
              <a:solidFill>
                <a:srgbClr val="00B0F0"/>
              </a:solidFill>
            </a:rPr>
            <a:t>Students technical paper submissions at </a:t>
          </a:r>
          <a:r>
            <a:rPr lang="en-US" sz="1200" b="0" i="0" u="none" kern="1200" dirty="0" err="1">
              <a:solidFill>
                <a:srgbClr val="00B0F0"/>
              </a:solidFill>
            </a:rPr>
            <a:t>multicon</a:t>
          </a:r>
          <a:r>
            <a:rPr lang="en-US" sz="1200" b="0" i="0" u="none" kern="1200" dirty="0">
              <a:solidFill>
                <a:srgbClr val="00B0F0"/>
              </a:solidFill>
            </a:rPr>
            <a:t>-w conference, Online certifications-MOOCs, NPTEL</a:t>
          </a:r>
          <a:endParaRPr lang="en-US" sz="1200" b="0" kern="1200" dirty="0">
            <a:solidFill>
              <a:srgbClr val="00B0F0"/>
            </a:solidFill>
          </a:endParaRPr>
        </a:p>
      </dsp:txBody>
      <dsp:txXfrm>
        <a:off x="3647151" y="836210"/>
        <a:ext cx="2653894" cy="2276127"/>
      </dsp:txXfrm>
    </dsp:sp>
    <dsp:sp modelId="{94DA203A-F428-4074-BB66-4571AEDE612C}">
      <dsp:nvSpPr>
        <dsp:cNvPr id="0" name=""/>
        <dsp:cNvSpPr/>
      </dsp:nvSpPr>
      <dsp:spPr>
        <a:xfrm>
          <a:off x="5691280" y="0"/>
          <a:ext cx="489936" cy="489936"/>
        </a:xfrm>
        <a:prstGeom prst="triangle">
          <a:avLst>
            <a:gd name="adj" fmla="val 10000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525316-EA0B-4810-85C6-CC0E348441B2}">
      <dsp:nvSpPr>
        <dsp:cNvPr id="0" name=""/>
        <dsp:cNvSpPr/>
      </dsp:nvSpPr>
      <dsp:spPr>
        <a:xfrm rot="5400000">
          <a:off x="7001004" y="-634230"/>
          <a:ext cx="1728518" cy="2876215"/>
        </a:xfrm>
        <a:prstGeom prst="corner">
          <a:avLst>
            <a:gd name="adj1" fmla="val 16120"/>
            <a:gd name="adj2" fmla="val 1611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27CEFA-709D-4871-AD48-DCF0B41C2106}">
      <dsp:nvSpPr>
        <dsp:cNvPr id="0" name=""/>
        <dsp:cNvSpPr/>
      </dsp:nvSpPr>
      <dsp:spPr>
        <a:xfrm>
          <a:off x="6708891" y="345617"/>
          <a:ext cx="2584796" cy="2276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en-US" sz="1600" b="1" kern="1200" dirty="0"/>
            <a:t>2018-19</a:t>
          </a:r>
          <a:endParaRPr lang="en-US" sz="1200" b="1" kern="1200" dirty="0"/>
        </a:p>
        <a:p>
          <a:pPr marL="0" lvl="0" indent="0" algn="just" defTabSz="711200">
            <a:lnSpc>
              <a:spcPct val="90000"/>
            </a:lnSpc>
            <a:spcBef>
              <a:spcPct val="0"/>
            </a:spcBef>
            <a:spcAft>
              <a:spcPct val="35000"/>
            </a:spcAft>
            <a:buNone/>
          </a:pPr>
          <a:r>
            <a:rPr lang="en-US" sz="1200" b="0" i="0" u="none" kern="1200" dirty="0"/>
            <a:t>Mini projects in curriculum courses –electives  </a:t>
          </a:r>
        </a:p>
        <a:p>
          <a:pPr marL="0" lvl="0" indent="0" algn="just" defTabSz="711200">
            <a:lnSpc>
              <a:spcPct val="90000"/>
            </a:lnSpc>
            <a:spcBef>
              <a:spcPct val="0"/>
            </a:spcBef>
            <a:spcAft>
              <a:spcPct val="35000"/>
            </a:spcAft>
            <a:buNone/>
          </a:pPr>
          <a:endParaRPr lang="en-US" sz="1200" b="0" i="0" u="none" kern="1200" dirty="0"/>
        </a:p>
        <a:p>
          <a:pPr marL="0" lvl="0" indent="0" algn="just" defTabSz="711200">
            <a:lnSpc>
              <a:spcPct val="90000"/>
            </a:lnSpc>
            <a:spcBef>
              <a:spcPct val="0"/>
            </a:spcBef>
            <a:spcAft>
              <a:spcPct val="35000"/>
            </a:spcAft>
            <a:buNone/>
          </a:pPr>
          <a:r>
            <a:rPr lang="en-US" sz="1200" b="0" i="0" u="none" kern="1200" dirty="0">
              <a:solidFill>
                <a:srgbClr val="FF0000"/>
              </a:solidFill>
            </a:rPr>
            <a:t>Technical paper writing among students at SE,TE with PBL</a:t>
          </a:r>
        </a:p>
        <a:p>
          <a:pPr marL="0" lvl="0" indent="0" algn="just" defTabSz="711200">
            <a:lnSpc>
              <a:spcPct val="90000"/>
            </a:lnSpc>
            <a:spcBef>
              <a:spcPct val="0"/>
            </a:spcBef>
            <a:spcAft>
              <a:spcPct val="35000"/>
            </a:spcAft>
            <a:buNone/>
          </a:pPr>
          <a:endParaRPr lang="en-IN" sz="1200" b="0" i="0" u="none" kern="1200" dirty="0">
            <a:solidFill>
              <a:srgbClr val="FF0000"/>
            </a:solidFill>
          </a:endParaRPr>
        </a:p>
        <a:p>
          <a:pPr marL="0" lvl="0" indent="0" algn="just" defTabSz="711200" rtl="0">
            <a:lnSpc>
              <a:spcPct val="90000"/>
            </a:lnSpc>
            <a:spcBef>
              <a:spcPct val="0"/>
            </a:spcBef>
            <a:spcAft>
              <a:spcPct val="35000"/>
            </a:spcAft>
            <a:buNone/>
          </a:pPr>
          <a:r>
            <a:rPr lang="en-US" sz="1200" b="0" i="0" u="none" kern="1200" dirty="0">
              <a:solidFill>
                <a:srgbClr val="002060"/>
              </a:solidFill>
            </a:rPr>
            <a:t>Bridge courses delivered for 20 </a:t>
          </a:r>
          <a:r>
            <a:rPr lang="en-US" sz="1200" b="0" i="0" u="none" kern="1200" dirty="0" err="1">
              <a:solidFill>
                <a:srgbClr val="002060"/>
              </a:solidFill>
            </a:rPr>
            <a:t>hrs</a:t>
          </a:r>
          <a:r>
            <a:rPr lang="en-US" sz="1200" b="0" i="0" u="none" kern="1200" dirty="0">
              <a:solidFill>
                <a:srgbClr val="002060"/>
              </a:solidFill>
            </a:rPr>
            <a:t> to bridge technicality for industry level courses </a:t>
          </a:r>
        </a:p>
        <a:p>
          <a:pPr marL="0" lvl="0" indent="0" algn="just" defTabSz="711200" rtl="0">
            <a:lnSpc>
              <a:spcPct val="90000"/>
            </a:lnSpc>
            <a:spcBef>
              <a:spcPct val="0"/>
            </a:spcBef>
            <a:spcAft>
              <a:spcPct val="35000"/>
            </a:spcAft>
            <a:buNone/>
          </a:pPr>
          <a:endParaRPr lang="en-IN" sz="1200" b="0" i="0" u="none" kern="1200" dirty="0">
            <a:solidFill>
              <a:srgbClr val="002060"/>
            </a:solidFill>
          </a:endParaRPr>
        </a:p>
        <a:p>
          <a:pPr marL="0" lvl="0" indent="0" algn="just" defTabSz="711200" rtl="0">
            <a:lnSpc>
              <a:spcPct val="90000"/>
            </a:lnSpc>
            <a:spcBef>
              <a:spcPct val="0"/>
            </a:spcBef>
            <a:spcAft>
              <a:spcPct val="35000"/>
            </a:spcAft>
            <a:buNone/>
          </a:pPr>
          <a:r>
            <a:rPr lang="en-US" sz="1200" b="0" i="0" u="none" kern="1200" dirty="0">
              <a:solidFill>
                <a:schemeClr val="accent3">
                  <a:lumMod val="50000"/>
                </a:schemeClr>
              </a:solidFill>
            </a:rPr>
            <a:t>Teacher Guardian Counseling for academic improvement- Holistic development</a:t>
          </a:r>
        </a:p>
        <a:p>
          <a:pPr marL="0" lvl="0" indent="0" algn="just" defTabSz="711200" rtl="0">
            <a:lnSpc>
              <a:spcPct val="90000"/>
            </a:lnSpc>
            <a:spcBef>
              <a:spcPct val="0"/>
            </a:spcBef>
            <a:spcAft>
              <a:spcPct val="35000"/>
            </a:spcAft>
            <a:buNone/>
          </a:pPr>
          <a:endParaRPr lang="en-IN" sz="1200" b="0" i="0" u="none" kern="1200" dirty="0">
            <a:solidFill>
              <a:schemeClr val="accent3">
                <a:lumMod val="50000"/>
              </a:schemeClr>
            </a:solidFill>
          </a:endParaRPr>
        </a:p>
        <a:p>
          <a:pPr marL="0" lvl="0" indent="0" algn="just" defTabSz="711200" rtl="0">
            <a:lnSpc>
              <a:spcPct val="90000"/>
            </a:lnSpc>
            <a:spcBef>
              <a:spcPct val="0"/>
            </a:spcBef>
            <a:spcAft>
              <a:spcPct val="35000"/>
            </a:spcAft>
            <a:buNone/>
          </a:pPr>
          <a:r>
            <a:rPr lang="en-US" sz="1200" b="0" i="0" u="none" kern="1200" dirty="0">
              <a:solidFill>
                <a:srgbClr val="00B0F0"/>
              </a:solidFill>
            </a:rPr>
            <a:t>SDAC exams for students placement, Students technical paper submissions at conferences, Online certifications- MOOCs, NPTEL, </a:t>
          </a:r>
          <a:r>
            <a:rPr lang="en-US" sz="1200" b="0" i="0" u="none" kern="1200" dirty="0" err="1">
              <a:solidFill>
                <a:srgbClr val="00B0F0"/>
              </a:solidFill>
            </a:rPr>
            <a:t>Couresa</a:t>
          </a:r>
          <a:r>
            <a:rPr lang="en-US" sz="1200" b="0" i="0" u="none" kern="1200" dirty="0">
              <a:solidFill>
                <a:srgbClr val="00B0F0"/>
              </a:solidFill>
            </a:rPr>
            <a:t> etc.</a:t>
          </a:r>
          <a:endParaRPr lang="en-US" sz="1200" b="0" kern="1200" dirty="0">
            <a:solidFill>
              <a:srgbClr val="00B0F0"/>
            </a:solidFill>
          </a:endParaRPr>
        </a:p>
      </dsp:txBody>
      <dsp:txXfrm>
        <a:off x="6708891" y="345617"/>
        <a:ext cx="2584796" cy="2276127"/>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A57477-1EEB-4287-B932-214B7A62C9A3}">
      <dsp:nvSpPr>
        <dsp:cNvPr id="0" name=""/>
        <dsp:cNvSpPr/>
      </dsp:nvSpPr>
      <dsp:spPr>
        <a:xfrm rot="5400000">
          <a:off x="622091" y="668323"/>
          <a:ext cx="1728518" cy="2876215"/>
        </a:xfrm>
        <a:prstGeom prst="corner">
          <a:avLst>
            <a:gd name="adj1" fmla="val 16120"/>
            <a:gd name="adj2" fmla="val 161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4A5646-63D2-423D-BE9D-0C02011A35CC}">
      <dsp:nvSpPr>
        <dsp:cNvPr id="0" name=""/>
        <dsp:cNvSpPr/>
      </dsp:nvSpPr>
      <dsp:spPr>
        <a:xfrm>
          <a:off x="375393" y="1569324"/>
          <a:ext cx="2647324" cy="2247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en-US" sz="1600" b="1" i="0" u="none" kern="1200" dirty="0"/>
            <a:t>2016-17</a:t>
          </a:r>
          <a:endParaRPr lang="en-IN" sz="1600" b="1" i="0" u="none" kern="1200" dirty="0"/>
        </a:p>
        <a:p>
          <a:pPr marL="0" lvl="0" indent="0" algn="just" defTabSz="711200" rtl="0">
            <a:lnSpc>
              <a:spcPct val="90000"/>
            </a:lnSpc>
            <a:spcBef>
              <a:spcPct val="0"/>
            </a:spcBef>
            <a:spcAft>
              <a:spcPct val="35000"/>
            </a:spcAft>
            <a:buNone/>
          </a:pPr>
          <a:r>
            <a:rPr lang="en-IN" sz="1800" b="0" i="0" u="none" kern="1200" dirty="0" err="1">
              <a:solidFill>
                <a:schemeClr val="accent3">
                  <a:lumMod val="50000"/>
                </a:schemeClr>
              </a:solidFill>
            </a:rPr>
            <a:t>Bhaktivedanta</a:t>
          </a:r>
          <a:r>
            <a:rPr lang="en-IN" sz="1800" b="0" i="0" u="none" kern="1200" dirty="0">
              <a:solidFill>
                <a:schemeClr val="accent3">
                  <a:lumMod val="50000"/>
                </a:schemeClr>
              </a:solidFill>
            </a:rPr>
            <a:t> Hospital-  Google Apps Consultancy</a:t>
          </a:r>
          <a:endParaRPr lang="en-US" sz="1800" b="0" kern="1200" dirty="0">
            <a:solidFill>
              <a:srgbClr val="00B0F0"/>
            </a:solidFill>
          </a:endParaRPr>
        </a:p>
      </dsp:txBody>
      <dsp:txXfrm>
        <a:off x="375393" y="1569324"/>
        <a:ext cx="2647324" cy="2247130"/>
      </dsp:txXfrm>
    </dsp:sp>
    <dsp:sp modelId="{1A801759-29CD-43C3-B1CE-D22FB700DAD4}">
      <dsp:nvSpPr>
        <dsp:cNvPr id="0" name=""/>
        <dsp:cNvSpPr/>
      </dsp:nvSpPr>
      <dsp:spPr>
        <a:xfrm>
          <a:off x="2420073" y="587868"/>
          <a:ext cx="489936" cy="489936"/>
        </a:xfrm>
        <a:prstGeom prst="triangle">
          <a:avLst>
            <a:gd name="adj" fmla="val 10000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257895-6F08-4768-8EF5-91139924F4D5}">
      <dsp:nvSpPr>
        <dsp:cNvPr id="0" name=""/>
        <dsp:cNvSpPr/>
      </dsp:nvSpPr>
      <dsp:spPr>
        <a:xfrm rot="5400000">
          <a:off x="3893951" y="-64712"/>
          <a:ext cx="1728518" cy="2876215"/>
        </a:xfrm>
        <a:prstGeom prst="corner">
          <a:avLst>
            <a:gd name="adj1" fmla="val 16120"/>
            <a:gd name="adj2" fmla="val 1611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D183C6-86AF-43A2-80A6-E44BD36FA990}">
      <dsp:nvSpPr>
        <dsp:cNvPr id="0" name=""/>
        <dsp:cNvSpPr/>
      </dsp:nvSpPr>
      <dsp:spPr>
        <a:xfrm>
          <a:off x="3647151" y="836210"/>
          <a:ext cx="2653894" cy="2276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t>2107-18</a:t>
          </a:r>
          <a:endParaRPr lang="en-US" sz="1200" b="1" kern="1200" dirty="0"/>
        </a:p>
        <a:p>
          <a:pPr marL="0" lvl="0" indent="0" algn="just" defTabSz="711200">
            <a:lnSpc>
              <a:spcPct val="90000"/>
            </a:lnSpc>
            <a:spcBef>
              <a:spcPct val="0"/>
            </a:spcBef>
            <a:spcAft>
              <a:spcPct val="35000"/>
            </a:spcAft>
            <a:buNone/>
          </a:pPr>
          <a:r>
            <a:rPr lang="en-IN" sz="1800" b="0" i="0" u="none" kern="1200" dirty="0" err="1">
              <a:solidFill>
                <a:schemeClr val="accent3">
                  <a:lumMod val="50000"/>
                </a:schemeClr>
              </a:solidFill>
            </a:rPr>
            <a:t>Bhaktivedanta</a:t>
          </a:r>
          <a:r>
            <a:rPr lang="en-IN" sz="1800" b="0" i="0" u="none" kern="1200" dirty="0">
              <a:solidFill>
                <a:schemeClr val="accent3">
                  <a:lumMod val="50000"/>
                </a:schemeClr>
              </a:solidFill>
            </a:rPr>
            <a:t> Hospital- Internship for TE students</a:t>
          </a:r>
          <a:endParaRPr lang="en-US" sz="1800" b="0" kern="1200" dirty="0">
            <a:solidFill>
              <a:srgbClr val="00B0F0"/>
            </a:solidFill>
          </a:endParaRPr>
        </a:p>
      </dsp:txBody>
      <dsp:txXfrm>
        <a:off x="3647151" y="836210"/>
        <a:ext cx="2653894" cy="2276127"/>
      </dsp:txXfrm>
    </dsp:sp>
    <dsp:sp modelId="{94DA203A-F428-4074-BB66-4571AEDE612C}">
      <dsp:nvSpPr>
        <dsp:cNvPr id="0" name=""/>
        <dsp:cNvSpPr/>
      </dsp:nvSpPr>
      <dsp:spPr>
        <a:xfrm>
          <a:off x="5691280" y="0"/>
          <a:ext cx="489936" cy="489936"/>
        </a:xfrm>
        <a:prstGeom prst="triangle">
          <a:avLst>
            <a:gd name="adj" fmla="val 10000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525316-EA0B-4810-85C6-CC0E348441B2}">
      <dsp:nvSpPr>
        <dsp:cNvPr id="0" name=""/>
        <dsp:cNvSpPr/>
      </dsp:nvSpPr>
      <dsp:spPr>
        <a:xfrm rot="5400000">
          <a:off x="7001004" y="-634230"/>
          <a:ext cx="1728518" cy="2876215"/>
        </a:xfrm>
        <a:prstGeom prst="corner">
          <a:avLst>
            <a:gd name="adj1" fmla="val 16120"/>
            <a:gd name="adj2" fmla="val 1611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27CEFA-709D-4871-AD48-DCF0B41C2106}">
      <dsp:nvSpPr>
        <dsp:cNvPr id="0" name=""/>
        <dsp:cNvSpPr/>
      </dsp:nvSpPr>
      <dsp:spPr>
        <a:xfrm>
          <a:off x="6708891" y="345617"/>
          <a:ext cx="2584796" cy="2276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en-US" sz="1600" b="1" kern="1200" dirty="0"/>
            <a:t>2018-19</a:t>
          </a:r>
          <a:endParaRPr lang="en-US" sz="1200" b="1" kern="1200" dirty="0"/>
        </a:p>
        <a:p>
          <a:pPr marL="0" lvl="0" indent="0" algn="just" defTabSz="711200">
            <a:lnSpc>
              <a:spcPct val="90000"/>
            </a:lnSpc>
            <a:spcBef>
              <a:spcPct val="0"/>
            </a:spcBef>
            <a:spcAft>
              <a:spcPct val="35000"/>
            </a:spcAft>
            <a:buNone/>
          </a:pPr>
          <a:r>
            <a:rPr lang="en-IN" sz="1600" b="0" i="0" u="none" kern="1200" dirty="0" err="1">
              <a:solidFill>
                <a:schemeClr val="accent3">
                  <a:lumMod val="50000"/>
                </a:schemeClr>
              </a:solidFill>
            </a:rPr>
            <a:t>Bhaktivedanta</a:t>
          </a:r>
          <a:r>
            <a:rPr lang="en-IN" sz="1600" b="0" i="0" u="none" kern="1200" dirty="0">
              <a:solidFill>
                <a:schemeClr val="accent3">
                  <a:lumMod val="50000"/>
                </a:schemeClr>
              </a:solidFill>
            </a:rPr>
            <a:t> Hospital-Internship for SE students</a:t>
          </a:r>
        </a:p>
        <a:p>
          <a:pPr marL="0" lvl="0" indent="0" algn="just" defTabSz="711200">
            <a:lnSpc>
              <a:spcPct val="90000"/>
            </a:lnSpc>
            <a:spcBef>
              <a:spcPct val="0"/>
            </a:spcBef>
            <a:spcAft>
              <a:spcPct val="35000"/>
            </a:spcAft>
            <a:buNone/>
          </a:pPr>
          <a:endParaRPr lang="en-IN" sz="1600" b="0" i="0" u="none" kern="1200" dirty="0">
            <a:solidFill>
              <a:schemeClr val="accent3">
                <a:lumMod val="50000"/>
              </a:schemeClr>
            </a:solidFill>
          </a:endParaRPr>
        </a:p>
        <a:p>
          <a:pPr marL="0" lvl="0" indent="0" algn="just" defTabSz="711200">
            <a:lnSpc>
              <a:spcPct val="90000"/>
            </a:lnSpc>
            <a:spcBef>
              <a:spcPct val="0"/>
            </a:spcBef>
            <a:spcAft>
              <a:spcPct val="35000"/>
            </a:spcAft>
            <a:buNone/>
          </a:pPr>
          <a:r>
            <a:rPr lang="en-IN" sz="1600" b="1" i="0" u="none" kern="1200" dirty="0">
              <a:solidFill>
                <a:schemeClr val="accent3">
                  <a:lumMod val="50000"/>
                </a:schemeClr>
              </a:solidFill>
            </a:rPr>
            <a:t>Ronak </a:t>
          </a:r>
          <a:r>
            <a:rPr lang="en-IN" sz="1600" b="1" i="0" u="none" kern="1200" dirty="0" err="1">
              <a:solidFill>
                <a:schemeClr val="accent3">
                  <a:lumMod val="50000"/>
                </a:schemeClr>
              </a:solidFill>
            </a:rPr>
            <a:t>InCaps</a:t>
          </a:r>
          <a:r>
            <a:rPr lang="en-IN" sz="1600" b="1" i="0" u="none" kern="1200" dirty="0">
              <a:solidFill>
                <a:schemeClr val="accent3">
                  <a:lumMod val="50000"/>
                </a:schemeClr>
              </a:solidFill>
            </a:rPr>
            <a:t> </a:t>
          </a:r>
          <a:r>
            <a:rPr lang="en-IN" sz="1600" b="0" i="0" u="none" kern="1200" dirty="0">
              <a:solidFill>
                <a:schemeClr val="accent3">
                  <a:lumMod val="50000"/>
                </a:schemeClr>
              </a:solidFill>
            </a:rPr>
            <a:t>– Internship for TE students on </a:t>
          </a:r>
          <a:r>
            <a:rPr lang="en-IN" sz="1600" b="0" i="0" u="none" kern="1200" dirty="0" err="1">
              <a:solidFill>
                <a:schemeClr val="accent3">
                  <a:lumMod val="50000"/>
                </a:schemeClr>
              </a:solidFill>
            </a:rPr>
            <a:t>Augnmented</a:t>
          </a:r>
          <a:r>
            <a:rPr lang="en-IN" sz="1600" b="0" i="0" u="none" kern="1200" dirty="0">
              <a:solidFill>
                <a:schemeClr val="accent3">
                  <a:lumMod val="50000"/>
                </a:schemeClr>
              </a:solidFill>
            </a:rPr>
            <a:t> &amp; Virtual reality</a:t>
          </a:r>
        </a:p>
        <a:p>
          <a:pPr marL="0" lvl="0" indent="0" algn="just" defTabSz="711200">
            <a:lnSpc>
              <a:spcPct val="90000"/>
            </a:lnSpc>
            <a:spcBef>
              <a:spcPct val="0"/>
            </a:spcBef>
            <a:spcAft>
              <a:spcPct val="35000"/>
            </a:spcAft>
            <a:buNone/>
          </a:pPr>
          <a:endParaRPr lang="en-IN" sz="1600" b="0" i="0" u="none" kern="1200" dirty="0">
            <a:solidFill>
              <a:schemeClr val="accent3">
                <a:lumMod val="50000"/>
              </a:schemeClr>
            </a:solidFill>
          </a:endParaRPr>
        </a:p>
        <a:p>
          <a:pPr marL="0" lvl="0" indent="0" algn="just" defTabSz="711200">
            <a:lnSpc>
              <a:spcPct val="90000"/>
            </a:lnSpc>
            <a:spcBef>
              <a:spcPct val="0"/>
            </a:spcBef>
            <a:spcAft>
              <a:spcPct val="35000"/>
            </a:spcAft>
            <a:buNone/>
          </a:pPr>
          <a:r>
            <a:rPr lang="en-IN" sz="1600" b="1" i="0" u="none" kern="1200" dirty="0">
              <a:solidFill>
                <a:schemeClr val="accent3">
                  <a:lumMod val="50000"/>
                </a:schemeClr>
              </a:solidFill>
            </a:rPr>
            <a:t>Lab Solutions </a:t>
          </a:r>
          <a:r>
            <a:rPr lang="en-IN" sz="1600" b="0" i="0" u="none" kern="1200" dirty="0">
              <a:solidFill>
                <a:schemeClr val="accent3">
                  <a:lumMod val="50000"/>
                </a:schemeClr>
              </a:solidFill>
            </a:rPr>
            <a:t>- </a:t>
          </a:r>
          <a:r>
            <a:rPr lang="en-US" sz="1600" kern="1200" dirty="0"/>
            <a:t>Digital forensic – Forensic of </a:t>
          </a:r>
          <a:r>
            <a:rPr lang="en-US" sz="1600" kern="1200" dirty="0" err="1"/>
            <a:t>BitCoin</a:t>
          </a:r>
          <a:r>
            <a:rPr lang="en-US" sz="1600" kern="1200" dirty="0"/>
            <a:t> transaction.</a:t>
          </a:r>
        </a:p>
        <a:p>
          <a:pPr marL="0" lvl="0" indent="0" algn="just" defTabSz="711200">
            <a:lnSpc>
              <a:spcPct val="90000"/>
            </a:lnSpc>
            <a:spcBef>
              <a:spcPct val="0"/>
            </a:spcBef>
            <a:spcAft>
              <a:spcPct val="35000"/>
            </a:spcAft>
            <a:buClrTx/>
            <a:buSzTx/>
            <a:buFontTx/>
            <a:buNone/>
          </a:pPr>
          <a:r>
            <a:rPr lang="en-US" sz="1600" kern="1200" dirty="0"/>
            <a:t>Create prototype of evidence mgmt. using Blockchain</a:t>
          </a:r>
        </a:p>
        <a:p>
          <a:pPr marL="0" lvl="0" indent="0" algn="just" defTabSz="711200">
            <a:lnSpc>
              <a:spcPct val="90000"/>
            </a:lnSpc>
            <a:spcBef>
              <a:spcPct val="0"/>
            </a:spcBef>
            <a:spcAft>
              <a:spcPct val="35000"/>
            </a:spcAft>
            <a:buClrTx/>
            <a:buSzTx/>
            <a:buFontTx/>
            <a:buNone/>
          </a:pPr>
          <a:r>
            <a:rPr lang="en-US" sz="1600" b="1" kern="1200" dirty="0" err="1"/>
            <a:t>Zyphility</a:t>
          </a:r>
          <a:r>
            <a:rPr lang="en-US" sz="1600" b="1" kern="1200" dirty="0"/>
            <a:t> </a:t>
          </a:r>
          <a:r>
            <a:rPr lang="en-US" sz="1600" kern="1200" dirty="0"/>
            <a:t>- Identify &amp; develop product for KYC on Blockchain.</a:t>
          </a:r>
        </a:p>
        <a:p>
          <a:pPr marL="0" lvl="0" indent="0" algn="just" defTabSz="711200">
            <a:lnSpc>
              <a:spcPct val="90000"/>
            </a:lnSpc>
            <a:spcBef>
              <a:spcPct val="0"/>
            </a:spcBef>
            <a:spcAft>
              <a:spcPct val="35000"/>
            </a:spcAft>
            <a:buClrTx/>
            <a:buSzTx/>
            <a:buFontTx/>
            <a:buNone/>
          </a:pPr>
          <a:r>
            <a:rPr lang="en-US" sz="1600" kern="1200" dirty="0"/>
            <a:t>Portability on Blockchain</a:t>
          </a:r>
        </a:p>
        <a:p>
          <a:pPr marL="0" lvl="0" indent="0" algn="just" defTabSz="711200">
            <a:lnSpc>
              <a:spcPct val="90000"/>
            </a:lnSpc>
            <a:spcBef>
              <a:spcPct val="0"/>
            </a:spcBef>
            <a:spcAft>
              <a:spcPct val="35000"/>
            </a:spcAft>
            <a:buClrTx/>
            <a:buSzTx/>
            <a:buFontTx/>
            <a:buNone/>
          </a:pPr>
          <a:r>
            <a:rPr lang="en-US" sz="1600" kern="1200" dirty="0"/>
            <a:t>Science </a:t>
          </a:r>
          <a:r>
            <a:rPr lang="en-US" sz="1600" kern="1200" dirty="0" err="1"/>
            <a:t>kidz</a:t>
          </a:r>
          <a:r>
            <a:rPr lang="en-US" sz="1600" kern="1200" dirty="0"/>
            <a:t> lab technology industry Internship for TE students</a:t>
          </a:r>
        </a:p>
        <a:p>
          <a:pPr marL="0" lvl="0" indent="0" algn="just" defTabSz="711200">
            <a:lnSpc>
              <a:spcPct val="90000"/>
            </a:lnSpc>
            <a:spcBef>
              <a:spcPct val="0"/>
            </a:spcBef>
            <a:spcAft>
              <a:spcPct val="35000"/>
            </a:spcAft>
            <a:buClrTx/>
            <a:buSzTx/>
            <a:buFontTx/>
            <a:buNone/>
          </a:pPr>
          <a:endParaRPr lang="en-US" sz="1200" b="0" i="0" u="none" kern="1200" dirty="0">
            <a:solidFill>
              <a:schemeClr val="accent3">
                <a:lumMod val="50000"/>
              </a:schemeClr>
            </a:solidFill>
          </a:endParaRPr>
        </a:p>
        <a:p>
          <a:pPr marL="0" lvl="0" indent="0" algn="just" defTabSz="711200">
            <a:lnSpc>
              <a:spcPct val="90000"/>
            </a:lnSpc>
            <a:spcBef>
              <a:spcPct val="0"/>
            </a:spcBef>
            <a:spcAft>
              <a:spcPct val="35000"/>
            </a:spcAft>
            <a:buClrTx/>
            <a:buSzTx/>
            <a:buFontTx/>
            <a:buNone/>
          </a:pPr>
          <a:endParaRPr lang="en-IN" sz="1200" b="0" i="0" u="none" kern="1200" dirty="0">
            <a:solidFill>
              <a:schemeClr val="accent3">
                <a:lumMod val="50000"/>
              </a:schemeClr>
            </a:solidFill>
          </a:endParaRPr>
        </a:p>
        <a:p>
          <a:pPr marL="0" lvl="0" indent="0" algn="just" defTabSz="711200">
            <a:lnSpc>
              <a:spcPct val="90000"/>
            </a:lnSpc>
            <a:spcBef>
              <a:spcPct val="0"/>
            </a:spcBef>
            <a:spcAft>
              <a:spcPct val="35000"/>
            </a:spcAft>
            <a:buNone/>
          </a:pPr>
          <a:endParaRPr lang="en-IN" sz="1200" b="0" i="0" u="none" kern="1200" dirty="0">
            <a:solidFill>
              <a:schemeClr val="accent3">
                <a:lumMod val="50000"/>
              </a:schemeClr>
            </a:solidFill>
          </a:endParaRPr>
        </a:p>
        <a:p>
          <a:pPr marL="0" lvl="0" indent="0" algn="just" defTabSz="711200">
            <a:lnSpc>
              <a:spcPct val="90000"/>
            </a:lnSpc>
            <a:spcBef>
              <a:spcPct val="0"/>
            </a:spcBef>
            <a:spcAft>
              <a:spcPct val="35000"/>
            </a:spcAft>
            <a:buNone/>
          </a:pPr>
          <a:r>
            <a:rPr lang="en-US" sz="1200" b="0" i="0" u="none" kern="1200" dirty="0"/>
            <a:t> </a:t>
          </a:r>
        </a:p>
        <a:p>
          <a:pPr marL="0" lvl="0" indent="0" algn="just" defTabSz="711200">
            <a:lnSpc>
              <a:spcPct val="90000"/>
            </a:lnSpc>
            <a:spcBef>
              <a:spcPct val="0"/>
            </a:spcBef>
            <a:spcAft>
              <a:spcPct val="35000"/>
            </a:spcAft>
            <a:buNone/>
          </a:pPr>
          <a:endParaRPr lang="en-US" sz="1200" b="0" kern="1200" dirty="0">
            <a:solidFill>
              <a:srgbClr val="00B0F0"/>
            </a:solidFill>
          </a:endParaRPr>
        </a:p>
      </dsp:txBody>
      <dsp:txXfrm>
        <a:off x="6708891" y="345617"/>
        <a:ext cx="2584796" cy="2276127"/>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B9AC0F-9DC9-4131-8ECF-A3807284DD04}">
      <dsp:nvSpPr>
        <dsp:cNvPr id="0" name=""/>
        <dsp:cNvSpPr/>
      </dsp:nvSpPr>
      <dsp:spPr>
        <a:xfrm>
          <a:off x="5857428" y="1250830"/>
          <a:ext cx="2006351" cy="3815618"/>
        </a:xfrm>
        <a:prstGeom prst="rect">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0" rIns="182880" bIns="4064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prstClr val="white"/>
              </a:solidFill>
              <a:latin typeface="Cambria"/>
              <a:ea typeface="+mn-ea"/>
              <a:cs typeface="+mn-cs"/>
            </a:rPr>
            <a:t>ACM</a:t>
          </a:r>
        </a:p>
      </dsp:txBody>
      <dsp:txXfrm rot="16200000">
        <a:off x="5892244" y="2707032"/>
        <a:ext cx="3434056" cy="521651"/>
      </dsp:txXfrm>
    </dsp:sp>
    <dsp:sp modelId="{3B2E14B0-F56A-480D-A5DB-D4F6A9E34FE7}">
      <dsp:nvSpPr>
        <dsp:cNvPr id="0" name=""/>
        <dsp:cNvSpPr/>
      </dsp:nvSpPr>
      <dsp:spPr>
        <a:xfrm>
          <a:off x="3392219" y="607948"/>
          <a:ext cx="2006351" cy="4459615"/>
        </a:xfrm>
        <a:prstGeom prst="rect">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0" rIns="205740" bIns="45720" numCol="1" spcCol="1270" anchor="ctr" anchorCtr="0">
          <a:noAutofit/>
        </a:bodyPr>
        <a:lstStyle/>
        <a:p>
          <a:pPr marL="0" lvl="0" indent="0" algn="r" defTabSz="1600200">
            <a:lnSpc>
              <a:spcPct val="90000"/>
            </a:lnSpc>
            <a:spcBef>
              <a:spcPct val="0"/>
            </a:spcBef>
            <a:spcAft>
              <a:spcPct val="35000"/>
            </a:spcAft>
            <a:buNone/>
          </a:pPr>
          <a:r>
            <a:rPr lang="en-US" sz="3600" kern="1200" dirty="0">
              <a:latin typeface="+mj-lt"/>
            </a:rPr>
            <a:t>Domain  </a:t>
          </a:r>
        </a:p>
      </dsp:txBody>
      <dsp:txXfrm rot="16200000">
        <a:off x="3137236" y="2353949"/>
        <a:ext cx="4013653" cy="521651"/>
      </dsp:txXfrm>
    </dsp:sp>
    <dsp:sp modelId="{CFBDB24D-9921-40FF-A60D-F5DF9EAFA74C}">
      <dsp:nvSpPr>
        <dsp:cNvPr id="0" name=""/>
        <dsp:cNvSpPr/>
      </dsp:nvSpPr>
      <dsp:spPr>
        <a:xfrm>
          <a:off x="7998903" y="1881591"/>
          <a:ext cx="2006351" cy="3184857"/>
        </a:xfrm>
        <a:prstGeom prst="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0" rIns="205740" bIns="45720" numCol="1" spcCol="1270" anchor="ctr" anchorCtr="0">
          <a:noAutofit/>
        </a:bodyPr>
        <a:lstStyle/>
        <a:p>
          <a:pPr marL="0" lvl="0" indent="0" algn="ctr" defTabSz="1422400">
            <a:lnSpc>
              <a:spcPct val="90000"/>
            </a:lnSpc>
            <a:spcBef>
              <a:spcPct val="0"/>
            </a:spcBef>
            <a:spcAft>
              <a:spcPct val="35000"/>
            </a:spcAft>
            <a:buNone/>
          </a:pPr>
          <a:r>
            <a:rPr lang="en-US" sz="3600" kern="1200" dirty="0">
              <a:solidFill>
                <a:prstClr val="white"/>
              </a:solidFill>
              <a:latin typeface="Cambria"/>
              <a:ea typeface="+mn-ea"/>
              <a:cs typeface="+mn-cs"/>
            </a:rPr>
            <a:t>Remedial</a:t>
          </a:r>
        </a:p>
      </dsp:txBody>
      <dsp:txXfrm rot="16200000">
        <a:off x="8317561" y="3053951"/>
        <a:ext cx="2866371" cy="521651"/>
      </dsp:txXfrm>
    </dsp:sp>
    <dsp:sp modelId="{A8FB94A2-94B9-4D68-8CCE-3E6DFBC69966}">
      <dsp:nvSpPr>
        <dsp:cNvPr id="0" name=""/>
        <dsp:cNvSpPr/>
      </dsp:nvSpPr>
      <dsp:spPr>
        <a:xfrm>
          <a:off x="0" y="24436"/>
          <a:ext cx="3040886" cy="506644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228600" bIns="50800" numCol="1" spcCol="1270" anchor="ctr" anchorCtr="0">
          <a:noAutofit/>
        </a:bodyPr>
        <a:lstStyle/>
        <a:p>
          <a:pPr marL="0" lvl="0" indent="0" algn="r" defTabSz="1778000">
            <a:lnSpc>
              <a:spcPct val="90000"/>
            </a:lnSpc>
            <a:spcBef>
              <a:spcPct val="0"/>
            </a:spcBef>
            <a:spcAft>
              <a:spcPct val="35000"/>
            </a:spcAft>
            <a:buNone/>
          </a:pPr>
          <a:r>
            <a:rPr lang="en-US" sz="4000" kern="1200" dirty="0">
              <a:latin typeface="+mj-lt"/>
            </a:rPr>
            <a:t>Institute </a:t>
          </a:r>
        </a:p>
      </dsp:txBody>
      <dsp:txXfrm rot="16200000">
        <a:off x="375245" y="1909022"/>
        <a:ext cx="4559803" cy="790630"/>
      </dsp:txXfrm>
    </dsp:sp>
    <dsp:sp modelId="{9FD92D7B-9D95-43CC-BD64-1829C90FB25E}">
      <dsp:nvSpPr>
        <dsp:cNvPr id="0" name=""/>
        <dsp:cNvSpPr/>
      </dsp:nvSpPr>
      <dsp:spPr>
        <a:xfrm>
          <a:off x="315132" y="76286"/>
          <a:ext cx="2108402" cy="428688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Font typeface="Arial" panose="020B0604020202020204" pitchFamily="34" charset="0"/>
            <a:buNone/>
          </a:pPr>
          <a:r>
            <a:rPr lang="en-US" sz="1600" kern="1200" dirty="0">
              <a:latin typeface="+mj-lt"/>
            </a:rPr>
            <a:t>E waste awareness</a:t>
          </a:r>
        </a:p>
        <a:p>
          <a:pPr marL="0" lvl="0" indent="0" algn="l" defTabSz="711200">
            <a:lnSpc>
              <a:spcPct val="90000"/>
            </a:lnSpc>
            <a:spcBef>
              <a:spcPct val="0"/>
            </a:spcBef>
            <a:spcAft>
              <a:spcPct val="35000"/>
            </a:spcAft>
            <a:buFont typeface="Arial" panose="020B0604020202020204" pitchFamily="34" charset="0"/>
            <a:buNone/>
          </a:pPr>
          <a:r>
            <a:rPr lang="en-IN" sz="1600" kern="1200" dirty="0">
              <a:latin typeface="+mj-lt"/>
            </a:rPr>
            <a:t>A Seminar on “SOLAR TECHNOLOGY ”</a:t>
          </a:r>
          <a:endParaRPr lang="en-US" sz="1600" kern="1200" dirty="0">
            <a:latin typeface="+mj-lt"/>
          </a:endParaRPr>
        </a:p>
        <a:p>
          <a:pPr marL="0" lvl="0" indent="0" algn="l" defTabSz="711200">
            <a:lnSpc>
              <a:spcPct val="90000"/>
            </a:lnSpc>
            <a:spcBef>
              <a:spcPct val="0"/>
            </a:spcBef>
            <a:spcAft>
              <a:spcPct val="35000"/>
            </a:spcAft>
            <a:buFont typeface="Arial" panose="020B0604020202020204" pitchFamily="34" charset="0"/>
            <a:buNone/>
          </a:pPr>
          <a:r>
            <a:rPr lang="en-US" sz="1600" kern="1200" dirty="0">
              <a:latin typeface="+mj-lt"/>
            </a:rPr>
            <a:t>Seminar on “IPR awareness</a:t>
          </a:r>
          <a:r>
            <a:rPr lang="en-IN" sz="1600" kern="1200" dirty="0">
              <a:latin typeface="+mj-lt"/>
            </a:rPr>
            <a:t>”</a:t>
          </a:r>
          <a:endParaRPr lang="en-US" sz="1600" kern="1200" dirty="0">
            <a:latin typeface="+mj-lt"/>
          </a:endParaRPr>
        </a:p>
        <a:p>
          <a:pPr marL="0" lvl="0" indent="0" algn="l" defTabSz="711200">
            <a:lnSpc>
              <a:spcPct val="90000"/>
            </a:lnSpc>
            <a:spcBef>
              <a:spcPct val="0"/>
            </a:spcBef>
            <a:spcAft>
              <a:spcPct val="35000"/>
            </a:spcAft>
            <a:buFont typeface="Arial" panose="020B0604020202020204" pitchFamily="34" charset="0"/>
            <a:buNone/>
          </a:pPr>
          <a:r>
            <a:rPr lang="en-IN" sz="1600" kern="1200" dirty="0">
              <a:latin typeface="+mj-lt"/>
            </a:rPr>
            <a:t>Seminar on “</a:t>
          </a:r>
          <a:r>
            <a:rPr lang="en-IN" sz="1600" kern="1200" dirty="0" err="1">
              <a:latin typeface="+mj-lt"/>
            </a:rPr>
            <a:t>Matlab</a:t>
          </a:r>
          <a:r>
            <a:rPr lang="en-IN" sz="1600" kern="1200" dirty="0">
              <a:latin typeface="+mj-lt"/>
            </a:rPr>
            <a:t> for engineers”</a:t>
          </a:r>
          <a:endParaRPr lang="en-US" sz="1600" kern="1200" dirty="0">
            <a:latin typeface="+mj-lt"/>
          </a:endParaRPr>
        </a:p>
        <a:p>
          <a:pPr marL="0" lvl="0" indent="0" algn="l" defTabSz="711200">
            <a:lnSpc>
              <a:spcPct val="90000"/>
            </a:lnSpc>
            <a:spcBef>
              <a:spcPct val="0"/>
            </a:spcBef>
            <a:spcAft>
              <a:spcPct val="35000"/>
            </a:spcAft>
            <a:buFont typeface="Arial" panose="020B0604020202020204" pitchFamily="34" charset="0"/>
            <a:buNone/>
          </a:pPr>
          <a:r>
            <a:rPr lang="en-US" sz="1600" kern="1200" dirty="0">
              <a:latin typeface="+mj-lt"/>
            </a:rPr>
            <a:t>Seminar on  “Higher studies”</a:t>
          </a:r>
        </a:p>
        <a:p>
          <a:pPr marL="0" lvl="0" indent="0" algn="l" defTabSz="711200">
            <a:lnSpc>
              <a:spcPct val="90000"/>
            </a:lnSpc>
            <a:spcBef>
              <a:spcPct val="0"/>
            </a:spcBef>
            <a:spcAft>
              <a:spcPct val="35000"/>
            </a:spcAft>
            <a:buFont typeface="Arial" panose="020B0604020202020204" pitchFamily="34" charset="0"/>
            <a:buNone/>
          </a:pPr>
          <a:r>
            <a:rPr lang="en-US" sz="1600" kern="1200" dirty="0">
              <a:latin typeface="+mj-lt"/>
            </a:rPr>
            <a:t>Hostel meet</a:t>
          </a:r>
        </a:p>
        <a:p>
          <a:pPr marL="0" lvl="0" indent="0" algn="l" defTabSz="711200">
            <a:lnSpc>
              <a:spcPct val="90000"/>
            </a:lnSpc>
            <a:spcBef>
              <a:spcPct val="0"/>
            </a:spcBef>
            <a:spcAft>
              <a:spcPct val="35000"/>
            </a:spcAft>
            <a:buFont typeface="Arial" panose="020B0604020202020204" pitchFamily="34" charset="0"/>
            <a:buNone/>
          </a:pPr>
          <a:r>
            <a:rPr lang="en-US" sz="1600" kern="1200">
              <a:latin typeface="+mj-lt"/>
            </a:rPr>
            <a:t>Idea presentation</a:t>
          </a:r>
          <a:endParaRPr lang="en-US" sz="1600" kern="1200" dirty="0">
            <a:latin typeface="+mj-lt"/>
          </a:endParaRPr>
        </a:p>
      </dsp:txBody>
      <dsp:txXfrm>
        <a:off x="315132" y="76286"/>
        <a:ext cx="2108402" cy="4286881"/>
      </dsp:txXfrm>
    </dsp:sp>
    <dsp:sp modelId="{1979447B-46B7-4D4F-AAD6-28930548303F}">
      <dsp:nvSpPr>
        <dsp:cNvPr id="0" name=""/>
        <dsp:cNvSpPr/>
      </dsp:nvSpPr>
      <dsp:spPr>
        <a:xfrm>
          <a:off x="3671222" y="606833"/>
          <a:ext cx="1424509" cy="448405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latin typeface="+mj-lt"/>
            </a:rPr>
            <a:t>Domain Finalization for SE students</a:t>
          </a:r>
        </a:p>
        <a:p>
          <a:pPr marL="0" lvl="0" indent="0" algn="l" defTabSz="711200">
            <a:lnSpc>
              <a:spcPct val="90000"/>
            </a:lnSpc>
            <a:spcBef>
              <a:spcPct val="0"/>
            </a:spcBef>
            <a:spcAft>
              <a:spcPct val="35000"/>
            </a:spcAft>
            <a:buNone/>
          </a:pPr>
          <a:r>
            <a:rPr lang="en-IN" sz="1600" kern="1200" dirty="0">
              <a:latin typeface="+mj-lt"/>
            </a:rPr>
            <a:t>A Seminar on “Database Management”</a:t>
          </a:r>
          <a:endParaRPr lang="en-US" sz="1600" kern="1200" dirty="0">
            <a:latin typeface="+mj-lt"/>
          </a:endParaRPr>
        </a:p>
        <a:p>
          <a:pPr marL="0" lvl="0" indent="0" algn="l" defTabSz="711200">
            <a:lnSpc>
              <a:spcPct val="90000"/>
            </a:lnSpc>
            <a:spcBef>
              <a:spcPct val="0"/>
            </a:spcBef>
            <a:spcAft>
              <a:spcPct val="35000"/>
            </a:spcAft>
            <a:buNone/>
          </a:pPr>
          <a:r>
            <a:rPr lang="en-US" sz="1600" kern="1200" dirty="0">
              <a:latin typeface="+mj-lt"/>
            </a:rPr>
            <a:t>Seminar on “Animation and Game Development”</a:t>
          </a:r>
        </a:p>
        <a:p>
          <a:pPr marL="0" lvl="0" indent="0" algn="l" defTabSz="711200">
            <a:lnSpc>
              <a:spcPct val="90000"/>
            </a:lnSpc>
            <a:spcBef>
              <a:spcPct val="0"/>
            </a:spcBef>
            <a:spcAft>
              <a:spcPct val="35000"/>
            </a:spcAft>
            <a:buNone/>
          </a:pPr>
          <a:r>
            <a:rPr lang="en-US" sz="1600" kern="1200" dirty="0">
              <a:latin typeface="+mj-lt"/>
            </a:rPr>
            <a:t>A seminar on “Literature survey”</a:t>
          </a:r>
        </a:p>
        <a:p>
          <a:pPr marL="0" lvl="0" indent="0" algn="l" defTabSz="711200">
            <a:lnSpc>
              <a:spcPct val="90000"/>
            </a:lnSpc>
            <a:spcBef>
              <a:spcPct val="0"/>
            </a:spcBef>
            <a:spcAft>
              <a:spcPct val="35000"/>
            </a:spcAft>
            <a:buNone/>
          </a:pPr>
          <a:r>
            <a:rPr lang="en-IN" sz="1600" kern="1200" dirty="0">
              <a:latin typeface="+mj-lt"/>
            </a:rPr>
            <a:t>Case Study Presentation on topics like </a:t>
          </a:r>
          <a:r>
            <a:rPr lang="en-IN" sz="1600" kern="1200" dirty="0" err="1">
              <a:latin typeface="+mj-lt"/>
            </a:rPr>
            <a:t>Unnat</a:t>
          </a:r>
          <a:r>
            <a:rPr lang="en-IN" sz="1600" kern="1200" dirty="0">
              <a:latin typeface="+mj-lt"/>
            </a:rPr>
            <a:t> Bharat, Digital India etc</a:t>
          </a:r>
          <a:endParaRPr lang="en-US" sz="1600" kern="1200" dirty="0">
            <a:latin typeface="+mj-lt"/>
          </a:endParaRPr>
        </a:p>
        <a:p>
          <a:pPr marL="0" lvl="0" indent="0" algn="l" defTabSz="711200">
            <a:lnSpc>
              <a:spcPct val="90000"/>
            </a:lnSpc>
            <a:spcBef>
              <a:spcPct val="0"/>
            </a:spcBef>
            <a:spcAft>
              <a:spcPct val="35000"/>
            </a:spcAft>
            <a:buNone/>
          </a:pPr>
          <a:r>
            <a:rPr lang="en-IN" sz="1600" kern="1200" dirty="0">
              <a:latin typeface="+mj-lt"/>
            </a:rPr>
            <a:t>PPT Presentation on “Current Trends in E-Commerce”</a:t>
          </a:r>
          <a:endParaRPr lang="en-US" sz="1600" kern="1200" dirty="0">
            <a:latin typeface="+mj-lt"/>
          </a:endParaRPr>
        </a:p>
        <a:p>
          <a:pPr marL="0" lvl="0" indent="0" algn="l" defTabSz="711200">
            <a:lnSpc>
              <a:spcPct val="90000"/>
            </a:lnSpc>
            <a:spcBef>
              <a:spcPct val="0"/>
            </a:spcBef>
            <a:spcAft>
              <a:spcPct val="35000"/>
            </a:spcAft>
            <a:buNone/>
          </a:pPr>
          <a:r>
            <a:rPr lang="en-IN" sz="1600" kern="1200" dirty="0">
              <a:latin typeface="+mj-lt"/>
            </a:rPr>
            <a:t>Seminar on “Machine Learning”</a:t>
          </a:r>
          <a:endParaRPr lang="en-US" sz="1600" kern="1200" dirty="0">
            <a:latin typeface="+mj-lt"/>
          </a:endParaRPr>
        </a:p>
      </dsp:txBody>
      <dsp:txXfrm>
        <a:off x="3671222" y="606833"/>
        <a:ext cx="1424509" cy="4484051"/>
      </dsp:txXfrm>
    </dsp:sp>
    <dsp:sp modelId="{F292A438-D355-45B3-931C-122FCC337E8B}">
      <dsp:nvSpPr>
        <dsp:cNvPr id="0" name=""/>
        <dsp:cNvSpPr/>
      </dsp:nvSpPr>
      <dsp:spPr>
        <a:xfrm>
          <a:off x="5857428" y="1250830"/>
          <a:ext cx="1424509" cy="384005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u="none" kern="1200" dirty="0">
              <a:latin typeface="+mj-lt"/>
            </a:rPr>
            <a:t>Student Core Committee Formation for AY 2018-19</a:t>
          </a:r>
          <a:endParaRPr lang="en-US" sz="1600" b="0" kern="1200" dirty="0">
            <a:latin typeface="+mj-lt"/>
          </a:endParaRPr>
        </a:p>
        <a:p>
          <a:pPr marL="0" lvl="0" indent="0" algn="l" defTabSz="711200">
            <a:lnSpc>
              <a:spcPct val="90000"/>
            </a:lnSpc>
            <a:spcBef>
              <a:spcPct val="0"/>
            </a:spcBef>
            <a:spcAft>
              <a:spcPct val="35000"/>
            </a:spcAft>
            <a:buNone/>
          </a:pPr>
          <a:r>
            <a:rPr lang="en-US" sz="1600" b="0" i="0" u="none" kern="1200" dirty="0">
              <a:latin typeface="+mj-lt"/>
            </a:rPr>
            <a:t>Hackathon Discussion  and Team Formation</a:t>
          </a:r>
        </a:p>
        <a:p>
          <a:pPr marL="0" lvl="0" indent="0" algn="l" defTabSz="711200">
            <a:lnSpc>
              <a:spcPct val="90000"/>
            </a:lnSpc>
            <a:spcBef>
              <a:spcPct val="0"/>
            </a:spcBef>
            <a:spcAft>
              <a:spcPct val="35000"/>
            </a:spcAft>
            <a:buNone/>
          </a:pPr>
          <a:r>
            <a:rPr lang="en-US" sz="1600" b="0" i="0" u="none" kern="1200" dirty="0">
              <a:latin typeface="+mj-lt"/>
            </a:rPr>
            <a:t>Case Study Presentation and Competition</a:t>
          </a:r>
        </a:p>
        <a:p>
          <a:pPr marL="0" lvl="0" indent="0" algn="l" defTabSz="711200">
            <a:lnSpc>
              <a:spcPct val="90000"/>
            </a:lnSpc>
            <a:spcBef>
              <a:spcPct val="0"/>
            </a:spcBef>
            <a:spcAft>
              <a:spcPct val="35000"/>
            </a:spcAft>
            <a:buNone/>
          </a:pPr>
          <a:r>
            <a:rPr lang="en-US" sz="1600" b="0" i="0" u="none" kern="1200" dirty="0">
              <a:latin typeface="+mj-lt"/>
            </a:rPr>
            <a:t>Seminar on Higher Education </a:t>
          </a:r>
        </a:p>
        <a:p>
          <a:pPr marL="0" lvl="0" indent="0" algn="l" defTabSz="711200">
            <a:lnSpc>
              <a:spcPct val="90000"/>
            </a:lnSpc>
            <a:spcBef>
              <a:spcPct val="0"/>
            </a:spcBef>
            <a:spcAft>
              <a:spcPct val="35000"/>
            </a:spcAft>
            <a:buNone/>
          </a:pPr>
          <a:r>
            <a:rPr lang="en-US" sz="1600" b="0" i="0" u="none" kern="1200" dirty="0">
              <a:latin typeface="+mj-lt"/>
            </a:rPr>
            <a:t>One Day Industrial Visit </a:t>
          </a:r>
        </a:p>
        <a:p>
          <a:pPr marL="0" lvl="0" indent="0" algn="l" defTabSz="711200">
            <a:lnSpc>
              <a:spcPct val="90000"/>
            </a:lnSpc>
            <a:spcBef>
              <a:spcPct val="0"/>
            </a:spcBef>
            <a:spcAft>
              <a:spcPct val="35000"/>
            </a:spcAft>
            <a:buNone/>
          </a:pPr>
          <a:r>
            <a:rPr lang="en-US" sz="1600" b="0" i="0" u="none" kern="1200" dirty="0">
              <a:latin typeface="+mj-lt"/>
            </a:rPr>
            <a:t>Workshop on</a:t>
          </a:r>
          <a:r>
            <a:rPr lang="en-US" sz="1600" b="0" i="0" u="none" kern="1200" baseline="0" dirty="0">
              <a:latin typeface="+mj-lt"/>
            </a:rPr>
            <a:t> R programming</a:t>
          </a:r>
          <a:endParaRPr lang="en-US" sz="1600" b="0" i="0" u="none" kern="1200" dirty="0">
            <a:latin typeface="+mj-lt"/>
          </a:endParaRPr>
        </a:p>
      </dsp:txBody>
      <dsp:txXfrm>
        <a:off x="5857428" y="1250830"/>
        <a:ext cx="1424509" cy="3840054"/>
      </dsp:txXfrm>
    </dsp:sp>
    <dsp:sp modelId="{74F13132-A5B6-46C6-8AB1-37EAEC20B306}">
      <dsp:nvSpPr>
        <dsp:cNvPr id="0" name=""/>
        <dsp:cNvSpPr/>
      </dsp:nvSpPr>
      <dsp:spPr>
        <a:xfrm>
          <a:off x="7998903" y="1881591"/>
          <a:ext cx="1424509" cy="318740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latin typeface="+mj-lt"/>
            </a:rPr>
            <a:t>Remedial work for monthly defaulter students for SE TE and BE</a:t>
          </a:r>
        </a:p>
      </dsp:txBody>
      <dsp:txXfrm>
        <a:off x="7998903" y="1881591"/>
        <a:ext cx="1424509" cy="3187403"/>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232F4F-4405-4F39-8CF8-B67E327A7CE4}">
      <dsp:nvSpPr>
        <dsp:cNvPr id="0" name=""/>
        <dsp:cNvSpPr/>
      </dsp:nvSpPr>
      <dsp:spPr>
        <a:xfrm>
          <a:off x="145143" y="4230259"/>
          <a:ext cx="2974529" cy="70696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kern="1200" dirty="0"/>
            <a:t>1,2,,6,10,11,12</a:t>
          </a:r>
        </a:p>
      </dsp:txBody>
      <dsp:txXfrm>
        <a:off x="145143" y="4230259"/>
        <a:ext cx="2974529" cy="706962"/>
      </dsp:txXfrm>
    </dsp:sp>
    <dsp:sp modelId="{A7C3C726-D813-4CB2-BFC3-9D6C5B4AEB2D}">
      <dsp:nvSpPr>
        <dsp:cNvPr id="0" name=""/>
        <dsp:cNvSpPr/>
      </dsp:nvSpPr>
      <dsp:spPr>
        <a:xfrm>
          <a:off x="3471336" y="4293770"/>
          <a:ext cx="2160198" cy="706962"/>
        </a:xfrm>
        <a:prstGeom prst="rect">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kern="1200" dirty="0">
              <a:solidFill>
                <a:prstClr val="white"/>
              </a:solidFill>
              <a:latin typeface="Calibri"/>
              <a:ea typeface="+mn-ea"/>
              <a:cs typeface="+mn-cs"/>
            </a:rPr>
            <a:t>1,2,3,4,6,10,11,12</a:t>
          </a:r>
        </a:p>
      </dsp:txBody>
      <dsp:txXfrm>
        <a:off x="3471336" y="4293770"/>
        <a:ext cx="2160198" cy="706962"/>
      </dsp:txXfrm>
    </dsp:sp>
    <dsp:sp modelId="{30946961-7D63-4CBC-AA73-D7EC643F3FF8}">
      <dsp:nvSpPr>
        <dsp:cNvPr id="0" name=""/>
        <dsp:cNvSpPr/>
      </dsp:nvSpPr>
      <dsp:spPr>
        <a:xfrm>
          <a:off x="5951170" y="4344341"/>
          <a:ext cx="2056777" cy="746543"/>
        </a:xfrm>
        <a:prstGeom prst="rect">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kern="1200" dirty="0">
              <a:solidFill>
                <a:prstClr val="white"/>
              </a:solidFill>
              <a:latin typeface="Calibri"/>
              <a:ea typeface="+mn-ea"/>
              <a:cs typeface="+mn-cs"/>
            </a:rPr>
            <a:t>1,2,3,4,5,6,7,9,10,11,12</a:t>
          </a:r>
        </a:p>
      </dsp:txBody>
      <dsp:txXfrm>
        <a:off x="5951170" y="4344341"/>
        <a:ext cx="2056777" cy="746543"/>
      </dsp:txXfrm>
    </dsp:sp>
    <dsp:sp modelId="{F5CB5D7F-1543-4F43-AA6E-356D607A0A6C}">
      <dsp:nvSpPr>
        <dsp:cNvPr id="0" name=""/>
        <dsp:cNvSpPr/>
      </dsp:nvSpPr>
      <dsp:spPr>
        <a:xfrm rot="10800000" flipV="1">
          <a:off x="8211415" y="4363176"/>
          <a:ext cx="1935296" cy="713771"/>
        </a:xfrm>
        <a:prstGeom prst="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IN" sz="1800" kern="1200" dirty="0">
              <a:solidFill>
                <a:prstClr val="white"/>
              </a:solidFill>
              <a:latin typeface="Calibri"/>
              <a:ea typeface="+mn-ea"/>
              <a:cs typeface="+mn-cs"/>
            </a:rPr>
            <a:t>1,2,3,4,6,10</a:t>
          </a:r>
          <a:endParaRPr lang="en-US" sz="1800" kern="1200" dirty="0">
            <a:solidFill>
              <a:prstClr val="white"/>
            </a:solidFill>
            <a:latin typeface="Calibri"/>
            <a:ea typeface="+mn-ea"/>
            <a:cs typeface="+mn-cs"/>
          </a:endParaRPr>
        </a:p>
      </dsp:txBody>
      <dsp:txXfrm rot="-10800000">
        <a:off x="8211415" y="4363176"/>
        <a:ext cx="1935296" cy="713771"/>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D916FE-2373-46E9-8401-2EE178B72A90}">
      <dsp:nvSpPr>
        <dsp:cNvPr id="0" name=""/>
        <dsp:cNvSpPr/>
      </dsp:nvSpPr>
      <dsp:spPr>
        <a:xfrm>
          <a:off x="145375" y="435718"/>
          <a:ext cx="10275376" cy="1496486"/>
        </a:xfrm>
        <a:prstGeom prst="rightArrow">
          <a:avLst>
            <a:gd name="adj1" fmla="val 50000"/>
            <a:gd name="adj2" fmla="val 5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254000" bIns="237567" numCol="1" spcCol="1270" anchor="ctr" anchorCtr="0">
          <a:noAutofit/>
        </a:bodyPr>
        <a:lstStyle/>
        <a:p>
          <a:pPr marL="0" lvl="0" indent="0" algn="l" defTabSz="1244600">
            <a:lnSpc>
              <a:spcPct val="90000"/>
            </a:lnSpc>
            <a:spcBef>
              <a:spcPct val="0"/>
            </a:spcBef>
            <a:spcAft>
              <a:spcPct val="35000"/>
            </a:spcAft>
            <a:buNone/>
          </a:pPr>
          <a:r>
            <a:rPr lang="en-US" sz="2800" kern="1200" dirty="0"/>
            <a:t>Application Based Project</a:t>
          </a:r>
        </a:p>
      </dsp:txBody>
      <dsp:txXfrm>
        <a:off x="145375" y="809840"/>
        <a:ext cx="9901255" cy="748243"/>
      </dsp:txXfrm>
    </dsp:sp>
    <dsp:sp modelId="{D09377EC-B314-43A1-8BB0-0F20E847288C}">
      <dsp:nvSpPr>
        <dsp:cNvPr id="0" name=""/>
        <dsp:cNvSpPr/>
      </dsp:nvSpPr>
      <dsp:spPr>
        <a:xfrm>
          <a:off x="154775" y="1631641"/>
          <a:ext cx="3746319" cy="2882783"/>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latin typeface="+mj-lt"/>
            </a:rPr>
            <a:t>Agile Methodology </a:t>
          </a:r>
        </a:p>
        <a:p>
          <a:pPr marL="0" lvl="0" indent="0" algn="l" defTabSz="1244600">
            <a:lnSpc>
              <a:spcPct val="90000"/>
            </a:lnSpc>
            <a:spcBef>
              <a:spcPct val="0"/>
            </a:spcBef>
            <a:spcAft>
              <a:spcPct val="35000"/>
            </a:spcAft>
            <a:buNone/>
          </a:pPr>
          <a:r>
            <a:rPr lang="en-US" sz="2800" kern="1200" dirty="0">
              <a:latin typeface="+mj-lt"/>
            </a:rPr>
            <a:t>Outcome will be product or prototype </a:t>
          </a:r>
        </a:p>
      </dsp:txBody>
      <dsp:txXfrm>
        <a:off x="154775" y="1631641"/>
        <a:ext cx="3746319" cy="2882783"/>
      </dsp:txXfrm>
    </dsp:sp>
    <dsp:sp modelId="{58ED7F30-2B28-4E3C-B621-12E514AFBDCE}">
      <dsp:nvSpPr>
        <dsp:cNvPr id="0" name=""/>
        <dsp:cNvSpPr/>
      </dsp:nvSpPr>
      <dsp:spPr>
        <a:xfrm>
          <a:off x="3310191" y="934547"/>
          <a:ext cx="7110560" cy="1496486"/>
        </a:xfrm>
        <a:prstGeom prst="rightArrow">
          <a:avLst>
            <a:gd name="adj1" fmla="val 50000"/>
            <a:gd name="adj2" fmla="val 5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254000" bIns="237567" numCol="1" spcCol="1270" anchor="ctr" anchorCtr="0">
          <a:noAutofit/>
        </a:bodyPr>
        <a:lstStyle/>
        <a:p>
          <a:pPr marL="0" lvl="0" indent="0" algn="l" defTabSz="1244600">
            <a:lnSpc>
              <a:spcPct val="90000"/>
            </a:lnSpc>
            <a:spcBef>
              <a:spcPct val="0"/>
            </a:spcBef>
            <a:spcAft>
              <a:spcPct val="35000"/>
            </a:spcAft>
            <a:buNone/>
          </a:pPr>
          <a:r>
            <a:rPr lang="en-US" sz="2800" kern="1200" dirty="0"/>
            <a:t>Research Based Project</a:t>
          </a:r>
        </a:p>
      </dsp:txBody>
      <dsp:txXfrm>
        <a:off x="3310191" y="1308669"/>
        <a:ext cx="6736439" cy="748243"/>
      </dsp:txXfrm>
    </dsp:sp>
    <dsp:sp modelId="{70E63AA8-EFAA-4767-A007-D7F3CEE1B942}">
      <dsp:nvSpPr>
        <dsp:cNvPr id="0" name=""/>
        <dsp:cNvSpPr/>
      </dsp:nvSpPr>
      <dsp:spPr>
        <a:xfrm>
          <a:off x="3329781" y="2088554"/>
          <a:ext cx="3164815" cy="2882783"/>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latin typeface="+mj-lt"/>
            </a:rPr>
            <a:t>Waterfall Methodology </a:t>
          </a:r>
        </a:p>
        <a:p>
          <a:pPr marL="0" lvl="0" indent="0" algn="l" defTabSz="1244600">
            <a:lnSpc>
              <a:spcPct val="90000"/>
            </a:lnSpc>
            <a:spcBef>
              <a:spcPct val="0"/>
            </a:spcBef>
            <a:spcAft>
              <a:spcPct val="35000"/>
            </a:spcAft>
            <a:buNone/>
          </a:pPr>
          <a:r>
            <a:rPr lang="en-US" sz="2800" kern="1200" dirty="0">
              <a:latin typeface="+mj-lt"/>
            </a:rPr>
            <a:t>Outcome will be technical paper published in reputed journal</a:t>
          </a:r>
        </a:p>
      </dsp:txBody>
      <dsp:txXfrm>
        <a:off x="3329781" y="2088554"/>
        <a:ext cx="3164815" cy="2882783"/>
      </dsp:txXfrm>
    </dsp:sp>
    <dsp:sp modelId="{4D023F3E-FAA8-4A78-A164-F496D4742DEC}">
      <dsp:nvSpPr>
        <dsp:cNvPr id="0" name=""/>
        <dsp:cNvSpPr/>
      </dsp:nvSpPr>
      <dsp:spPr>
        <a:xfrm>
          <a:off x="6475007" y="1433376"/>
          <a:ext cx="3945744" cy="1496486"/>
        </a:xfrm>
        <a:prstGeom prst="rightArrow">
          <a:avLst>
            <a:gd name="adj1" fmla="val 50000"/>
            <a:gd name="adj2" fmla="val 5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254000" bIns="237567" numCol="1" spcCol="1270" anchor="ctr" anchorCtr="0">
          <a:noAutofit/>
        </a:bodyPr>
        <a:lstStyle/>
        <a:p>
          <a:pPr marL="0" lvl="0" indent="0" algn="l" defTabSz="1244600">
            <a:lnSpc>
              <a:spcPct val="90000"/>
            </a:lnSpc>
            <a:spcBef>
              <a:spcPct val="0"/>
            </a:spcBef>
            <a:spcAft>
              <a:spcPct val="35000"/>
            </a:spcAft>
            <a:buNone/>
          </a:pPr>
          <a:r>
            <a:rPr lang="en-US" sz="2800" kern="1200" dirty="0"/>
            <a:t>Project</a:t>
          </a:r>
        </a:p>
      </dsp:txBody>
      <dsp:txXfrm>
        <a:off x="6475007" y="1807498"/>
        <a:ext cx="3571623" cy="748243"/>
      </dsp:txXfrm>
    </dsp:sp>
    <dsp:sp modelId="{D487D06C-D2CE-492F-99CF-2DDFE3F11B2B}">
      <dsp:nvSpPr>
        <dsp:cNvPr id="0" name=""/>
        <dsp:cNvSpPr/>
      </dsp:nvSpPr>
      <dsp:spPr>
        <a:xfrm>
          <a:off x="6475007" y="2587383"/>
          <a:ext cx="3164815" cy="2840593"/>
        </a:xfrm>
        <a:prstGeom prst="rect">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latin typeface="+mj-lt"/>
            </a:rPr>
            <a:t>Poster Making </a:t>
          </a:r>
        </a:p>
        <a:p>
          <a:pPr marL="0" lvl="0" indent="0" algn="l" defTabSz="1244600">
            <a:lnSpc>
              <a:spcPct val="90000"/>
            </a:lnSpc>
            <a:spcBef>
              <a:spcPct val="0"/>
            </a:spcBef>
            <a:spcAft>
              <a:spcPct val="35000"/>
            </a:spcAft>
            <a:buNone/>
          </a:pPr>
          <a:r>
            <a:rPr lang="en-US" sz="2800" kern="1200" dirty="0">
              <a:latin typeface="+mj-lt"/>
            </a:rPr>
            <a:t>Mapping with GA,PO, Subjects, curricular and extra curricular activities   </a:t>
          </a:r>
        </a:p>
      </dsp:txBody>
      <dsp:txXfrm>
        <a:off x="6475007" y="2587383"/>
        <a:ext cx="3164815" cy="28405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B0C0F3-2D86-4976-B02A-B586AFA2C554}">
      <dsp:nvSpPr>
        <dsp:cNvPr id="0" name=""/>
        <dsp:cNvSpPr/>
      </dsp:nvSpPr>
      <dsp:spPr>
        <a:xfrm rot="5400000">
          <a:off x="-245373" y="226449"/>
          <a:ext cx="1464915" cy="1025440"/>
        </a:xfrm>
        <a:prstGeom prst="chevron">
          <a:avLst/>
        </a:prstGeom>
        <a:solidFill>
          <a:srgbClr val="7030A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0" kern="1200" dirty="0">
              <a:solidFill>
                <a:schemeClr val="bg1"/>
              </a:solidFill>
            </a:rPr>
            <a:t>2015</a:t>
          </a:r>
          <a:r>
            <a:rPr lang="en-US" sz="2800" b="0" kern="1200" dirty="0">
              <a:solidFill>
                <a:srgbClr val="FF0000"/>
              </a:solidFill>
            </a:rPr>
            <a:t> </a:t>
          </a:r>
          <a:endParaRPr lang="en-US" sz="2800" kern="1200" dirty="0"/>
        </a:p>
      </dsp:txBody>
      <dsp:txXfrm rot="-5400000">
        <a:off x="-25635" y="519431"/>
        <a:ext cx="1025440" cy="439475"/>
      </dsp:txXfrm>
    </dsp:sp>
    <dsp:sp modelId="{D01E1F1B-7E79-4508-AFA3-D19DD4ED64B5}">
      <dsp:nvSpPr>
        <dsp:cNvPr id="0" name=""/>
        <dsp:cNvSpPr/>
      </dsp:nvSpPr>
      <dsp:spPr>
        <a:xfrm rot="5400000">
          <a:off x="2826757" y="-1820240"/>
          <a:ext cx="952195" cy="460610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b="0" kern="1200" dirty="0">
              <a:solidFill>
                <a:schemeClr val="tx1"/>
              </a:solidFill>
            </a:rPr>
            <a:t>Permanent Affiliation by University of Mumbai</a:t>
          </a:r>
          <a:endParaRPr lang="en-US" sz="2500" kern="1200" dirty="0">
            <a:solidFill>
              <a:schemeClr val="tx1"/>
            </a:solidFill>
          </a:endParaRPr>
        </a:p>
      </dsp:txBody>
      <dsp:txXfrm rot="-5400000">
        <a:off x="999804" y="53195"/>
        <a:ext cx="4559619" cy="859231"/>
      </dsp:txXfrm>
    </dsp:sp>
    <dsp:sp modelId="{DB1A7965-EF47-472C-A97A-0573249C7569}">
      <dsp:nvSpPr>
        <dsp:cNvPr id="0" name=""/>
        <dsp:cNvSpPr/>
      </dsp:nvSpPr>
      <dsp:spPr>
        <a:xfrm rot="5400000">
          <a:off x="-194101" y="1495851"/>
          <a:ext cx="1464915" cy="1127985"/>
        </a:xfrm>
        <a:prstGeom prst="chevron">
          <a:avLst/>
        </a:prstGeom>
        <a:solidFill>
          <a:schemeClr val="accent6">
            <a:lumMod val="7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2016</a:t>
          </a:r>
        </a:p>
      </dsp:txBody>
      <dsp:txXfrm rot="-5400000">
        <a:off x="-25635" y="1891379"/>
        <a:ext cx="1127985" cy="336930"/>
      </dsp:txXfrm>
    </dsp:sp>
    <dsp:sp modelId="{92AEC662-06C6-451C-8049-73FED094A20D}">
      <dsp:nvSpPr>
        <dsp:cNvPr id="0" name=""/>
        <dsp:cNvSpPr/>
      </dsp:nvSpPr>
      <dsp:spPr>
        <a:xfrm rot="5400000">
          <a:off x="2877779" y="-499316"/>
          <a:ext cx="952695" cy="460610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solidFill>
                <a:schemeClr val="tx1"/>
              </a:solidFill>
            </a:rPr>
            <a:t>NBA accreditation (2</a:t>
          </a:r>
          <a:r>
            <a:rPr lang="en-US" sz="2500" kern="1200" baseline="30000" dirty="0">
              <a:solidFill>
                <a:schemeClr val="tx1"/>
              </a:solidFill>
            </a:rPr>
            <a:t>nd</a:t>
          </a:r>
          <a:r>
            <a:rPr lang="en-US" sz="2500" kern="1200" dirty="0">
              <a:solidFill>
                <a:schemeClr val="tx1"/>
              </a:solidFill>
            </a:rPr>
            <a:t> cycle) for 3 years  </a:t>
          </a:r>
        </a:p>
      </dsp:txBody>
      <dsp:txXfrm rot="-5400000">
        <a:off x="1051077" y="1373893"/>
        <a:ext cx="4559594" cy="859681"/>
      </dsp:txXfrm>
    </dsp:sp>
    <dsp:sp modelId="{AB9803A2-AA19-4E64-B915-6865B542E40C}">
      <dsp:nvSpPr>
        <dsp:cNvPr id="0" name=""/>
        <dsp:cNvSpPr/>
      </dsp:nvSpPr>
      <dsp:spPr>
        <a:xfrm rot="5400000">
          <a:off x="-245373" y="2867797"/>
          <a:ext cx="1464915" cy="1025440"/>
        </a:xfrm>
        <a:prstGeom prst="chevron">
          <a:avLst/>
        </a:prstGeom>
        <a:solidFill>
          <a:srgbClr val="00B05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0" kern="1200" dirty="0"/>
            <a:t>2017</a:t>
          </a:r>
          <a:endParaRPr lang="en-US" sz="2800" kern="1200" dirty="0"/>
        </a:p>
      </dsp:txBody>
      <dsp:txXfrm rot="-5400000">
        <a:off x="-25635" y="3160779"/>
        <a:ext cx="1025440" cy="439475"/>
      </dsp:txXfrm>
    </dsp:sp>
    <dsp:sp modelId="{0C4A7578-3B3F-4A2B-B824-465AECAB5670}">
      <dsp:nvSpPr>
        <dsp:cNvPr id="0" name=""/>
        <dsp:cNvSpPr/>
      </dsp:nvSpPr>
      <dsp:spPr>
        <a:xfrm rot="5400000">
          <a:off x="2826757" y="821107"/>
          <a:ext cx="952195" cy="460610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solidFill>
                <a:schemeClr val="tx1"/>
              </a:solidFill>
            </a:rPr>
            <a:t>Awarded ‘A’ Grade by NAAC for 5 years w.e.f. 30</a:t>
          </a:r>
          <a:r>
            <a:rPr lang="en-US" sz="2500" kern="1200" baseline="30000" dirty="0">
              <a:solidFill>
                <a:schemeClr val="tx1"/>
              </a:solidFill>
            </a:rPr>
            <a:t>th</a:t>
          </a:r>
          <a:r>
            <a:rPr lang="en-US" sz="2500" kern="1200" dirty="0">
              <a:solidFill>
                <a:schemeClr val="tx1"/>
              </a:solidFill>
            </a:rPr>
            <a:t> October 2017</a:t>
          </a:r>
        </a:p>
      </dsp:txBody>
      <dsp:txXfrm rot="-5400000">
        <a:off x="999804" y="2694542"/>
        <a:ext cx="4559619" cy="859231"/>
      </dsp:txXfrm>
    </dsp:sp>
    <dsp:sp modelId="{A020F44E-6674-4303-86EB-4597402D2AE3}">
      <dsp:nvSpPr>
        <dsp:cNvPr id="0" name=""/>
        <dsp:cNvSpPr/>
      </dsp:nvSpPr>
      <dsp:spPr>
        <a:xfrm rot="5400000">
          <a:off x="-245373" y="4188471"/>
          <a:ext cx="1464915" cy="1025440"/>
        </a:xfrm>
        <a:prstGeom prst="chevron">
          <a:avLst/>
        </a:prstGeom>
        <a:solidFill>
          <a:srgbClr val="0070C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rPr>
            <a:t>2018</a:t>
          </a:r>
        </a:p>
      </dsp:txBody>
      <dsp:txXfrm rot="-5400000">
        <a:off x="-25635" y="4481453"/>
        <a:ext cx="1025440" cy="439475"/>
      </dsp:txXfrm>
    </dsp:sp>
    <dsp:sp modelId="{A0897FF6-0301-47A1-AC27-272BCCD18376}">
      <dsp:nvSpPr>
        <dsp:cNvPr id="0" name=""/>
        <dsp:cNvSpPr/>
      </dsp:nvSpPr>
      <dsp:spPr>
        <a:xfrm rot="5400000">
          <a:off x="2826757" y="2141781"/>
          <a:ext cx="952195" cy="460610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b="0" kern="1200" dirty="0" err="1"/>
            <a:t>Ph.D</a:t>
          </a:r>
          <a:r>
            <a:rPr lang="en-US" sz="2500" b="0" kern="1200" dirty="0"/>
            <a:t> (Technology) IT started with an intake of 10</a:t>
          </a:r>
          <a:endParaRPr lang="en-US" sz="2500" kern="1200" dirty="0"/>
        </a:p>
      </dsp:txBody>
      <dsp:txXfrm rot="-5400000">
        <a:off x="999804" y="4015216"/>
        <a:ext cx="4559619" cy="8592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A3B9E-E90D-4ADB-8026-D3D7EEF41383}">
      <dsp:nvSpPr>
        <dsp:cNvPr id="0" name=""/>
        <dsp:cNvSpPr/>
      </dsp:nvSpPr>
      <dsp:spPr>
        <a:xfrm rot="5400000">
          <a:off x="-245373" y="226449"/>
          <a:ext cx="1464915" cy="1025440"/>
        </a:xfrm>
        <a:prstGeom prst="chevron">
          <a:avLst/>
        </a:prstGeom>
        <a:solidFill>
          <a:srgbClr val="7030A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endParaRPr lang="en-US" sz="1400" b="0" kern="1200" dirty="0"/>
        </a:p>
        <a:p>
          <a:pPr marL="0" lvl="0" indent="0" algn="ctr" defTabSz="622300">
            <a:lnSpc>
              <a:spcPct val="90000"/>
            </a:lnSpc>
            <a:spcBef>
              <a:spcPct val="0"/>
            </a:spcBef>
            <a:spcAft>
              <a:spcPct val="35000"/>
            </a:spcAft>
            <a:buNone/>
          </a:pPr>
          <a:r>
            <a:rPr lang="en-US" sz="1400" b="0" kern="1200" dirty="0"/>
            <a:t>Program offered &amp; Intake </a:t>
          </a:r>
          <a:endParaRPr lang="en-US" sz="1400" kern="1200" dirty="0"/>
        </a:p>
      </dsp:txBody>
      <dsp:txXfrm rot="-5400000">
        <a:off x="-25635" y="519431"/>
        <a:ext cx="1025440" cy="439475"/>
      </dsp:txXfrm>
    </dsp:sp>
    <dsp:sp modelId="{0B410556-08BB-4D4D-A757-364F9B9F70D6}">
      <dsp:nvSpPr>
        <dsp:cNvPr id="0" name=""/>
        <dsp:cNvSpPr/>
      </dsp:nvSpPr>
      <dsp:spPr>
        <a:xfrm rot="5400000">
          <a:off x="2826507" y="-1819990"/>
          <a:ext cx="952695" cy="460610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t>4 years B.E. (IT) - (120) </a:t>
          </a:r>
          <a:endParaRPr lang="en-US" sz="1600" b="1" kern="1200" dirty="0">
            <a:solidFill>
              <a:schemeClr val="tx1"/>
            </a:solidFill>
          </a:endParaRPr>
        </a:p>
        <a:p>
          <a:pPr marL="171450" lvl="1" indent="-171450" algn="l" defTabSz="711200">
            <a:lnSpc>
              <a:spcPct val="90000"/>
            </a:lnSpc>
            <a:spcBef>
              <a:spcPct val="0"/>
            </a:spcBef>
            <a:spcAft>
              <a:spcPct val="15000"/>
            </a:spcAft>
            <a:buChar char="•"/>
          </a:pPr>
          <a:r>
            <a:rPr lang="en-US" sz="1600" b="1" kern="1200" dirty="0"/>
            <a:t>2 years M.E. (IT</a:t>
          </a:r>
          <a:r>
            <a:rPr lang="en-US" sz="1600" b="1" u="sng" kern="1200" dirty="0"/>
            <a:t>)</a:t>
          </a:r>
          <a:r>
            <a:rPr lang="en-US" sz="1600" b="1" u="none" kern="1200" dirty="0"/>
            <a:t> - </a:t>
          </a:r>
          <a:r>
            <a:rPr lang="en-US" sz="1600" b="1" u="sng" kern="1200" dirty="0"/>
            <a:t>(</a:t>
          </a:r>
          <a:r>
            <a:rPr lang="en-US" sz="1600" b="1" kern="1200" dirty="0"/>
            <a:t>18)</a:t>
          </a:r>
        </a:p>
        <a:p>
          <a:pPr marL="171450" lvl="1" indent="-171450" algn="l" defTabSz="711200">
            <a:lnSpc>
              <a:spcPct val="90000"/>
            </a:lnSpc>
            <a:spcBef>
              <a:spcPct val="0"/>
            </a:spcBef>
            <a:spcAft>
              <a:spcPct val="15000"/>
            </a:spcAft>
            <a:buChar char="•"/>
          </a:pPr>
          <a:r>
            <a:rPr lang="en-US" sz="1600" b="1" kern="1200" dirty="0"/>
            <a:t>Ph.D. IT (10)</a:t>
          </a:r>
        </a:p>
      </dsp:txBody>
      <dsp:txXfrm rot="-5400000">
        <a:off x="999805" y="53219"/>
        <a:ext cx="4559594" cy="859681"/>
      </dsp:txXfrm>
    </dsp:sp>
    <dsp:sp modelId="{40B0C0F3-2D86-4976-B02A-B586AFA2C554}">
      <dsp:nvSpPr>
        <dsp:cNvPr id="0" name=""/>
        <dsp:cNvSpPr/>
      </dsp:nvSpPr>
      <dsp:spPr>
        <a:xfrm rot="5400000">
          <a:off x="-245373" y="1498649"/>
          <a:ext cx="1464915" cy="1025440"/>
        </a:xfrm>
        <a:prstGeom prst="chevron">
          <a:avLst/>
        </a:prstGeom>
        <a:solidFill>
          <a:schemeClr val="accent6">
            <a:lumMod val="7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b="0" u="sng" kern="1200" dirty="0">
            <a:solidFill>
              <a:schemeClr val="tx1"/>
            </a:solidFill>
          </a:endParaRPr>
        </a:p>
        <a:p>
          <a:pPr marL="0" lvl="0" indent="0" algn="ctr" defTabSz="800100">
            <a:lnSpc>
              <a:spcPct val="90000"/>
            </a:lnSpc>
            <a:spcBef>
              <a:spcPct val="0"/>
            </a:spcBef>
            <a:spcAft>
              <a:spcPct val="35000"/>
            </a:spcAft>
            <a:buNone/>
          </a:pPr>
          <a:r>
            <a:rPr lang="en-US" sz="1800" b="1" u="none" kern="1200" dirty="0">
              <a:solidFill>
                <a:schemeClr val="bg1"/>
              </a:solidFill>
            </a:rPr>
            <a:t>Success rate  </a:t>
          </a:r>
        </a:p>
        <a:p>
          <a:pPr marL="0" lvl="0" indent="0" algn="ctr" defTabSz="800100">
            <a:lnSpc>
              <a:spcPct val="90000"/>
            </a:lnSpc>
            <a:spcBef>
              <a:spcPct val="0"/>
            </a:spcBef>
            <a:spcAft>
              <a:spcPct val="35000"/>
            </a:spcAft>
            <a:buNone/>
          </a:pPr>
          <a:endParaRPr lang="en-US" sz="1200" kern="1200" dirty="0"/>
        </a:p>
      </dsp:txBody>
      <dsp:txXfrm rot="-5400000">
        <a:off x="-25635" y="1791631"/>
        <a:ext cx="1025440" cy="439475"/>
      </dsp:txXfrm>
    </dsp:sp>
    <dsp:sp modelId="{D01E1F1B-7E79-4508-AFA3-D19DD4ED64B5}">
      <dsp:nvSpPr>
        <dsp:cNvPr id="0" name=""/>
        <dsp:cNvSpPr/>
      </dsp:nvSpPr>
      <dsp:spPr>
        <a:xfrm rot="5400000">
          <a:off x="2826757" y="-499566"/>
          <a:ext cx="952195" cy="460610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a:t>85.71% ( A.Y 2014-18)</a:t>
          </a:r>
          <a:r>
            <a:rPr lang="en-US" sz="2400" b="1" kern="1200" dirty="0"/>
            <a:t> </a:t>
          </a:r>
          <a:endParaRPr lang="en-US" sz="2400" kern="1200" dirty="0">
            <a:solidFill>
              <a:schemeClr val="tx1"/>
            </a:solidFill>
          </a:endParaRPr>
        </a:p>
      </dsp:txBody>
      <dsp:txXfrm rot="-5400000">
        <a:off x="999804" y="1373869"/>
        <a:ext cx="4559619" cy="859231"/>
      </dsp:txXfrm>
    </dsp:sp>
    <dsp:sp modelId="{DB1A7965-EF47-472C-A97A-0573249C7569}">
      <dsp:nvSpPr>
        <dsp:cNvPr id="0" name=""/>
        <dsp:cNvSpPr/>
      </dsp:nvSpPr>
      <dsp:spPr>
        <a:xfrm rot="5400000">
          <a:off x="-194101" y="2816525"/>
          <a:ext cx="1464915" cy="1127985"/>
        </a:xfrm>
        <a:prstGeom prst="chevron">
          <a:avLst/>
        </a:prstGeom>
        <a:solidFill>
          <a:srgbClr val="00B05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Placement, HOC &amp; EDC</a:t>
          </a:r>
        </a:p>
      </dsp:txBody>
      <dsp:txXfrm rot="-5400000">
        <a:off x="-25635" y="3212053"/>
        <a:ext cx="1127985" cy="336930"/>
      </dsp:txXfrm>
    </dsp:sp>
    <dsp:sp modelId="{92AEC662-06C6-451C-8049-73FED094A20D}">
      <dsp:nvSpPr>
        <dsp:cNvPr id="0" name=""/>
        <dsp:cNvSpPr/>
      </dsp:nvSpPr>
      <dsp:spPr>
        <a:xfrm rot="5400000">
          <a:off x="2878029" y="821107"/>
          <a:ext cx="952195" cy="460610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chemeClr val="tx1"/>
              </a:solidFill>
            </a:rPr>
            <a:t>1000+ students since inception,  266 in last 3 </a:t>
          </a:r>
          <a:r>
            <a:rPr lang="en-US" sz="1600" kern="1200" dirty="0" err="1">
              <a:solidFill>
                <a:schemeClr val="tx1"/>
              </a:solidFill>
            </a:rPr>
            <a:t>yrs</a:t>
          </a:r>
          <a:r>
            <a:rPr lang="en-US" sz="1600" kern="1200" dirty="0">
              <a:solidFill>
                <a:schemeClr val="tx1"/>
              </a:solidFill>
            </a:rPr>
            <a:t> – in process</a:t>
          </a:r>
          <a:endParaRPr lang="en-US" sz="1600" kern="1200" dirty="0">
            <a:solidFill>
              <a:srgbClr val="FF0000"/>
            </a:solidFill>
          </a:endParaRPr>
        </a:p>
        <a:p>
          <a:pPr marL="171450" lvl="1" indent="-171450" algn="l" defTabSz="711200">
            <a:lnSpc>
              <a:spcPct val="90000"/>
            </a:lnSpc>
            <a:spcBef>
              <a:spcPct val="0"/>
            </a:spcBef>
            <a:spcAft>
              <a:spcPct val="15000"/>
            </a:spcAft>
            <a:buChar char="•"/>
          </a:pPr>
          <a:r>
            <a:rPr lang="en-US" sz="1600" kern="1200" dirty="0">
              <a:solidFill>
                <a:schemeClr val="tx1"/>
              </a:solidFill>
            </a:rPr>
            <a:t>105 students opted for higher studies</a:t>
          </a:r>
        </a:p>
        <a:p>
          <a:pPr marL="171450" lvl="1" indent="-171450" algn="l" defTabSz="711200">
            <a:lnSpc>
              <a:spcPct val="90000"/>
            </a:lnSpc>
            <a:spcBef>
              <a:spcPct val="0"/>
            </a:spcBef>
            <a:spcAft>
              <a:spcPct val="15000"/>
            </a:spcAft>
            <a:buChar char="•"/>
          </a:pPr>
          <a:r>
            <a:rPr lang="en-US" sz="1600" kern="1200" dirty="0">
              <a:solidFill>
                <a:schemeClr val="tx1"/>
              </a:solidFill>
            </a:rPr>
            <a:t>21 Students as Entrepreneurs</a:t>
          </a:r>
        </a:p>
      </dsp:txBody>
      <dsp:txXfrm rot="-5400000">
        <a:off x="1051076" y="2694542"/>
        <a:ext cx="4559619" cy="859231"/>
      </dsp:txXfrm>
    </dsp:sp>
    <dsp:sp modelId="{AB9803A2-AA19-4E64-B915-6865B542E40C}">
      <dsp:nvSpPr>
        <dsp:cNvPr id="0" name=""/>
        <dsp:cNvSpPr/>
      </dsp:nvSpPr>
      <dsp:spPr>
        <a:xfrm rot="5400000">
          <a:off x="-245373" y="4188471"/>
          <a:ext cx="1464915" cy="1025440"/>
        </a:xfrm>
        <a:prstGeom prst="chevron">
          <a:avLst/>
        </a:prstGeom>
        <a:solidFill>
          <a:srgbClr val="0070C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endParaRPr lang="en-US" sz="2400" b="0" kern="1200" dirty="0"/>
        </a:p>
        <a:p>
          <a:pPr marL="0" lvl="0" indent="0" algn="ctr" defTabSz="1066800">
            <a:lnSpc>
              <a:spcPct val="90000"/>
            </a:lnSpc>
            <a:spcBef>
              <a:spcPct val="0"/>
            </a:spcBef>
            <a:spcAft>
              <a:spcPct val="35000"/>
            </a:spcAft>
            <a:buNone/>
          </a:pPr>
          <a:r>
            <a:rPr lang="en-US" sz="2400" b="0" kern="1200" dirty="0"/>
            <a:t>Prof. Body</a:t>
          </a:r>
        </a:p>
        <a:p>
          <a:pPr marL="0" lvl="0" indent="0" algn="ctr" defTabSz="1066800">
            <a:lnSpc>
              <a:spcPct val="90000"/>
            </a:lnSpc>
            <a:spcBef>
              <a:spcPct val="0"/>
            </a:spcBef>
            <a:spcAft>
              <a:spcPct val="35000"/>
            </a:spcAft>
            <a:buNone/>
          </a:pPr>
          <a:endParaRPr lang="en-US" sz="1200" kern="1200" dirty="0"/>
        </a:p>
      </dsp:txBody>
      <dsp:txXfrm rot="-5400000">
        <a:off x="-25635" y="4481453"/>
        <a:ext cx="1025440" cy="439475"/>
      </dsp:txXfrm>
    </dsp:sp>
    <dsp:sp modelId="{0C4A7578-3B3F-4A2B-B824-465AECAB5670}">
      <dsp:nvSpPr>
        <dsp:cNvPr id="0" name=""/>
        <dsp:cNvSpPr/>
      </dsp:nvSpPr>
      <dsp:spPr>
        <a:xfrm rot="5400000">
          <a:off x="2826757" y="2141781"/>
          <a:ext cx="952195" cy="460610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solidFill>
                <a:schemeClr val="tx1"/>
              </a:solidFill>
            </a:rPr>
            <a:t>ACM , 86 student members of current batch and counting </a:t>
          </a:r>
        </a:p>
      </dsp:txBody>
      <dsp:txXfrm rot="-5400000">
        <a:off x="999804" y="4015216"/>
        <a:ext cx="4559619" cy="8592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B0C0F3-2D86-4976-B02A-B586AFA2C554}">
      <dsp:nvSpPr>
        <dsp:cNvPr id="0" name=""/>
        <dsp:cNvSpPr/>
      </dsp:nvSpPr>
      <dsp:spPr>
        <a:xfrm rot="5400000">
          <a:off x="-245373" y="226449"/>
          <a:ext cx="1464915" cy="1025440"/>
        </a:xfrm>
        <a:prstGeom prst="chevron">
          <a:avLst/>
        </a:prstGeom>
        <a:solidFill>
          <a:srgbClr val="7030A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bg1"/>
              </a:solidFill>
            </a:rPr>
            <a:t>Dept. Library </a:t>
          </a:r>
          <a:endParaRPr lang="en-US" sz="2000" kern="1200" dirty="0">
            <a:solidFill>
              <a:schemeClr val="bg1"/>
            </a:solidFill>
          </a:endParaRPr>
        </a:p>
      </dsp:txBody>
      <dsp:txXfrm rot="-5400000">
        <a:off x="-25635" y="519431"/>
        <a:ext cx="1025440" cy="439475"/>
      </dsp:txXfrm>
    </dsp:sp>
    <dsp:sp modelId="{D01E1F1B-7E79-4508-AFA3-D19DD4ED64B5}">
      <dsp:nvSpPr>
        <dsp:cNvPr id="0" name=""/>
        <dsp:cNvSpPr/>
      </dsp:nvSpPr>
      <dsp:spPr>
        <a:xfrm rot="5400000">
          <a:off x="2826507" y="-1819990"/>
          <a:ext cx="952695" cy="460610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solidFill>
                <a:schemeClr val="tx1"/>
              </a:solidFill>
            </a:rPr>
            <a:t>600+ including text books &amp; reference books</a:t>
          </a:r>
        </a:p>
      </dsp:txBody>
      <dsp:txXfrm rot="-5400000">
        <a:off x="999805" y="53219"/>
        <a:ext cx="4559594" cy="859681"/>
      </dsp:txXfrm>
    </dsp:sp>
    <dsp:sp modelId="{DB1A7965-EF47-472C-A97A-0573249C7569}">
      <dsp:nvSpPr>
        <dsp:cNvPr id="0" name=""/>
        <dsp:cNvSpPr/>
      </dsp:nvSpPr>
      <dsp:spPr>
        <a:xfrm rot="5400000">
          <a:off x="-194101" y="1495851"/>
          <a:ext cx="1464915" cy="1127985"/>
        </a:xfrm>
        <a:prstGeom prst="chevron">
          <a:avLst/>
        </a:prstGeom>
        <a:solidFill>
          <a:schemeClr val="accent6">
            <a:lumMod val="7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UG project reports</a:t>
          </a:r>
          <a:endParaRPr lang="en-US" sz="2800" kern="1200" dirty="0"/>
        </a:p>
      </dsp:txBody>
      <dsp:txXfrm rot="-5400000">
        <a:off x="-25635" y="1891379"/>
        <a:ext cx="1127985" cy="336930"/>
      </dsp:txXfrm>
    </dsp:sp>
    <dsp:sp modelId="{92AEC662-06C6-451C-8049-73FED094A20D}">
      <dsp:nvSpPr>
        <dsp:cNvPr id="0" name=""/>
        <dsp:cNvSpPr/>
      </dsp:nvSpPr>
      <dsp:spPr>
        <a:xfrm rot="5400000">
          <a:off x="2878029" y="-499566"/>
          <a:ext cx="952195" cy="460610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solidFill>
                <a:schemeClr val="tx1"/>
              </a:solidFill>
            </a:rPr>
            <a:t>700+ since inception  </a:t>
          </a:r>
        </a:p>
      </dsp:txBody>
      <dsp:txXfrm rot="-5400000">
        <a:off x="1051076" y="1373869"/>
        <a:ext cx="4559619" cy="859231"/>
      </dsp:txXfrm>
    </dsp:sp>
    <dsp:sp modelId="{AB9803A2-AA19-4E64-B915-6865B542E40C}">
      <dsp:nvSpPr>
        <dsp:cNvPr id="0" name=""/>
        <dsp:cNvSpPr/>
      </dsp:nvSpPr>
      <dsp:spPr>
        <a:xfrm rot="5400000">
          <a:off x="-245373" y="2867797"/>
          <a:ext cx="1464915" cy="1025440"/>
        </a:xfrm>
        <a:prstGeom prst="chevron">
          <a:avLst/>
        </a:prstGeom>
        <a:solidFill>
          <a:srgbClr val="00B05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Publication</a:t>
          </a:r>
        </a:p>
      </dsp:txBody>
      <dsp:txXfrm rot="-5400000">
        <a:off x="-25635" y="3160779"/>
        <a:ext cx="1025440" cy="439475"/>
      </dsp:txXfrm>
    </dsp:sp>
    <dsp:sp modelId="{0C4A7578-3B3F-4A2B-B824-465AECAB5670}">
      <dsp:nvSpPr>
        <dsp:cNvPr id="0" name=""/>
        <dsp:cNvSpPr/>
      </dsp:nvSpPr>
      <dsp:spPr>
        <a:xfrm rot="5400000">
          <a:off x="2826757" y="821107"/>
          <a:ext cx="952195" cy="460610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solidFill>
                <a:schemeClr val="tx1"/>
              </a:solidFill>
            </a:rPr>
            <a:t>E-Zine Technical magazine released its 10</a:t>
          </a:r>
          <a:r>
            <a:rPr lang="en-US" sz="2400" kern="1200" baseline="30000" dirty="0">
              <a:solidFill>
                <a:schemeClr val="tx1"/>
              </a:solidFill>
            </a:rPr>
            <a:t>th</a:t>
          </a:r>
          <a:r>
            <a:rPr lang="en-US" sz="2400" kern="1200" dirty="0">
              <a:solidFill>
                <a:schemeClr val="tx1"/>
              </a:solidFill>
            </a:rPr>
            <a:t> edition, vol.2</a:t>
          </a:r>
        </a:p>
        <a:p>
          <a:pPr marL="228600" lvl="1" indent="-228600" algn="l" defTabSz="1066800">
            <a:lnSpc>
              <a:spcPct val="90000"/>
            </a:lnSpc>
            <a:spcBef>
              <a:spcPct val="0"/>
            </a:spcBef>
            <a:spcAft>
              <a:spcPct val="15000"/>
            </a:spcAft>
            <a:buChar char="•"/>
          </a:pPr>
          <a:r>
            <a:rPr lang="en-US" sz="2400" kern="1200" dirty="0" err="1">
              <a:solidFill>
                <a:schemeClr val="tx1"/>
              </a:solidFill>
            </a:rPr>
            <a:t>NewLetter</a:t>
          </a:r>
          <a:r>
            <a:rPr lang="en-US" sz="2400" kern="1200" dirty="0">
              <a:solidFill>
                <a:schemeClr val="tx1"/>
              </a:solidFill>
            </a:rPr>
            <a:t> Sankalp</a:t>
          </a:r>
        </a:p>
      </dsp:txBody>
      <dsp:txXfrm rot="-5400000">
        <a:off x="999804" y="2694542"/>
        <a:ext cx="4559619" cy="859231"/>
      </dsp:txXfrm>
    </dsp:sp>
    <dsp:sp modelId="{A020F44E-6674-4303-86EB-4597402D2AE3}">
      <dsp:nvSpPr>
        <dsp:cNvPr id="0" name=""/>
        <dsp:cNvSpPr/>
      </dsp:nvSpPr>
      <dsp:spPr>
        <a:xfrm rot="5400000">
          <a:off x="-245373" y="4188471"/>
          <a:ext cx="1464915" cy="1025440"/>
        </a:xfrm>
        <a:prstGeom prst="chevron">
          <a:avLst/>
        </a:prstGeom>
        <a:solidFill>
          <a:srgbClr val="0070C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rPr>
            <a:t>Curriculum enrichment</a:t>
          </a:r>
        </a:p>
      </dsp:txBody>
      <dsp:txXfrm rot="-5400000">
        <a:off x="-25635" y="4481453"/>
        <a:ext cx="1025440" cy="439475"/>
      </dsp:txXfrm>
    </dsp:sp>
    <dsp:sp modelId="{A0897FF6-0301-47A1-AC27-272BCCD18376}">
      <dsp:nvSpPr>
        <dsp:cNvPr id="0" name=""/>
        <dsp:cNvSpPr/>
      </dsp:nvSpPr>
      <dsp:spPr>
        <a:xfrm rot="5400000">
          <a:off x="2826757" y="2141781"/>
          <a:ext cx="952195" cy="460610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0" kern="1200" dirty="0" err="1"/>
            <a:t>Programme</a:t>
          </a:r>
          <a:r>
            <a:rPr lang="en-US" sz="2400" b="0" kern="1200" dirty="0"/>
            <a:t> resource book, Course resource book</a:t>
          </a:r>
          <a:endParaRPr lang="en-US" sz="2400" kern="1200" dirty="0"/>
        </a:p>
      </dsp:txBody>
      <dsp:txXfrm rot="-5400000">
        <a:off x="999804" y="4015216"/>
        <a:ext cx="4559619" cy="8592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213B47-FEB5-47DE-AC8E-4777E15A0604}">
      <dsp:nvSpPr>
        <dsp:cNvPr id="0" name=""/>
        <dsp:cNvSpPr/>
      </dsp:nvSpPr>
      <dsp:spPr>
        <a:xfrm>
          <a:off x="2163198" y="891"/>
          <a:ext cx="1289247" cy="64462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Student</a:t>
          </a:r>
        </a:p>
      </dsp:txBody>
      <dsp:txXfrm>
        <a:off x="2182078" y="19771"/>
        <a:ext cx="1251487" cy="606863"/>
      </dsp:txXfrm>
    </dsp:sp>
    <dsp:sp modelId="{1693CD4C-9D76-4445-88E9-711500B17A45}">
      <dsp:nvSpPr>
        <dsp:cNvPr id="0" name=""/>
        <dsp:cNvSpPr/>
      </dsp:nvSpPr>
      <dsp:spPr>
        <a:xfrm>
          <a:off x="2292123" y="645515"/>
          <a:ext cx="128924" cy="610484"/>
        </a:xfrm>
        <a:custGeom>
          <a:avLst/>
          <a:gdLst/>
          <a:ahLst/>
          <a:cxnLst/>
          <a:rect l="0" t="0" r="0" b="0"/>
          <a:pathLst>
            <a:path>
              <a:moveTo>
                <a:pt x="0" y="0"/>
              </a:moveTo>
              <a:lnTo>
                <a:pt x="0" y="610484"/>
              </a:lnTo>
              <a:lnTo>
                <a:pt x="128924" y="610484"/>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96AC82-431F-41B9-ACF1-2F1CD6463E51}">
      <dsp:nvSpPr>
        <dsp:cNvPr id="0" name=""/>
        <dsp:cNvSpPr/>
      </dsp:nvSpPr>
      <dsp:spPr>
        <a:xfrm>
          <a:off x="2421048" y="806671"/>
          <a:ext cx="1354710" cy="898657"/>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100000"/>
            </a:lnSpc>
            <a:spcBef>
              <a:spcPct val="0"/>
            </a:spcBef>
            <a:spcAft>
              <a:spcPts val="0"/>
            </a:spcAft>
            <a:buNone/>
          </a:pPr>
          <a:r>
            <a:rPr lang="en-US" sz="1400" b="1" kern="1200" dirty="0"/>
            <a:t>120 Intake + </a:t>
          </a:r>
        </a:p>
        <a:p>
          <a:pPr marL="0" lvl="0" indent="0" algn="ctr" defTabSz="622300">
            <a:lnSpc>
              <a:spcPct val="100000"/>
            </a:lnSpc>
            <a:spcBef>
              <a:spcPct val="0"/>
            </a:spcBef>
            <a:spcAft>
              <a:spcPts val="0"/>
            </a:spcAft>
            <a:buNone/>
          </a:pPr>
          <a:r>
            <a:rPr lang="en-US" sz="1400" b="1" kern="1200" dirty="0"/>
            <a:t>24 DSE –(BE)</a:t>
          </a:r>
        </a:p>
        <a:p>
          <a:pPr marL="0" lvl="0" indent="0" algn="ctr" defTabSz="622300">
            <a:lnSpc>
              <a:spcPct val="100000"/>
            </a:lnSpc>
            <a:spcBef>
              <a:spcPct val="0"/>
            </a:spcBef>
            <a:spcAft>
              <a:spcPts val="0"/>
            </a:spcAft>
            <a:buNone/>
          </a:pPr>
          <a:r>
            <a:rPr lang="en-US" sz="1400" b="1" kern="1200" dirty="0"/>
            <a:t>18 –(ME)              10- (Ph.D.)</a:t>
          </a:r>
        </a:p>
      </dsp:txBody>
      <dsp:txXfrm>
        <a:off x="2447369" y="832992"/>
        <a:ext cx="1302068" cy="846015"/>
      </dsp:txXfrm>
    </dsp:sp>
    <dsp:sp modelId="{D5D2C4A7-9E90-4223-A33C-44C61A20F978}">
      <dsp:nvSpPr>
        <dsp:cNvPr id="0" name=""/>
        <dsp:cNvSpPr/>
      </dsp:nvSpPr>
      <dsp:spPr>
        <a:xfrm>
          <a:off x="2292123" y="645515"/>
          <a:ext cx="128924" cy="1543280"/>
        </a:xfrm>
        <a:custGeom>
          <a:avLst/>
          <a:gdLst/>
          <a:ahLst/>
          <a:cxnLst/>
          <a:rect l="0" t="0" r="0" b="0"/>
          <a:pathLst>
            <a:path>
              <a:moveTo>
                <a:pt x="0" y="0"/>
              </a:moveTo>
              <a:lnTo>
                <a:pt x="0" y="1543280"/>
              </a:lnTo>
              <a:lnTo>
                <a:pt x="128924" y="154328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CA30B7-9EFB-45AF-A706-90D0A00A8388}">
      <dsp:nvSpPr>
        <dsp:cNvPr id="0" name=""/>
        <dsp:cNvSpPr/>
      </dsp:nvSpPr>
      <dsp:spPr>
        <a:xfrm>
          <a:off x="2421048" y="1866484"/>
          <a:ext cx="1031398" cy="644623"/>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903080"/>
              <a:satOff val="3619"/>
              <a:lumOff val="78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SE, TE, BE, ME, Ph.D.</a:t>
          </a:r>
        </a:p>
      </dsp:txBody>
      <dsp:txXfrm>
        <a:off x="2439928" y="1885364"/>
        <a:ext cx="993638" cy="606863"/>
      </dsp:txXfrm>
    </dsp:sp>
    <dsp:sp modelId="{78096E71-11B2-40BB-B778-94F6E3D393DF}">
      <dsp:nvSpPr>
        <dsp:cNvPr id="0" name=""/>
        <dsp:cNvSpPr/>
      </dsp:nvSpPr>
      <dsp:spPr>
        <a:xfrm>
          <a:off x="3840221" y="891"/>
          <a:ext cx="1289247" cy="644623"/>
        </a:xfrm>
        <a:prstGeom prst="roundRect">
          <a:avLst>
            <a:gd name="adj" fmla="val 100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Faculty</a:t>
          </a:r>
        </a:p>
      </dsp:txBody>
      <dsp:txXfrm>
        <a:off x="3859101" y="19771"/>
        <a:ext cx="1251487" cy="606863"/>
      </dsp:txXfrm>
    </dsp:sp>
    <dsp:sp modelId="{0E3F10CC-520E-4D76-8684-35B6A2B49C6C}">
      <dsp:nvSpPr>
        <dsp:cNvPr id="0" name=""/>
        <dsp:cNvSpPr/>
      </dsp:nvSpPr>
      <dsp:spPr>
        <a:xfrm>
          <a:off x="3969145" y="645515"/>
          <a:ext cx="128924" cy="483467"/>
        </a:xfrm>
        <a:custGeom>
          <a:avLst/>
          <a:gdLst/>
          <a:ahLst/>
          <a:cxnLst/>
          <a:rect l="0" t="0" r="0" b="0"/>
          <a:pathLst>
            <a:path>
              <a:moveTo>
                <a:pt x="0" y="0"/>
              </a:moveTo>
              <a:lnTo>
                <a:pt x="0" y="483467"/>
              </a:lnTo>
              <a:lnTo>
                <a:pt x="128924" y="483467"/>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FD294D-5E66-42C4-9532-A09BE9423C42}">
      <dsp:nvSpPr>
        <dsp:cNvPr id="0" name=""/>
        <dsp:cNvSpPr/>
      </dsp:nvSpPr>
      <dsp:spPr>
        <a:xfrm>
          <a:off x="4098070" y="806671"/>
          <a:ext cx="1644791" cy="644623"/>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1806159"/>
              <a:satOff val="7238"/>
              <a:lumOff val="15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l" defTabSz="622300">
            <a:lnSpc>
              <a:spcPct val="90000"/>
            </a:lnSpc>
            <a:spcBef>
              <a:spcPct val="0"/>
            </a:spcBef>
            <a:spcAft>
              <a:spcPct val="35000"/>
            </a:spcAft>
            <a:buNone/>
          </a:pPr>
          <a:r>
            <a:rPr lang="en-US" sz="1400" b="1" kern="1200" dirty="0">
              <a:latin typeface="+mn-lt"/>
            </a:rPr>
            <a:t>Faculty Members:28                   </a:t>
          </a:r>
        </a:p>
        <a:p>
          <a:pPr marL="0" lvl="0" indent="0" algn="l" defTabSz="622300">
            <a:lnSpc>
              <a:spcPct val="90000"/>
            </a:lnSpc>
            <a:spcBef>
              <a:spcPct val="0"/>
            </a:spcBef>
            <a:spcAft>
              <a:spcPct val="35000"/>
            </a:spcAft>
            <a:buNone/>
          </a:pPr>
          <a:r>
            <a:rPr lang="en-US" sz="1400" b="1" kern="1200" dirty="0">
              <a:latin typeface="+mn-lt"/>
            </a:rPr>
            <a:t> PG recognized:06</a:t>
          </a:r>
        </a:p>
      </dsp:txBody>
      <dsp:txXfrm>
        <a:off x="4116950" y="825551"/>
        <a:ext cx="1607031" cy="606863"/>
      </dsp:txXfrm>
    </dsp:sp>
    <dsp:sp modelId="{52D37BA1-6078-4009-86B1-68A278B73370}">
      <dsp:nvSpPr>
        <dsp:cNvPr id="0" name=""/>
        <dsp:cNvSpPr/>
      </dsp:nvSpPr>
      <dsp:spPr>
        <a:xfrm>
          <a:off x="3969145" y="645515"/>
          <a:ext cx="128924" cy="1289247"/>
        </a:xfrm>
        <a:custGeom>
          <a:avLst/>
          <a:gdLst/>
          <a:ahLst/>
          <a:cxnLst/>
          <a:rect l="0" t="0" r="0" b="0"/>
          <a:pathLst>
            <a:path>
              <a:moveTo>
                <a:pt x="0" y="0"/>
              </a:moveTo>
              <a:lnTo>
                <a:pt x="0" y="1289247"/>
              </a:lnTo>
              <a:lnTo>
                <a:pt x="128924" y="1289247"/>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E8E2DD-4D18-492B-8398-5A1B1F6D7A46}">
      <dsp:nvSpPr>
        <dsp:cNvPr id="0" name=""/>
        <dsp:cNvSpPr/>
      </dsp:nvSpPr>
      <dsp:spPr>
        <a:xfrm>
          <a:off x="4098070" y="1612450"/>
          <a:ext cx="2078689" cy="644623"/>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2709239"/>
              <a:satOff val="10858"/>
              <a:lumOff val="23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l" defTabSz="622300">
            <a:lnSpc>
              <a:spcPct val="90000"/>
            </a:lnSpc>
            <a:spcBef>
              <a:spcPct val="0"/>
            </a:spcBef>
            <a:spcAft>
              <a:spcPct val="35000"/>
            </a:spcAft>
            <a:buNone/>
          </a:pPr>
          <a:r>
            <a:rPr lang="en-US" sz="1400" b="1" kern="1200" dirty="0">
              <a:latin typeface="+mn-lt"/>
              <a:cs typeface="Times New Roman" panose="02020603050405020304" pitchFamily="18" charset="0"/>
            </a:rPr>
            <a:t>Professors:03,                    </a:t>
          </a:r>
          <a:r>
            <a:rPr lang="en-US" sz="1400" b="1" kern="1200" dirty="0">
              <a:solidFill>
                <a:schemeClr val="tx1"/>
              </a:solidFill>
              <a:latin typeface="+mn-lt"/>
            </a:rPr>
            <a:t>Assoc.Profs:03,                   </a:t>
          </a:r>
          <a:r>
            <a:rPr lang="en-US" sz="1400" b="1" kern="1200" dirty="0">
              <a:latin typeface="+mn-lt"/>
              <a:cs typeface="Times New Roman" panose="02020603050405020304" pitchFamily="18" charset="0"/>
            </a:rPr>
            <a:t>Assistant Professors:22</a:t>
          </a:r>
          <a:endParaRPr lang="en-US" sz="1400" b="1" kern="1200" dirty="0">
            <a:latin typeface="+mn-lt"/>
          </a:endParaRPr>
        </a:p>
      </dsp:txBody>
      <dsp:txXfrm>
        <a:off x="4116950" y="1631330"/>
        <a:ext cx="2040929" cy="606863"/>
      </dsp:txXfrm>
    </dsp:sp>
    <dsp:sp modelId="{AEFF7733-1198-4356-B49D-377328003E47}">
      <dsp:nvSpPr>
        <dsp:cNvPr id="0" name=""/>
        <dsp:cNvSpPr/>
      </dsp:nvSpPr>
      <dsp:spPr>
        <a:xfrm>
          <a:off x="3969145" y="645515"/>
          <a:ext cx="128924" cy="2095027"/>
        </a:xfrm>
        <a:custGeom>
          <a:avLst/>
          <a:gdLst/>
          <a:ahLst/>
          <a:cxnLst/>
          <a:rect l="0" t="0" r="0" b="0"/>
          <a:pathLst>
            <a:path>
              <a:moveTo>
                <a:pt x="0" y="0"/>
              </a:moveTo>
              <a:lnTo>
                <a:pt x="0" y="2095027"/>
              </a:lnTo>
              <a:lnTo>
                <a:pt x="128924" y="2095027"/>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BC7D1A-4AAF-49A3-9DA9-91E0ADBC4253}">
      <dsp:nvSpPr>
        <dsp:cNvPr id="0" name=""/>
        <dsp:cNvSpPr/>
      </dsp:nvSpPr>
      <dsp:spPr>
        <a:xfrm>
          <a:off x="4098070" y="2418230"/>
          <a:ext cx="1694762" cy="644623"/>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3612319"/>
              <a:satOff val="14477"/>
              <a:lumOff val="31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l" defTabSz="622300">
            <a:lnSpc>
              <a:spcPct val="90000"/>
            </a:lnSpc>
            <a:spcBef>
              <a:spcPct val="0"/>
            </a:spcBef>
            <a:spcAft>
              <a:spcPct val="35000"/>
            </a:spcAft>
            <a:buNone/>
          </a:pPr>
          <a:r>
            <a:rPr lang="en-US" sz="1400" b="1" kern="1200" dirty="0">
              <a:latin typeface="+mn-lt"/>
            </a:rPr>
            <a:t>Ph.D. :06,                             </a:t>
          </a:r>
          <a:r>
            <a:rPr lang="en-US" sz="1400" b="1" kern="1200" dirty="0" err="1">
              <a:latin typeface="+mn-lt"/>
            </a:rPr>
            <a:t>Ph.D</a:t>
          </a:r>
          <a:r>
            <a:rPr lang="en-US" sz="1400" b="1" kern="1200" dirty="0">
              <a:latin typeface="+mn-lt"/>
            </a:rPr>
            <a:t>(Pursuing):06,        </a:t>
          </a:r>
          <a:r>
            <a:rPr lang="en-US" sz="1400" b="1" kern="1200" dirty="0">
              <a:solidFill>
                <a:schemeClr val="tx1"/>
              </a:solidFill>
              <a:latin typeface="+mn-lt"/>
            </a:rPr>
            <a:t>M.E/M.Tech:16</a:t>
          </a:r>
        </a:p>
      </dsp:txBody>
      <dsp:txXfrm>
        <a:off x="4116950" y="2437110"/>
        <a:ext cx="1657002" cy="606863"/>
      </dsp:txXfrm>
    </dsp:sp>
    <dsp:sp modelId="{53C95F0E-D029-4368-9DB2-3E0CC9B4EA22}">
      <dsp:nvSpPr>
        <dsp:cNvPr id="0" name=""/>
        <dsp:cNvSpPr/>
      </dsp:nvSpPr>
      <dsp:spPr>
        <a:xfrm>
          <a:off x="3969145" y="645515"/>
          <a:ext cx="128924" cy="2900806"/>
        </a:xfrm>
        <a:custGeom>
          <a:avLst/>
          <a:gdLst/>
          <a:ahLst/>
          <a:cxnLst/>
          <a:rect l="0" t="0" r="0" b="0"/>
          <a:pathLst>
            <a:path>
              <a:moveTo>
                <a:pt x="0" y="0"/>
              </a:moveTo>
              <a:lnTo>
                <a:pt x="0" y="2900806"/>
              </a:lnTo>
              <a:lnTo>
                <a:pt x="128924" y="290080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96F90E-D84E-4521-A92F-D85A22B620C0}">
      <dsp:nvSpPr>
        <dsp:cNvPr id="0" name=""/>
        <dsp:cNvSpPr/>
      </dsp:nvSpPr>
      <dsp:spPr>
        <a:xfrm>
          <a:off x="4098070" y="3224010"/>
          <a:ext cx="1528934" cy="644623"/>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4515398"/>
              <a:satOff val="18096"/>
              <a:lumOff val="392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l" defTabSz="622300">
            <a:lnSpc>
              <a:spcPct val="90000"/>
            </a:lnSpc>
            <a:spcBef>
              <a:spcPct val="0"/>
            </a:spcBef>
            <a:spcAft>
              <a:spcPct val="35000"/>
            </a:spcAft>
            <a:buNone/>
          </a:pPr>
          <a:r>
            <a:rPr lang="en-US" sz="1400" b="1" kern="1200" dirty="0">
              <a:latin typeface="+mn-lt"/>
            </a:rPr>
            <a:t>Approved Ph.D. guides: 02 (UOM)</a:t>
          </a:r>
        </a:p>
      </dsp:txBody>
      <dsp:txXfrm>
        <a:off x="4116950" y="3242890"/>
        <a:ext cx="1491174" cy="606863"/>
      </dsp:txXfrm>
    </dsp:sp>
    <dsp:sp modelId="{0AD263CB-476E-4DA8-B3EC-B1F463D90BEA}">
      <dsp:nvSpPr>
        <dsp:cNvPr id="0" name=""/>
        <dsp:cNvSpPr/>
      </dsp:nvSpPr>
      <dsp:spPr>
        <a:xfrm>
          <a:off x="3969145" y="645515"/>
          <a:ext cx="128924" cy="3706586"/>
        </a:xfrm>
        <a:custGeom>
          <a:avLst/>
          <a:gdLst/>
          <a:ahLst/>
          <a:cxnLst/>
          <a:rect l="0" t="0" r="0" b="0"/>
          <a:pathLst>
            <a:path>
              <a:moveTo>
                <a:pt x="0" y="0"/>
              </a:moveTo>
              <a:lnTo>
                <a:pt x="0" y="3706586"/>
              </a:lnTo>
              <a:lnTo>
                <a:pt x="128924" y="370658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17CBC9-29F9-4EA4-8B9C-05C8892075E1}">
      <dsp:nvSpPr>
        <dsp:cNvPr id="0" name=""/>
        <dsp:cNvSpPr/>
      </dsp:nvSpPr>
      <dsp:spPr>
        <a:xfrm>
          <a:off x="4098070" y="4029789"/>
          <a:ext cx="1827400" cy="644623"/>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5418478"/>
              <a:satOff val="21715"/>
              <a:lumOff val="470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latin typeface="+mn-lt"/>
              <a:cs typeface="Times New Roman" panose="02020603050405020304" pitchFamily="18" charset="0"/>
            </a:rPr>
            <a:t>5 Laboratory  Assistants</a:t>
          </a:r>
        </a:p>
        <a:p>
          <a:pPr marL="0" lvl="0" indent="0" algn="ctr" defTabSz="622300">
            <a:lnSpc>
              <a:spcPct val="90000"/>
            </a:lnSpc>
            <a:spcBef>
              <a:spcPct val="0"/>
            </a:spcBef>
            <a:spcAft>
              <a:spcPct val="35000"/>
            </a:spcAft>
            <a:buNone/>
          </a:pPr>
          <a:r>
            <a:rPr lang="en-US" sz="1400" b="1" kern="1200" dirty="0">
              <a:solidFill>
                <a:schemeClr val="tx1"/>
              </a:solidFill>
              <a:latin typeface="+mn-lt"/>
              <a:cs typeface="Times New Roman" panose="02020603050405020304" pitchFamily="18" charset="0"/>
            </a:rPr>
            <a:t>3 Lab Attendants</a:t>
          </a:r>
          <a:endParaRPr lang="en-US" sz="1400" b="1" kern="1200" dirty="0">
            <a:solidFill>
              <a:schemeClr val="tx1"/>
            </a:solidFill>
            <a:latin typeface="+mn-lt"/>
          </a:endParaRPr>
        </a:p>
      </dsp:txBody>
      <dsp:txXfrm>
        <a:off x="4116950" y="4048669"/>
        <a:ext cx="1789640" cy="606863"/>
      </dsp:txXfrm>
    </dsp:sp>
    <dsp:sp modelId="{64BF44DE-2893-4F55-ACAC-763E7AC9A44A}">
      <dsp:nvSpPr>
        <dsp:cNvPr id="0" name=""/>
        <dsp:cNvSpPr/>
      </dsp:nvSpPr>
      <dsp:spPr>
        <a:xfrm>
          <a:off x="6241222" y="891"/>
          <a:ext cx="1289247" cy="644623"/>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Infrastructure</a:t>
          </a:r>
        </a:p>
      </dsp:txBody>
      <dsp:txXfrm>
        <a:off x="6260102" y="19771"/>
        <a:ext cx="1251487" cy="606863"/>
      </dsp:txXfrm>
    </dsp:sp>
    <dsp:sp modelId="{7AF88A21-D08A-4F11-B157-870F52485B26}">
      <dsp:nvSpPr>
        <dsp:cNvPr id="0" name=""/>
        <dsp:cNvSpPr/>
      </dsp:nvSpPr>
      <dsp:spPr>
        <a:xfrm>
          <a:off x="6370147" y="645515"/>
          <a:ext cx="128924" cy="606014"/>
        </a:xfrm>
        <a:custGeom>
          <a:avLst/>
          <a:gdLst/>
          <a:ahLst/>
          <a:cxnLst/>
          <a:rect l="0" t="0" r="0" b="0"/>
          <a:pathLst>
            <a:path>
              <a:moveTo>
                <a:pt x="0" y="0"/>
              </a:moveTo>
              <a:lnTo>
                <a:pt x="0" y="606014"/>
              </a:lnTo>
              <a:lnTo>
                <a:pt x="128924" y="606014"/>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4FFD9F-75E8-4B53-98A9-B427C6FC6D52}">
      <dsp:nvSpPr>
        <dsp:cNvPr id="0" name=""/>
        <dsp:cNvSpPr/>
      </dsp:nvSpPr>
      <dsp:spPr>
        <a:xfrm>
          <a:off x="6499072" y="806671"/>
          <a:ext cx="2129909" cy="889716"/>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6321557"/>
              <a:satOff val="25334"/>
              <a:lumOff val="549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5 UG Classrooms</a:t>
          </a:r>
        </a:p>
        <a:p>
          <a:pPr marL="0" lvl="0" indent="0" algn="ctr" defTabSz="622300">
            <a:lnSpc>
              <a:spcPct val="90000"/>
            </a:lnSpc>
            <a:spcBef>
              <a:spcPct val="0"/>
            </a:spcBef>
            <a:spcAft>
              <a:spcPct val="35000"/>
            </a:spcAft>
            <a:buNone/>
          </a:pPr>
          <a:r>
            <a:rPr lang="en-US" sz="1400" b="1" kern="1200" dirty="0"/>
            <a:t>01 ME Classroom</a:t>
          </a:r>
        </a:p>
        <a:p>
          <a:pPr marL="0" lvl="0" indent="0" algn="ctr" defTabSz="622300">
            <a:lnSpc>
              <a:spcPct val="90000"/>
            </a:lnSpc>
            <a:spcBef>
              <a:spcPct val="0"/>
            </a:spcBef>
            <a:spcAft>
              <a:spcPct val="35000"/>
            </a:spcAft>
            <a:buNone/>
          </a:pPr>
          <a:r>
            <a:rPr lang="en-US" sz="1400" b="1" kern="1200" dirty="0"/>
            <a:t>1 Tutorial/</a:t>
          </a:r>
          <a:r>
            <a:rPr lang="en-US" sz="1400" b="1" kern="1200" dirty="0">
              <a:solidFill>
                <a:srgbClr val="C00000"/>
              </a:solidFill>
            </a:rPr>
            <a:t>Smart Class room </a:t>
          </a:r>
        </a:p>
      </dsp:txBody>
      <dsp:txXfrm>
        <a:off x="6525131" y="832730"/>
        <a:ext cx="2077791" cy="837598"/>
      </dsp:txXfrm>
    </dsp:sp>
    <dsp:sp modelId="{6992FE42-7F1A-4A34-A70A-97C00C85DDB4}">
      <dsp:nvSpPr>
        <dsp:cNvPr id="0" name=""/>
        <dsp:cNvSpPr/>
      </dsp:nvSpPr>
      <dsp:spPr>
        <a:xfrm>
          <a:off x="6370147" y="645515"/>
          <a:ext cx="128924" cy="1634778"/>
        </a:xfrm>
        <a:custGeom>
          <a:avLst/>
          <a:gdLst/>
          <a:ahLst/>
          <a:cxnLst/>
          <a:rect l="0" t="0" r="0" b="0"/>
          <a:pathLst>
            <a:path>
              <a:moveTo>
                <a:pt x="0" y="0"/>
              </a:moveTo>
              <a:lnTo>
                <a:pt x="0" y="1634778"/>
              </a:lnTo>
              <a:lnTo>
                <a:pt x="128924" y="1634778"/>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2B495A-118B-40B8-A207-4D0837B8E941}">
      <dsp:nvSpPr>
        <dsp:cNvPr id="0" name=""/>
        <dsp:cNvSpPr/>
      </dsp:nvSpPr>
      <dsp:spPr>
        <a:xfrm>
          <a:off x="6499072" y="1857543"/>
          <a:ext cx="2241165" cy="845501"/>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7224638"/>
              <a:satOff val="28953"/>
              <a:lumOff val="62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8 UG Labs</a:t>
          </a:r>
        </a:p>
        <a:p>
          <a:pPr marL="0" lvl="0" indent="0" algn="ctr" defTabSz="622300">
            <a:lnSpc>
              <a:spcPct val="90000"/>
            </a:lnSpc>
            <a:spcBef>
              <a:spcPct val="0"/>
            </a:spcBef>
            <a:spcAft>
              <a:spcPct val="35000"/>
            </a:spcAft>
            <a:buNone/>
          </a:pPr>
          <a:r>
            <a:rPr lang="en-US" sz="1400" b="1" kern="1200" dirty="0"/>
            <a:t>1 ME LAB</a:t>
          </a:r>
        </a:p>
        <a:p>
          <a:pPr marL="0" lvl="0" indent="0" algn="ctr" defTabSz="622300">
            <a:lnSpc>
              <a:spcPct val="90000"/>
            </a:lnSpc>
            <a:spcBef>
              <a:spcPct val="0"/>
            </a:spcBef>
            <a:spcAft>
              <a:spcPct val="35000"/>
            </a:spcAft>
            <a:buNone/>
          </a:pPr>
          <a:r>
            <a:rPr lang="en-US" sz="1400" b="1" kern="1200" dirty="0"/>
            <a:t>1 Ph.D. Lab </a:t>
          </a:r>
        </a:p>
      </dsp:txBody>
      <dsp:txXfrm>
        <a:off x="6523836" y="1882307"/>
        <a:ext cx="2191637" cy="795973"/>
      </dsp:txXfrm>
    </dsp:sp>
    <dsp:sp modelId="{15902AA8-CE1A-46BA-AAF6-1495E60A31A0}">
      <dsp:nvSpPr>
        <dsp:cNvPr id="0" name=""/>
        <dsp:cNvSpPr/>
      </dsp:nvSpPr>
      <dsp:spPr>
        <a:xfrm>
          <a:off x="6370147" y="645515"/>
          <a:ext cx="128924" cy="2540997"/>
        </a:xfrm>
        <a:custGeom>
          <a:avLst/>
          <a:gdLst/>
          <a:ahLst/>
          <a:cxnLst/>
          <a:rect l="0" t="0" r="0" b="0"/>
          <a:pathLst>
            <a:path>
              <a:moveTo>
                <a:pt x="0" y="0"/>
              </a:moveTo>
              <a:lnTo>
                <a:pt x="0" y="2540997"/>
              </a:lnTo>
              <a:lnTo>
                <a:pt x="128924" y="2540997"/>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2B3B86-3EAB-49F9-AED3-6224E575E82C}">
      <dsp:nvSpPr>
        <dsp:cNvPr id="0" name=""/>
        <dsp:cNvSpPr/>
      </dsp:nvSpPr>
      <dsp:spPr>
        <a:xfrm>
          <a:off x="6499072" y="2864200"/>
          <a:ext cx="2408499" cy="644623"/>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8127717"/>
              <a:satOff val="32573"/>
              <a:lumOff val="70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2 Faculty Room </a:t>
          </a:r>
        </a:p>
        <a:p>
          <a:pPr marL="0" lvl="0" indent="0" algn="ctr" defTabSz="622300">
            <a:lnSpc>
              <a:spcPct val="90000"/>
            </a:lnSpc>
            <a:spcBef>
              <a:spcPct val="0"/>
            </a:spcBef>
            <a:spcAft>
              <a:spcPct val="35000"/>
            </a:spcAft>
            <a:buNone/>
          </a:pPr>
          <a:r>
            <a:rPr lang="en-US" sz="1400" b="1" kern="1200" dirty="0"/>
            <a:t>4 Meeting Room</a:t>
          </a:r>
        </a:p>
      </dsp:txBody>
      <dsp:txXfrm>
        <a:off x="6517952" y="2883080"/>
        <a:ext cx="2370739" cy="606863"/>
      </dsp:txXfrm>
    </dsp:sp>
    <dsp:sp modelId="{20FACA48-CDB3-4F09-B65B-D89BCF343DC9}">
      <dsp:nvSpPr>
        <dsp:cNvPr id="0" name=""/>
        <dsp:cNvSpPr/>
      </dsp:nvSpPr>
      <dsp:spPr>
        <a:xfrm>
          <a:off x="6370147" y="645515"/>
          <a:ext cx="128924" cy="3346776"/>
        </a:xfrm>
        <a:custGeom>
          <a:avLst/>
          <a:gdLst/>
          <a:ahLst/>
          <a:cxnLst/>
          <a:rect l="0" t="0" r="0" b="0"/>
          <a:pathLst>
            <a:path>
              <a:moveTo>
                <a:pt x="0" y="0"/>
              </a:moveTo>
              <a:lnTo>
                <a:pt x="0" y="3346776"/>
              </a:lnTo>
              <a:lnTo>
                <a:pt x="128924" y="334677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9616CF-B4B6-44C2-A5D0-AF9630B11483}">
      <dsp:nvSpPr>
        <dsp:cNvPr id="0" name=""/>
        <dsp:cNvSpPr/>
      </dsp:nvSpPr>
      <dsp:spPr>
        <a:xfrm>
          <a:off x="6499072" y="3669980"/>
          <a:ext cx="2350442" cy="644623"/>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9030797"/>
              <a:satOff val="36192"/>
              <a:lumOff val="784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Departmental Library</a:t>
          </a:r>
        </a:p>
      </dsp:txBody>
      <dsp:txXfrm>
        <a:off x="6517952" y="3688860"/>
        <a:ext cx="2312682" cy="606863"/>
      </dsp:txXfrm>
    </dsp:sp>
    <dsp:sp modelId="{0D623001-A586-484C-BDA7-8ACC45A4BE42}">
      <dsp:nvSpPr>
        <dsp:cNvPr id="0" name=""/>
        <dsp:cNvSpPr/>
      </dsp:nvSpPr>
      <dsp:spPr>
        <a:xfrm>
          <a:off x="6370147" y="645515"/>
          <a:ext cx="128924" cy="4152556"/>
        </a:xfrm>
        <a:custGeom>
          <a:avLst/>
          <a:gdLst/>
          <a:ahLst/>
          <a:cxnLst/>
          <a:rect l="0" t="0" r="0" b="0"/>
          <a:pathLst>
            <a:path>
              <a:moveTo>
                <a:pt x="0" y="0"/>
              </a:moveTo>
              <a:lnTo>
                <a:pt x="0" y="4152556"/>
              </a:lnTo>
              <a:lnTo>
                <a:pt x="128924" y="415255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C24954-7C35-4269-9FC5-DE1788CB2D96}">
      <dsp:nvSpPr>
        <dsp:cNvPr id="0" name=""/>
        <dsp:cNvSpPr/>
      </dsp:nvSpPr>
      <dsp:spPr>
        <a:xfrm>
          <a:off x="6499072" y="4475759"/>
          <a:ext cx="2109879" cy="644623"/>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Seminar Halls-3, </a:t>
          </a:r>
        </a:p>
        <a:p>
          <a:pPr marL="0" lvl="0" indent="0" algn="ctr" defTabSz="533400">
            <a:lnSpc>
              <a:spcPct val="90000"/>
            </a:lnSpc>
            <a:spcBef>
              <a:spcPct val="0"/>
            </a:spcBef>
            <a:spcAft>
              <a:spcPct val="35000"/>
            </a:spcAft>
            <a:buNone/>
          </a:pPr>
          <a:r>
            <a:rPr lang="en-US" sz="1200" b="1" kern="1200" dirty="0"/>
            <a:t>Multipurpose room, </a:t>
          </a:r>
        </a:p>
        <a:p>
          <a:pPr marL="0" lvl="0" indent="0" algn="ctr" defTabSz="533400">
            <a:lnSpc>
              <a:spcPct val="90000"/>
            </a:lnSpc>
            <a:spcBef>
              <a:spcPct val="0"/>
            </a:spcBef>
            <a:spcAft>
              <a:spcPct val="35000"/>
            </a:spcAft>
            <a:buNone/>
          </a:pPr>
          <a:r>
            <a:rPr lang="en-US" sz="1200" b="1" kern="1200" dirty="0"/>
            <a:t>Digital Library</a:t>
          </a:r>
        </a:p>
      </dsp:txBody>
      <dsp:txXfrm>
        <a:off x="6517952" y="4494639"/>
        <a:ext cx="2072119" cy="60686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9F184D-D01B-4793-AB8A-372CB097F709}">
      <dsp:nvSpPr>
        <dsp:cNvPr id="0" name=""/>
        <dsp:cNvSpPr/>
      </dsp:nvSpPr>
      <dsp:spPr>
        <a:xfrm rot="16200000">
          <a:off x="-1705679" y="2428110"/>
          <a:ext cx="4172159" cy="49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34535" bIns="0" numCol="1" spcCol="1270" anchor="t" anchorCtr="0">
          <a:noAutofit/>
        </a:bodyPr>
        <a:lstStyle/>
        <a:p>
          <a:pPr marL="0" lvl="0" indent="0" algn="r" defTabSz="1111250">
            <a:lnSpc>
              <a:spcPct val="90000"/>
            </a:lnSpc>
            <a:spcBef>
              <a:spcPct val="0"/>
            </a:spcBef>
            <a:spcAft>
              <a:spcPct val="35000"/>
            </a:spcAft>
            <a:buNone/>
          </a:pPr>
          <a:r>
            <a:rPr lang="en-US" sz="2500" kern="1200" dirty="0"/>
            <a:t>Improvement</a:t>
          </a:r>
        </a:p>
      </dsp:txBody>
      <dsp:txXfrm>
        <a:off x="-1705679" y="2428110"/>
        <a:ext cx="4172159" cy="492700"/>
      </dsp:txXfrm>
    </dsp:sp>
    <dsp:sp modelId="{45C76A33-FE02-4F70-8518-6E23D655C788}">
      <dsp:nvSpPr>
        <dsp:cNvPr id="0" name=""/>
        <dsp:cNvSpPr/>
      </dsp:nvSpPr>
      <dsp:spPr>
        <a:xfrm>
          <a:off x="445595" y="0"/>
          <a:ext cx="2836900" cy="53489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34535"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CO-PO  Attainment with Direct, Indirect tools</a:t>
          </a:r>
        </a:p>
        <a:p>
          <a:pPr marL="114300" lvl="1" indent="-114300" algn="l" defTabSz="533400">
            <a:lnSpc>
              <a:spcPct val="90000"/>
            </a:lnSpc>
            <a:spcBef>
              <a:spcPct val="0"/>
            </a:spcBef>
            <a:spcAft>
              <a:spcPct val="15000"/>
            </a:spcAft>
            <a:buChar char="•"/>
          </a:pPr>
          <a:r>
            <a:rPr lang="en-US" sz="1200" kern="1200" dirty="0"/>
            <a:t>Success rate</a:t>
          </a:r>
        </a:p>
        <a:p>
          <a:pPr marL="114300" lvl="1" indent="-114300" algn="l" defTabSz="533400">
            <a:lnSpc>
              <a:spcPct val="90000"/>
            </a:lnSpc>
            <a:spcBef>
              <a:spcPct val="0"/>
            </a:spcBef>
            <a:spcAft>
              <a:spcPct val="15000"/>
            </a:spcAft>
            <a:buChar char="•"/>
          </a:pPr>
          <a:r>
            <a:rPr lang="en-US" sz="1200" kern="1200" dirty="0"/>
            <a:t>Placement</a:t>
          </a:r>
        </a:p>
        <a:p>
          <a:pPr marL="114300" lvl="1" indent="-114300" algn="l" defTabSz="533400">
            <a:lnSpc>
              <a:spcPct val="90000"/>
            </a:lnSpc>
            <a:spcBef>
              <a:spcPct val="0"/>
            </a:spcBef>
            <a:spcAft>
              <a:spcPct val="15000"/>
            </a:spcAft>
            <a:buChar char="•"/>
          </a:pPr>
          <a:r>
            <a:rPr lang="en-US" sz="1200" kern="1200" dirty="0"/>
            <a:t>Faculty involvement to deliver CDAC lectures</a:t>
          </a:r>
        </a:p>
        <a:p>
          <a:pPr marL="114300" lvl="1" indent="-114300" algn="l" defTabSz="533400">
            <a:lnSpc>
              <a:spcPct val="90000"/>
            </a:lnSpc>
            <a:spcBef>
              <a:spcPct val="0"/>
            </a:spcBef>
            <a:spcAft>
              <a:spcPct val="15000"/>
            </a:spcAft>
            <a:buChar char="•"/>
          </a:pPr>
          <a:r>
            <a:rPr lang="en-US" sz="1200" kern="1200" dirty="0"/>
            <a:t>IAT Question paper setting through RBT</a:t>
          </a:r>
        </a:p>
        <a:p>
          <a:pPr marL="114300" lvl="1" indent="-114300" algn="l" defTabSz="533400">
            <a:lnSpc>
              <a:spcPct val="90000"/>
            </a:lnSpc>
            <a:spcBef>
              <a:spcPct val="0"/>
            </a:spcBef>
            <a:spcAft>
              <a:spcPct val="15000"/>
            </a:spcAft>
            <a:buChar char="•"/>
          </a:pPr>
          <a:r>
            <a:rPr lang="en-US" sz="1200" kern="1200" dirty="0"/>
            <a:t>Center of Excellence – IoT, PCs procurement</a:t>
          </a:r>
        </a:p>
        <a:p>
          <a:pPr marL="114300" lvl="1" indent="-114300" algn="l" defTabSz="533400">
            <a:lnSpc>
              <a:spcPct val="90000"/>
            </a:lnSpc>
            <a:spcBef>
              <a:spcPct val="0"/>
            </a:spcBef>
            <a:spcAft>
              <a:spcPct val="15000"/>
            </a:spcAft>
            <a:buChar char="•"/>
          </a:pPr>
          <a:r>
            <a:rPr lang="en-US" sz="1200" kern="1200" dirty="0"/>
            <a:t>Cadre Ratio</a:t>
          </a:r>
        </a:p>
        <a:p>
          <a:pPr marL="114300" lvl="1" indent="-114300" algn="l" defTabSz="533400">
            <a:lnSpc>
              <a:spcPct val="90000"/>
            </a:lnSpc>
            <a:spcBef>
              <a:spcPct val="0"/>
            </a:spcBef>
            <a:spcAft>
              <a:spcPct val="15000"/>
            </a:spcAft>
            <a:buChar char="•"/>
          </a:pPr>
          <a:r>
            <a:rPr lang="en-US" sz="1200" kern="1200" dirty="0"/>
            <a:t>Industry Relevant Bridge Courses</a:t>
          </a:r>
        </a:p>
        <a:p>
          <a:pPr marL="114300" lvl="1" indent="-114300" algn="l" defTabSz="533400">
            <a:lnSpc>
              <a:spcPct val="90000"/>
            </a:lnSpc>
            <a:spcBef>
              <a:spcPct val="0"/>
            </a:spcBef>
            <a:spcAft>
              <a:spcPct val="15000"/>
            </a:spcAft>
            <a:buChar char="•"/>
          </a:pPr>
          <a:r>
            <a:rPr lang="en-US" sz="1200" kern="1200" dirty="0"/>
            <a:t>Faculty Publications</a:t>
          </a:r>
        </a:p>
        <a:p>
          <a:pPr marL="114300" lvl="1" indent="-114300" algn="l" defTabSz="533400">
            <a:lnSpc>
              <a:spcPct val="90000"/>
            </a:lnSpc>
            <a:spcBef>
              <a:spcPct val="0"/>
            </a:spcBef>
            <a:spcAft>
              <a:spcPct val="15000"/>
            </a:spcAft>
            <a:buChar char="•"/>
          </a:pPr>
          <a:r>
            <a:rPr lang="en-US" sz="1200" kern="1200" dirty="0"/>
            <a:t>Online certification – Faculty, students –NPTEL etc.</a:t>
          </a:r>
        </a:p>
        <a:p>
          <a:pPr marL="114300" lvl="1" indent="-114300" algn="l" defTabSz="533400">
            <a:lnSpc>
              <a:spcPct val="90000"/>
            </a:lnSpc>
            <a:spcBef>
              <a:spcPct val="0"/>
            </a:spcBef>
            <a:spcAft>
              <a:spcPct val="15000"/>
            </a:spcAft>
            <a:buChar char="•"/>
          </a:pPr>
          <a:r>
            <a:rPr lang="en-US" sz="1200" kern="1200" dirty="0"/>
            <a:t>R&amp;D Projects &amp; IEDC Grants, </a:t>
          </a:r>
        </a:p>
        <a:p>
          <a:pPr marL="114300" lvl="1" indent="-114300" algn="l" defTabSz="533400">
            <a:lnSpc>
              <a:spcPct val="90000"/>
            </a:lnSpc>
            <a:spcBef>
              <a:spcPct val="0"/>
            </a:spcBef>
            <a:spcAft>
              <a:spcPct val="15000"/>
            </a:spcAft>
            <a:buChar char="•"/>
          </a:pPr>
          <a:r>
            <a:rPr lang="en-US" sz="1200" kern="1200" dirty="0"/>
            <a:t>Cost effective TLP with audio-visual facility</a:t>
          </a:r>
        </a:p>
        <a:p>
          <a:pPr marL="114300" lvl="1" indent="-114300" algn="l" defTabSz="533400">
            <a:lnSpc>
              <a:spcPct val="90000"/>
            </a:lnSpc>
            <a:spcBef>
              <a:spcPct val="0"/>
            </a:spcBef>
            <a:spcAft>
              <a:spcPct val="15000"/>
            </a:spcAft>
            <a:buChar char="•"/>
          </a:pPr>
          <a:r>
            <a:rPr lang="en-US" sz="1200" kern="1200" dirty="0"/>
            <a:t>Project based learning for SE,TE students</a:t>
          </a:r>
        </a:p>
        <a:p>
          <a:pPr marL="114300" lvl="1" indent="-114300" algn="l" defTabSz="533400">
            <a:lnSpc>
              <a:spcPct val="90000"/>
            </a:lnSpc>
            <a:spcBef>
              <a:spcPct val="0"/>
            </a:spcBef>
            <a:spcAft>
              <a:spcPct val="15000"/>
            </a:spcAft>
            <a:buChar char="•"/>
          </a:pPr>
          <a:r>
            <a:rPr lang="en-US" sz="1200" kern="1200" dirty="0"/>
            <a:t>Number of books at department library</a:t>
          </a:r>
        </a:p>
        <a:p>
          <a:pPr marL="114300" lvl="1" indent="-114300" algn="l" defTabSz="533400">
            <a:lnSpc>
              <a:spcPct val="90000"/>
            </a:lnSpc>
            <a:spcBef>
              <a:spcPct val="0"/>
            </a:spcBef>
            <a:spcAft>
              <a:spcPct val="15000"/>
            </a:spcAft>
            <a:buChar char="•"/>
          </a:pPr>
          <a:r>
            <a:rPr lang="en-US" sz="1200" kern="1200" dirty="0"/>
            <a:t>AICTE 3i survey from being ranked high  to platinum category</a:t>
          </a:r>
        </a:p>
        <a:p>
          <a:pPr marL="114300" lvl="1" indent="-114300" algn="l" defTabSz="533400">
            <a:lnSpc>
              <a:spcPct val="90000"/>
            </a:lnSpc>
            <a:spcBef>
              <a:spcPct val="0"/>
            </a:spcBef>
            <a:spcAft>
              <a:spcPct val="15000"/>
            </a:spcAft>
            <a:buChar char="•"/>
          </a:pPr>
          <a:r>
            <a:rPr lang="en-US" sz="1200" kern="1200" dirty="0"/>
            <a:t>Teacher Guardian Case study – Fast, medium, slow learners</a:t>
          </a:r>
        </a:p>
        <a:p>
          <a:pPr marL="114300" lvl="1" indent="-114300" algn="l" defTabSz="533400">
            <a:lnSpc>
              <a:spcPct val="90000"/>
            </a:lnSpc>
            <a:spcBef>
              <a:spcPct val="0"/>
            </a:spcBef>
            <a:spcAft>
              <a:spcPct val="15000"/>
            </a:spcAft>
            <a:buChar char="•"/>
          </a:pPr>
          <a:r>
            <a:rPr lang="en-US" sz="1200" kern="1200" dirty="0"/>
            <a:t>Industry Institute linkages through CII</a:t>
          </a:r>
        </a:p>
        <a:p>
          <a:pPr marL="114300" lvl="1" indent="-114300" algn="l" defTabSz="533400">
            <a:lnSpc>
              <a:spcPct val="90000"/>
            </a:lnSpc>
            <a:spcBef>
              <a:spcPct val="0"/>
            </a:spcBef>
            <a:spcAft>
              <a:spcPct val="15000"/>
            </a:spcAft>
            <a:buChar char="•"/>
          </a:pPr>
          <a:r>
            <a:rPr lang="en-US" sz="1200" kern="1200" dirty="0"/>
            <a:t>Design based assignment</a:t>
          </a:r>
        </a:p>
        <a:p>
          <a:pPr marL="114300" lvl="1" indent="-114300" algn="l" defTabSz="533400">
            <a:lnSpc>
              <a:spcPct val="90000"/>
            </a:lnSpc>
            <a:spcBef>
              <a:spcPct val="0"/>
            </a:spcBef>
            <a:spcAft>
              <a:spcPct val="15000"/>
            </a:spcAft>
            <a:buChar char="•"/>
          </a:pPr>
          <a:r>
            <a:rPr lang="en-US" sz="1200" kern="1200" dirty="0"/>
            <a:t>Students with 10 Pointers</a:t>
          </a:r>
        </a:p>
      </dsp:txBody>
      <dsp:txXfrm>
        <a:off x="445595" y="0"/>
        <a:ext cx="2836900" cy="5348916"/>
      </dsp:txXfrm>
    </dsp:sp>
    <dsp:sp modelId="{0D3F5B07-E004-414D-AC90-01C206BC1A4F}">
      <dsp:nvSpPr>
        <dsp:cNvPr id="0" name=""/>
        <dsp:cNvSpPr/>
      </dsp:nvSpPr>
      <dsp:spPr>
        <a:xfrm flipV="1">
          <a:off x="52862" y="3905"/>
          <a:ext cx="985401" cy="45417"/>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D0EA97-BA04-41DB-B3CE-6653F3EC9597}">
      <dsp:nvSpPr>
        <dsp:cNvPr id="0" name=""/>
        <dsp:cNvSpPr/>
      </dsp:nvSpPr>
      <dsp:spPr>
        <a:xfrm rot="16200000">
          <a:off x="1959395" y="2358500"/>
          <a:ext cx="4117044" cy="582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34535" bIns="0" numCol="1" spcCol="1270" anchor="t" anchorCtr="0">
          <a:noAutofit/>
        </a:bodyPr>
        <a:lstStyle/>
        <a:p>
          <a:pPr marL="0" lvl="0" indent="0" algn="r" defTabSz="1111250">
            <a:lnSpc>
              <a:spcPct val="90000"/>
            </a:lnSpc>
            <a:spcBef>
              <a:spcPct val="0"/>
            </a:spcBef>
            <a:spcAft>
              <a:spcPct val="35000"/>
            </a:spcAft>
            <a:buNone/>
          </a:pPr>
          <a:r>
            <a:rPr lang="en-US" sz="2500" kern="1200" dirty="0"/>
            <a:t>Value addition</a:t>
          </a:r>
        </a:p>
      </dsp:txBody>
      <dsp:txXfrm>
        <a:off x="1959395" y="2358500"/>
        <a:ext cx="4117044" cy="582938"/>
      </dsp:txXfrm>
    </dsp:sp>
    <dsp:sp modelId="{9042031E-6233-4CC6-B62D-A9E64A0C75AC}">
      <dsp:nvSpPr>
        <dsp:cNvPr id="0" name=""/>
        <dsp:cNvSpPr/>
      </dsp:nvSpPr>
      <dsp:spPr>
        <a:xfrm>
          <a:off x="4076275" y="5"/>
          <a:ext cx="3141905" cy="53489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34535"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Ph.D. –IT Research center</a:t>
          </a:r>
        </a:p>
        <a:p>
          <a:pPr marL="114300" lvl="1" indent="-114300" algn="l" defTabSz="533400">
            <a:lnSpc>
              <a:spcPct val="90000"/>
            </a:lnSpc>
            <a:spcBef>
              <a:spcPct val="0"/>
            </a:spcBef>
            <a:spcAft>
              <a:spcPct val="15000"/>
            </a:spcAft>
            <a:buChar char="•"/>
          </a:pPr>
          <a:r>
            <a:rPr lang="en-US" sz="1200" kern="1200" dirty="0"/>
            <a:t>Number  of publications</a:t>
          </a:r>
        </a:p>
        <a:p>
          <a:pPr marL="114300" lvl="1" indent="-114300" algn="l" defTabSz="533400">
            <a:lnSpc>
              <a:spcPct val="90000"/>
            </a:lnSpc>
            <a:spcBef>
              <a:spcPct val="0"/>
            </a:spcBef>
            <a:spcAft>
              <a:spcPct val="15000"/>
            </a:spcAft>
            <a:buChar char="•"/>
          </a:pPr>
          <a:r>
            <a:rPr lang="en-US" sz="1200" kern="1200" dirty="0"/>
            <a:t>Faculty Awards</a:t>
          </a:r>
        </a:p>
        <a:p>
          <a:pPr marL="114300" lvl="1" indent="-114300" algn="l" defTabSz="533400">
            <a:lnSpc>
              <a:spcPct val="90000"/>
            </a:lnSpc>
            <a:spcBef>
              <a:spcPct val="0"/>
            </a:spcBef>
            <a:spcAft>
              <a:spcPct val="15000"/>
            </a:spcAft>
            <a:buChar char="•"/>
          </a:pPr>
          <a:r>
            <a:rPr lang="en-US" sz="1200" kern="1200" dirty="0"/>
            <a:t>Video recording of lectures</a:t>
          </a:r>
        </a:p>
        <a:p>
          <a:pPr marL="114300" lvl="1" indent="-114300" algn="l" defTabSz="533400">
            <a:lnSpc>
              <a:spcPct val="90000"/>
            </a:lnSpc>
            <a:spcBef>
              <a:spcPct val="0"/>
            </a:spcBef>
            <a:spcAft>
              <a:spcPct val="15000"/>
            </a:spcAft>
            <a:buChar char="•"/>
          </a:pPr>
          <a:r>
            <a:rPr lang="en-US" sz="1200" kern="1200" dirty="0"/>
            <a:t>Smart India Hackathon 2017 winners, 2018 zonal participation, 2019 winner of International Hackathon “Blockchain &amp; IoT”</a:t>
          </a:r>
        </a:p>
        <a:p>
          <a:pPr marL="114300" lvl="1" indent="-114300" algn="l" defTabSz="533400">
            <a:lnSpc>
              <a:spcPct val="90000"/>
            </a:lnSpc>
            <a:spcBef>
              <a:spcPct val="0"/>
            </a:spcBef>
            <a:spcAft>
              <a:spcPct val="15000"/>
            </a:spcAft>
            <a:buChar char="•"/>
          </a:pPr>
          <a:r>
            <a:rPr lang="en-US" sz="1200" kern="1200" dirty="0"/>
            <a:t>R &amp; D Budget </a:t>
          </a:r>
        </a:p>
        <a:p>
          <a:pPr marL="114300" lvl="1" indent="-114300" algn="l" defTabSz="533400">
            <a:lnSpc>
              <a:spcPct val="90000"/>
            </a:lnSpc>
            <a:spcBef>
              <a:spcPct val="0"/>
            </a:spcBef>
            <a:spcAft>
              <a:spcPct val="15000"/>
            </a:spcAft>
            <a:buChar char="•"/>
          </a:pPr>
          <a:r>
            <a:rPr lang="en-US" sz="1200" kern="1200" dirty="0"/>
            <a:t>Conduct of Intl. Conferences  - IEEE &amp; Springer</a:t>
          </a:r>
        </a:p>
        <a:p>
          <a:pPr marL="114300" lvl="1" indent="-114300" algn="l" defTabSz="533400">
            <a:lnSpc>
              <a:spcPct val="90000"/>
            </a:lnSpc>
            <a:spcBef>
              <a:spcPct val="0"/>
            </a:spcBef>
            <a:spcAft>
              <a:spcPct val="15000"/>
            </a:spcAft>
            <a:buChar char="•"/>
          </a:pPr>
          <a:r>
            <a:rPr lang="en-US" sz="1200" kern="1200" dirty="0"/>
            <a:t>RPS members  - NIT Surat, JNTU-</a:t>
          </a:r>
          <a:r>
            <a:rPr lang="en-US" sz="1200" kern="1200" dirty="0" err="1"/>
            <a:t>Anantpur</a:t>
          </a:r>
          <a:r>
            <a:rPr lang="en-US" sz="1200" kern="1200" dirty="0"/>
            <a:t> &amp; GTU-Gujarat</a:t>
          </a:r>
        </a:p>
        <a:p>
          <a:pPr marL="114300" lvl="1" indent="-114300" algn="l" defTabSz="533400">
            <a:lnSpc>
              <a:spcPct val="90000"/>
            </a:lnSpc>
            <a:spcBef>
              <a:spcPct val="0"/>
            </a:spcBef>
            <a:spcAft>
              <a:spcPct val="15000"/>
            </a:spcAft>
            <a:buChar char="•"/>
          </a:pPr>
          <a:r>
            <a:rPr lang="en-US" sz="1200" kern="1200" dirty="0"/>
            <a:t>PSOs  enforcement</a:t>
          </a:r>
        </a:p>
        <a:p>
          <a:pPr marL="114300" lvl="1" indent="-114300" algn="l" defTabSz="533400">
            <a:lnSpc>
              <a:spcPct val="90000"/>
            </a:lnSpc>
            <a:spcBef>
              <a:spcPct val="0"/>
            </a:spcBef>
            <a:spcAft>
              <a:spcPct val="15000"/>
            </a:spcAft>
            <a:buChar char="•"/>
          </a:pPr>
          <a:r>
            <a:rPr lang="en-US" sz="1200" kern="1200" dirty="0"/>
            <a:t>ABL activities </a:t>
          </a:r>
        </a:p>
        <a:p>
          <a:pPr marL="114300" lvl="1" indent="-114300" algn="l" defTabSz="533400">
            <a:lnSpc>
              <a:spcPct val="90000"/>
            </a:lnSpc>
            <a:spcBef>
              <a:spcPct val="0"/>
            </a:spcBef>
            <a:spcAft>
              <a:spcPct val="15000"/>
            </a:spcAft>
            <a:buChar char="•"/>
          </a:pPr>
          <a:r>
            <a:rPr lang="en-US" sz="1200" kern="1200" dirty="0"/>
            <a:t>Students Internships </a:t>
          </a:r>
        </a:p>
        <a:p>
          <a:pPr marL="114300" lvl="1" indent="-114300" algn="l" defTabSz="533400">
            <a:lnSpc>
              <a:spcPct val="90000"/>
            </a:lnSpc>
            <a:spcBef>
              <a:spcPct val="0"/>
            </a:spcBef>
            <a:spcAft>
              <a:spcPct val="15000"/>
            </a:spcAft>
            <a:buChar char="•"/>
          </a:pPr>
          <a:r>
            <a:rPr lang="en-US" sz="1200" kern="1200" dirty="0"/>
            <a:t>Industry interaction from experts for conduct of technical seminars, workshops</a:t>
          </a:r>
        </a:p>
        <a:p>
          <a:pPr marL="114300" lvl="1" indent="-114300" algn="l" defTabSz="533400">
            <a:lnSpc>
              <a:spcPct val="90000"/>
            </a:lnSpc>
            <a:spcBef>
              <a:spcPct val="0"/>
            </a:spcBef>
            <a:spcAft>
              <a:spcPct val="15000"/>
            </a:spcAft>
            <a:buChar char="•"/>
          </a:pPr>
          <a:r>
            <a:rPr lang="en-US" sz="1200" kern="1200" dirty="0"/>
            <a:t>Financial power to HODs, 20,000/- per month</a:t>
          </a:r>
        </a:p>
        <a:p>
          <a:pPr marL="114300" lvl="1" indent="-114300" algn="l" defTabSz="533400">
            <a:lnSpc>
              <a:spcPct val="90000"/>
            </a:lnSpc>
            <a:spcBef>
              <a:spcPct val="0"/>
            </a:spcBef>
            <a:spcAft>
              <a:spcPct val="15000"/>
            </a:spcAft>
            <a:buChar char="•"/>
          </a:pPr>
          <a:r>
            <a:rPr lang="en-US" sz="1200" kern="1200" dirty="0"/>
            <a:t>Use of ERP-LMS system</a:t>
          </a:r>
        </a:p>
        <a:p>
          <a:pPr marL="114300" lvl="1" indent="-114300" algn="l" defTabSz="533400">
            <a:lnSpc>
              <a:spcPct val="90000"/>
            </a:lnSpc>
            <a:spcBef>
              <a:spcPct val="0"/>
            </a:spcBef>
            <a:spcAft>
              <a:spcPct val="15000"/>
            </a:spcAft>
            <a:buChar char="•"/>
          </a:pPr>
          <a:r>
            <a:rPr lang="en-US" sz="1200" kern="1200" dirty="0"/>
            <a:t>Use of ICT-Flipped, Google classroom, Role based activity, </a:t>
          </a:r>
          <a:r>
            <a:rPr lang="en-US" sz="1200" kern="1200" dirty="0" err="1"/>
            <a:t>Wordpress</a:t>
          </a:r>
          <a:r>
            <a:rPr lang="en-US" sz="1200" kern="1200" dirty="0"/>
            <a:t> – created webpages for students shared through </a:t>
          </a:r>
          <a:r>
            <a:rPr lang="en-US" sz="1200" kern="1200" dirty="0" err="1"/>
            <a:t>youtube</a:t>
          </a:r>
          <a:r>
            <a:rPr lang="en-US" sz="1200" kern="1200" dirty="0"/>
            <a:t> channel</a:t>
          </a:r>
        </a:p>
        <a:p>
          <a:pPr marL="114300" lvl="1" indent="-114300" algn="l" defTabSz="533400">
            <a:lnSpc>
              <a:spcPct val="90000"/>
            </a:lnSpc>
            <a:spcBef>
              <a:spcPct val="0"/>
            </a:spcBef>
            <a:spcAft>
              <a:spcPct val="15000"/>
            </a:spcAft>
            <a:buChar char="•"/>
          </a:pPr>
          <a:r>
            <a:rPr lang="en-US" sz="1200" kern="1200" dirty="0"/>
            <a:t>Faculty contribution in UoM syllabus revision etc.</a:t>
          </a:r>
        </a:p>
        <a:p>
          <a:pPr marL="114300" lvl="1" indent="-114300" algn="l" defTabSz="533400">
            <a:lnSpc>
              <a:spcPct val="90000"/>
            </a:lnSpc>
            <a:spcBef>
              <a:spcPct val="0"/>
            </a:spcBef>
            <a:spcAft>
              <a:spcPct val="15000"/>
            </a:spcAft>
            <a:buChar char="•"/>
          </a:pPr>
          <a:r>
            <a:rPr lang="en-US" sz="1200" kern="1200" dirty="0"/>
            <a:t>Smart Classroom</a:t>
          </a:r>
        </a:p>
        <a:p>
          <a:pPr marL="114300" lvl="1" indent="-114300" algn="l" defTabSz="533400">
            <a:lnSpc>
              <a:spcPct val="90000"/>
            </a:lnSpc>
            <a:spcBef>
              <a:spcPct val="0"/>
            </a:spcBef>
            <a:spcAft>
              <a:spcPct val="15000"/>
            </a:spcAft>
            <a:buChar char="•"/>
          </a:pPr>
          <a:r>
            <a:rPr lang="en-US" sz="1200" kern="1200" dirty="0"/>
            <a:t>Reviewer of Transaction, </a:t>
          </a:r>
          <a:r>
            <a:rPr lang="en-US" sz="1200" kern="1200" dirty="0" err="1"/>
            <a:t>Inderscience</a:t>
          </a:r>
          <a:r>
            <a:rPr lang="en-US" sz="1200" kern="1200" dirty="0"/>
            <a:t> Journals</a:t>
          </a:r>
        </a:p>
        <a:p>
          <a:pPr marL="114300" lvl="1" indent="-114300" algn="l" defTabSz="533400">
            <a:lnSpc>
              <a:spcPct val="90000"/>
            </a:lnSpc>
            <a:spcBef>
              <a:spcPct val="0"/>
            </a:spcBef>
            <a:spcAft>
              <a:spcPct val="15000"/>
            </a:spcAft>
            <a:buChar char="•"/>
          </a:pPr>
          <a:r>
            <a:rPr lang="en-US" sz="1200" kern="1200" dirty="0"/>
            <a:t>Video recording consultancy for r-vision</a:t>
          </a:r>
        </a:p>
        <a:p>
          <a:pPr marL="114300" lvl="1" indent="-114300" algn="l" defTabSz="533400">
            <a:lnSpc>
              <a:spcPct val="90000"/>
            </a:lnSpc>
            <a:spcBef>
              <a:spcPct val="0"/>
            </a:spcBef>
            <a:spcAft>
              <a:spcPct val="15000"/>
            </a:spcAft>
            <a:buChar char="•"/>
          </a:pPr>
          <a:endParaRPr lang="en-US" sz="1200" kern="1200" dirty="0"/>
        </a:p>
      </dsp:txBody>
      <dsp:txXfrm>
        <a:off x="4076275" y="5"/>
        <a:ext cx="3141905" cy="5348916"/>
      </dsp:txXfrm>
    </dsp:sp>
    <dsp:sp modelId="{A20CEA4B-9F31-451E-8089-B636F4BE5F6B}">
      <dsp:nvSpPr>
        <dsp:cNvPr id="0" name=""/>
        <dsp:cNvSpPr/>
      </dsp:nvSpPr>
      <dsp:spPr>
        <a:xfrm>
          <a:off x="3870477" y="0"/>
          <a:ext cx="985401" cy="118366"/>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B89BA5-3212-4792-8229-DDE4707C6787}">
      <dsp:nvSpPr>
        <dsp:cNvPr id="0" name=""/>
        <dsp:cNvSpPr/>
      </dsp:nvSpPr>
      <dsp:spPr>
        <a:xfrm rot="16200000">
          <a:off x="6052148" y="2154715"/>
          <a:ext cx="4172159" cy="361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34535" bIns="0" numCol="1" spcCol="1270" anchor="t" anchorCtr="0">
          <a:noAutofit/>
        </a:bodyPr>
        <a:lstStyle/>
        <a:p>
          <a:pPr marL="0" lvl="0" indent="0" algn="r" defTabSz="1111250">
            <a:lnSpc>
              <a:spcPct val="90000"/>
            </a:lnSpc>
            <a:spcBef>
              <a:spcPct val="0"/>
            </a:spcBef>
            <a:spcAft>
              <a:spcPct val="35000"/>
            </a:spcAft>
            <a:buNone/>
          </a:pPr>
          <a:r>
            <a:rPr lang="en-US" sz="2500" kern="1200" dirty="0"/>
            <a:t>Innovation</a:t>
          </a:r>
        </a:p>
      </dsp:txBody>
      <dsp:txXfrm>
        <a:off x="6052148" y="2154715"/>
        <a:ext cx="4172159" cy="361376"/>
      </dsp:txXfrm>
    </dsp:sp>
    <dsp:sp modelId="{DBE5D7A1-29AF-48AA-AA66-B3E2FEEFB8AF}">
      <dsp:nvSpPr>
        <dsp:cNvPr id="0" name=""/>
        <dsp:cNvSpPr/>
      </dsp:nvSpPr>
      <dsp:spPr>
        <a:xfrm>
          <a:off x="8384578" y="249324"/>
          <a:ext cx="2454172" cy="417215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434535" rIns="135128" bIns="135128" numCol="1" spcCol="1270" anchor="t" anchorCtr="0">
          <a:noAutofit/>
        </a:bodyPr>
        <a:lstStyle/>
        <a:p>
          <a:pPr marL="114300" lvl="1" indent="-114300" algn="l" defTabSz="666750">
            <a:lnSpc>
              <a:spcPct val="90000"/>
            </a:lnSpc>
            <a:spcBef>
              <a:spcPct val="0"/>
            </a:spcBef>
            <a:spcAft>
              <a:spcPct val="15000"/>
            </a:spcAft>
            <a:buChar char="•"/>
          </a:pPr>
          <a:r>
            <a:rPr lang="en-US" sz="1500" kern="1200" dirty="0"/>
            <a:t>Advanced technology related Courses delivered at incubation center on Bitcoin, ML &amp; Data science, DevOps, Linux  etc.</a:t>
          </a:r>
        </a:p>
        <a:p>
          <a:pPr marL="114300" lvl="1" indent="-114300" algn="l" defTabSz="666750">
            <a:lnSpc>
              <a:spcPct val="90000"/>
            </a:lnSpc>
            <a:spcBef>
              <a:spcPct val="0"/>
            </a:spcBef>
            <a:spcAft>
              <a:spcPct val="15000"/>
            </a:spcAft>
            <a:buChar char="•"/>
          </a:pPr>
          <a:r>
            <a:rPr lang="en-US" sz="1500" kern="1200" dirty="0"/>
            <a:t>Patents filed</a:t>
          </a:r>
        </a:p>
        <a:p>
          <a:pPr marL="114300" lvl="1" indent="-114300" algn="l" defTabSz="666750">
            <a:lnSpc>
              <a:spcPct val="90000"/>
            </a:lnSpc>
            <a:spcBef>
              <a:spcPct val="0"/>
            </a:spcBef>
            <a:spcAft>
              <a:spcPct val="15000"/>
            </a:spcAft>
            <a:buChar char="•"/>
          </a:pPr>
          <a:r>
            <a:rPr lang="en-US" sz="1500" kern="1200" dirty="0"/>
            <a:t>Consultancies</a:t>
          </a:r>
        </a:p>
        <a:p>
          <a:pPr marL="114300" lvl="1" indent="-114300" algn="l" defTabSz="666750">
            <a:lnSpc>
              <a:spcPct val="90000"/>
            </a:lnSpc>
            <a:spcBef>
              <a:spcPct val="0"/>
            </a:spcBef>
            <a:spcAft>
              <a:spcPct val="15000"/>
            </a:spcAft>
            <a:buChar char="•"/>
          </a:pPr>
          <a:r>
            <a:rPr lang="en-US" sz="1500" kern="1200" dirty="0"/>
            <a:t>Industrial Collaborations</a:t>
          </a:r>
        </a:p>
        <a:p>
          <a:pPr marL="114300" lvl="1" indent="-114300" algn="l" defTabSz="666750">
            <a:lnSpc>
              <a:spcPct val="90000"/>
            </a:lnSpc>
            <a:spcBef>
              <a:spcPct val="0"/>
            </a:spcBef>
            <a:spcAft>
              <a:spcPct val="15000"/>
            </a:spcAft>
            <a:buChar char="•"/>
          </a:pPr>
          <a:r>
            <a:rPr lang="en-US" sz="1500" kern="1200" dirty="0"/>
            <a:t>Industry connects – Lab. solutions, </a:t>
          </a:r>
          <a:r>
            <a:rPr lang="en-US" sz="1500" kern="1200" dirty="0" err="1"/>
            <a:t>Zyphility</a:t>
          </a:r>
          <a:r>
            <a:rPr lang="en-US" sz="1500" kern="1200" dirty="0"/>
            <a:t>, Ronak </a:t>
          </a:r>
          <a:r>
            <a:rPr lang="en-US" sz="1500" kern="1200" dirty="0" err="1"/>
            <a:t>Incaps</a:t>
          </a:r>
          <a:endParaRPr lang="en-US" sz="1500" kern="1200" dirty="0"/>
        </a:p>
        <a:p>
          <a:pPr marL="114300" lvl="1" indent="-114300" algn="l" defTabSz="666750">
            <a:lnSpc>
              <a:spcPct val="90000"/>
            </a:lnSpc>
            <a:spcBef>
              <a:spcPct val="0"/>
            </a:spcBef>
            <a:spcAft>
              <a:spcPct val="15000"/>
            </a:spcAft>
            <a:buChar char="•"/>
          </a:pPr>
          <a:r>
            <a:rPr lang="en-US" sz="1500" kern="1200" dirty="0"/>
            <a:t>ISRO Project Extension</a:t>
          </a:r>
        </a:p>
        <a:p>
          <a:pPr marL="114300" lvl="1" indent="-114300" algn="l" defTabSz="666750">
            <a:lnSpc>
              <a:spcPct val="90000"/>
            </a:lnSpc>
            <a:spcBef>
              <a:spcPct val="0"/>
            </a:spcBef>
            <a:spcAft>
              <a:spcPct val="15000"/>
            </a:spcAft>
            <a:buChar char="•"/>
          </a:pPr>
          <a:r>
            <a:rPr lang="en-US" sz="1500" kern="1200" dirty="0"/>
            <a:t>Content development for Star certification- US on DevOps</a:t>
          </a:r>
        </a:p>
      </dsp:txBody>
      <dsp:txXfrm>
        <a:off x="8384578" y="249324"/>
        <a:ext cx="2454172" cy="4172159"/>
      </dsp:txXfrm>
    </dsp:sp>
    <dsp:sp modelId="{192E5B1C-BCEE-4D8E-8C1D-873535A3D379}">
      <dsp:nvSpPr>
        <dsp:cNvPr id="0" name=""/>
        <dsp:cNvSpPr/>
      </dsp:nvSpPr>
      <dsp:spPr>
        <a:xfrm>
          <a:off x="7881047" y="75789"/>
          <a:ext cx="985401" cy="183314"/>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F7991B-4C61-4742-9A96-AB541E1D20B0}">
      <dsp:nvSpPr>
        <dsp:cNvPr id="0" name=""/>
        <dsp:cNvSpPr/>
      </dsp:nvSpPr>
      <dsp:spPr>
        <a:xfrm>
          <a:off x="0" y="242026"/>
          <a:ext cx="5760000" cy="2646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47040" tIns="291592" rIns="447040"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Average </a:t>
          </a:r>
          <a:r>
            <a:rPr lang="en-US" sz="1400" b="1" kern="1200" dirty="0"/>
            <a:t>Success rate </a:t>
          </a:r>
          <a:r>
            <a:rPr lang="en-US" sz="1400" kern="1200" dirty="0"/>
            <a:t>of 77.7% of 14 batches</a:t>
          </a:r>
          <a:endParaRPr lang="en-IN" sz="1400" kern="1200" dirty="0"/>
        </a:p>
        <a:p>
          <a:pPr marL="114300" lvl="1" indent="-114300" algn="l" defTabSz="622300">
            <a:lnSpc>
              <a:spcPct val="90000"/>
            </a:lnSpc>
            <a:spcBef>
              <a:spcPct val="0"/>
            </a:spcBef>
            <a:spcAft>
              <a:spcPct val="15000"/>
            </a:spcAft>
            <a:buChar char="•"/>
          </a:pPr>
          <a:r>
            <a:rPr lang="en-US" sz="1400" kern="1200"/>
            <a:t>Strong </a:t>
          </a:r>
          <a:r>
            <a:rPr lang="en-US" sz="1400" b="1" kern="1200"/>
            <a:t>cadre ratio </a:t>
          </a:r>
          <a:r>
            <a:rPr lang="en-US" sz="1400" kern="1200"/>
            <a:t>and faculty retention </a:t>
          </a:r>
          <a:endParaRPr lang="en-US" sz="1400" kern="1200" dirty="0"/>
        </a:p>
        <a:p>
          <a:pPr marL="114300" lvl="1" indent="-114300" algn="l" defTabSz="622300">
            <a:lnSpc>
              <a:spcPct val="90000"/>
            </a:lnSpc>
            <a:spcBef>
              <a:spcPct val="0"/>
            </a:spcBef>
            <a:spcAft>
              <a:spcPct val="15000"/>
            </a:spcAft>
            <a:buChar char="•"/>
          </a:pPr>
          <a:r>
            <a:rPr lang="en-US" sz="1400" b="1" kern="1200"/>
            <a:t>3</a:t>
          </a:r>
          <a:r>
            <a:rPr lang="en-US" sz="1400" kern="1200"/>
            <a:t> </a:t>
          </a:r>
          <a:r>
            <a:rPr lang="en-US" sz="1400" b="1" kern="1200"/>
            <a:t>toppers </a:t>
          </a:r>
          <a:r>
            <a:rPr lang="en-US" sz="1400" kern="1200"/>
            <a:t>and 1 </a:t>
          </a:r>
          <a:r>
            <a:rPr lang="en-US" sz="1400" b="1" kern="1200"/>
            <a:t>university rank holder</a:t>
          </a:r>
          <a:endParaRPr lang="en-US" sz="1400" b="1" kern="1200" dirty="0"/>
        </a:p>
        <a:p>
          <a:pPr marL="114300" lvl="1" indent="-114300" algn="l" defTabSz="622300">
            <a:lnSpc>
              <a:spcPct val="90000"/>
            </a:lnSpc>
            <a:spcBef>
              <a:spcPct val="0"/>
            </a:spcBef>
            <a:spcAft>
              <a:spcPct val="15000"/>
            </a:spcAft>
            <a:buChar char="•"/>
          </a:pPr>
          <a:r>
            <a:rPr lang="en-US" sz="1400" b="1" kern="1200" dirty="0"/>
            <a:t>Video recording </a:t>
          </a:r>
          <a:r>
            <a:rPr lang="en-US" sz="1400" kern="1200" dirty="0"/>
            <a:t>of lectures </a:t>
          </a:r>
        </a:p>
        <a:p>
          <a:pPr marL="114300" lvl="1" indent="-114300" algn="l" defTabSz="622300">
            <a:lnSpc>
              <a:spcPct val="90000"/>
            </a:lnSpc>
            <a:spcBef>
              <a:spcPct val="0"/>
            </a:spcBef>
            <a:spcAft>
              <a:spcPct val="15000"/>
            </a:spcAft>
            <a:buChar char="•"/>
          </a:pPr>
          <a:r>
            <a:rPr lang="en-US" sz="1400" b="1" kern="1200"/>
            <a:t>Ph.D. Research center</a:t>
          </a:r>
          <a:endParaRPr lang="en-US" sz="1400" b="1" kern="1200" dirty="0"/>
        </a:p>
        <a:p>
          <a:pPr marL="114300" lvl="1" indent="-114300" algn="l" defTabSz="622300">
            <a:lnSpc>
              <a:spcPct val="90000"/>
            </a:lnSpc>
            <a:spcBef>
              <a:spcPct val="0"/>
            </a:spcBef>
            <a:spcAft>
              <a:spcPct val="15000"/>
            </a:spcAft>
            <a:buChar char="•"/>
          </a:pPr>
          <a:r>
            <a:rPr lang="en-US" sz="1400" b="1" kern="1200" dirty="0"/>
            <a:t>Programme Resource Book Preparation </a:t>
          </a:r>
          <a:r>
            <a:rPr lang="en-US" sz="1400" kern="1200" dirty="0"/>
            <a:t>to enrich curriculum</a:t>
          </a:r>
        </a:p>
        <a:p>
          <a:pPr marL="114300" lvl="1" indent="-114300" algn="l" defTabSz="622300">
            <a:lnSpc>
              <a:spcPct val="90000"/>
            </a:lnSpc>
            <a:spcBef>
              <a:spcPct val="0"/>
            </a:spcBef>
            <a:spcAft>
              <a:spcPct val="15000"/>
            </a:spcAft>
            <a:buChar char="•"/>
          </a:pPr>
          <a:r>
            <a:rPr lang="en-US" sz="1400" kern="1200"/>
            <a:t>Question Paper setting through </a:t>
          </a:r>
          <a:r>
            <a:rPr lang="en-US" sz="1400" b="1" kern="1200"/>
            <a:t>Blooms Taxonomy</a:t>
          </a:r>
          <a:endParaRPr lang="en-US" sz="1400" b="1" kern="1200" dirty="0"/>
        </a:p>
        <a:p>
          <a:pPr marL="114300" lvl="1" indent="-114300" algn="l" defTabSz="622300">
            <a:lnSpc>
              <a:spcPct val="90000"/>
            </a:lnSpc>
            <a:spcBef>
              <a:spcPct val="0"/>
            </a:spcBef>
            <a:spcAft>
              <a:spcPct val="15000"/>
            </a:spcAft>
            <a:buChar char="•"/>
          </a:pPr>
          <a:r>
            <a:rPr lang="en-US" sz="1400" kern="1200"/>
            <a:t>Strong </a:t>
          </a:r>
          <a:r>
            <a:rPr lang="en-US" sz="1400" b="1" kern="1200"/>
            <a:t>Advisory committee</a:t>
          </a:r>
          <a:r>
            <a:rPr lang="en-US" sz="1400" kern="1200"/>
            <a:t>, Regular PAC review</a:t>
          </a:r>
          <a:endParaRPr lang="en-US" sz="1400" kern="1200" dirty="0"/>
        </a:p>
        <a:p>
          <a:pPr marL="114300" lvl="1" indent="-114300" algn="l" defTabSz="622300">
            <a:lnSpc>
              <a:spcPct val="90000"/>
            </a:lnSpc>
            <a:spcBef>
              <a:spcPct val="0"/>
            </a:spcBef>
            <a:spcAft>
              <a:spcPct val="15000"/>
            </a:spcAft>
            <a:buChar char="•"/>
          </a:pPr>
          <a:r>
            <a:rPr lang="en-US" sz="1400" b="1" kern="1200"/>
            <a:t>Student Validation, Exit, Course Survey, PO-PEO achievement </a:t>
          </a:r>
          <a:endParaRPr lang="en-US" sz="1400" b="1" kern="1200" dirty="0"/>
        </a:p>
        <a:p>
          <a:pPr marL="114300" lvl="1" indent="-114300" algn="l" defTabSz="622300">
            <a:lnSpc>
              <a:spcPct val="90000"/>
            </a:lnSpc>
            <a:spcBef>
              <a:spcPct val="0"/>
            </a:spcBef>
            <a:spcAft>
              <a:spcPct val="15000"/>
            </a:spcAft>
            <a:buChar char="•"/>
          </a:pPr>
          <a:r>
            <a:rPr lang="en-US" sz="1400" b="1" kern="1200" dirty="0"/>
            <a:t>Permanently Affiliated to</a:t>
          </a:r>
          <a:r>
            <a:rPr lang="en-US" sz="1400" kern="1200" dirty="0"/>
            <a:t> University of Mumbai</a:t>
          </a:r>
        </a:p>
      </dsp:txBody>
      <dsp:txXfrm>
        <a:off x="0" y="242026"/>
        <a:ext cx="5760000" cy="2646000"/>
      </dsp:txXfrm>
    </dsp:sp>
    <dsp:sp modelId="{6B1579D6-0EB2-4AA4-8F0B-75E61BC5BC5D}">
      <dsp:nvSpPr>
        <dsp:cNvPr id="0" name=""/>
        <dsp:cNvSpPr/>
      </dsp:nvSpPr>
      <dsp:spPr>
        <a:xfrm>
          <a:off x="288000" y="35386"/>
          <a:ext cx="4032000" cy="41328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0" rIns="152400" bIns="0" numCol="1" spcCol="1270" anchor="ctr" anchorCtr="0">
          <a:noAutofit/>
        </a:bodyPr>
        <a:lstStyle/>
        <a:p>
          <a:pPr marL="0" lvl="0" indent="0" algn="l" defTabSz="711200">
            <a:lnSpc>
              <a:spcPct val="90000"/>
            </a:lnSpc>
            <a:spcBef>
              <a:spcPct val="0"/>
            </a:spcBef>
            <a:spcAft>
              <a:spcPct val="35000"/>
            </a:spcAft>
            <a:buNone/>
          </a:pPr>
          <a:r>
            <a:rPr lang="en-US" sz="1600" b="1" u="none" kern="1200" dirty="0">
              <a:effectLst/>
            </a:rPr>
            <a:t>Academic:</a:t>
          </a:r>
          <a:endParaRPr lang="en-IN" sz="1600" u="none" kern="1200" dirty="0">
            <a:effectLst/>
          </a:endParaRPr>
        </a:p>
      </dsp:txBody>
      <dsp:txXfrm>
        <a:off x="308175" y="55561"/>
        <a:ext cx="3991650" cy="37293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F7991B-4C61-4742-9A96-AB541E1D20B0}">
      <dsp:nvSpPr>
        <dsp:cNvPr id="0" name=""/>
        <dsp:cNvSpPr/>
      </dsp:nvSpPr>
      <dsp:spPr>
        <a:xfrm>
          <a:off x="0" y="220875"/>
          <a:ext cx="5760000" cy="2469600"/>
        </a:xfrm>
        <a:prstGeom prst="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47040" tIns="291592" rIns="447040" bIns="99568"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a:t>4</a:t>
          </a:r>
          <a:r>
            <a:rPr lang="en-US" sz="1400" kern="1200" dirty="0"/>
            <a:t> Patents  filed, </a:t>
          </a:r>
          <a:r>
            <a:rPr lang="en-US" sz="1400" b="1" kern="1200" dirty="0"/>
            <a:t>6</a:t>
          </a:r>
          <a:r>
            <a:rPr lang="en-US" sz="1400" kern="1200" dirty="0"/>
            <a:t> Consultancies, </a:t>
          </a:r>
          <a:r>
            <a:rPr lang="en-US" sz="1400" b="1" kern="1200" dirty="0"/>
            <a:t>5</a:t>
          </a:r>
          <a:r>
            <a:rPr lang="en-US" sz="1400" kern="1200" dirty="0"/>
            <a:t> industry collaboration projects,      </a:t>
          </a:r>
          <a:r>
            <a:rPr lang="en-US" sz="1400" b="1" kern="1200" dirty="0"/>
            <a:t>2</a:t>
          </a:r>
          <a:r>
            <a:rPr lang="en-US" sz="1400" kern="1200" dirty="0"/>
            <a:t> interdisciplinary project,  </a:t>
          </a:r>
          <a:r>
            <a:rPr lang="en-US" sz="1400" b="1" kern="1200" dirty="0"/>
            <a:t>6</a:t>
          </a:r>
          <a:r>
            <a:rPr lang="en-US" sz="1400" kern="1200" dirty="0"/>
            <a:t> training conducted, </a:t>
          </a:r>
          <a:r>
            <a:rPr lang="en-US" sz="1400" b="1" kern="1200" dirty="0"/>
            <a:t>2</a:t>
          </a:r>
          <a:r>
            <a:rPr lang="en-US" sz="1400" kern="1200" dirty="0"/>
            <a:t> Copy rights &amp; Publications, ISRO project extension received</a:t>
          </a:r>
        </a:p>
        <a:p>
          <a:pPr marL="114300" lvl="1" indent="-114300" algn="l" defTabSz="622300">
            <a:lnSpc>
              <a:spcPct val="90000"/>
            </a:lnSpc>
            <a:spcBef>
              <a:spcPct val="0"/>
            </a:spcBef>
            <a:spcAft>
              <a:spcPct val="15000"/>
            </a:spcAft>
            <a:buChar char="•"/>
          </a:pPr>
          <a:r>
            <a:rPr lang="en-US" sz="1400" b="1" kern="1200" dirty="0"/>
            <a:t>Joint Research </a:t>
          </a:r>
          <a:r>
            <a:rPr lang="en-US" sz="1400" kern="1200" dirty="0"/>
            <a:t>with other organizations, BARC</a:t>
          </a:r>
        </a:p>
        <a:p>
          <a:pPr marL="114300" lvl="1" indent="-114300" algn="l" defTabSz="622300">
            <a:lnSpc>
              <a:spcPct val="90000"/>
            </a:lnSpc>
            <a:spcBef>
              <a:spcPct val="0"/>
            </a:spcBef>
            <a:spcAft>
              <a:spcPct val="15000"/>
            </a:spcAft>
            <a:buChar char="•"/>
          </a:pPr>
          <a:r>
            <a:rPr lang="en-US" sz="1400" b="1" kern="1200" dirty="0"/>
            <a:t>2 Centre of Excellence </a:t>
          </a:r>
          <a:r>
            <a:rPr lang="en-US" sz="1400" kern="1200" dirty="0"/>
            <a:t>(IoT-Intel &amp; TAIC), 2 in process </a:t>
          </a:r>
          <a:r>
            <a:rPr lang="en-US" sz="1400" b="1" kern="1200" dirty="0"/>
            <a:t>Research grants </a:t>
          </a:r>
          <a:r>
            <a:rPr lang="en-US" sz="1400" kern="1200" dirty="0"/>
            <a:t>from AICTE,IEDC, Microsoft , Accenture and University of Mumbai.</a:t>
          </a:r>
        </a:p>
        <a:p>
          <a:pPr marL="114300" lvl="1" indent="-114300" algn="l" defTabSz="622300">
            <a:lnSpc>
              <a:spcPct val="90000"/>
            </a:lnSpc>
            <a:spcBef>
              <a:spcPct val="0"/>
            </a:spcBef>
            <a:spcAft>
              <a:spcPct val="15000"/>
            </a:spcAft>
            <a:buChar char="•"/>
          </a:pPr>
          <a:r>
            <a:rPr lang="en-US" sz="1400" kern="1200"/>
            <a:t>Industry relevant technology courses offered at </a:t>
          </a:r>
          <a:r>
            <a:rPr lang="en-US" sz="1400" b="1" kern="1200"/>
            <a:t>incubation center </a:t>
          </a:r>
          <a:r>
            <a:rPr lang="en-US" sz="1400" kern="1200"/>
            <a:t>on advanced</a:t>
          </a:r>
          <a:r>
            <a:rPr lang="en-US" sz="1400" b="1" kern="1200"/>
            <a:t> </a:t>
          </a:r>
          <a:r>
            <a:rPr lang="en-US" sz="1400" kern="1200"/>
            <a:t>courses viz. Bitcoin, ML &amp; Data science, DevOps, Linux, Cloud computing &amp; Open source Technology </a:t>
          </a:r>
          <a:endParaRPr lang="en-US" sz="1400" kern="1200" dirty="0"/>
        </a:p>
      </dsp:txBody>
      <dsp:txXfrm>
        <a:off x="0" y="220875"/>
        <a:ext cx="5760000" cy="2469600"/>
      </dsp:txXfrm>
    </dsp:sp>
    <dsp:sp modelId="{6B1579D6-0EB2-4AA4-8F0B-75E61BC5BC5D}">
      <dsp:nvSpPr>
        <dsp:cNvPr id="0" name=""/>
        <dsp:cNvSpPr/>
      </dsp:nvSpPr>
      <dsp:spPr>
        <a:xfrm>
          <a:off x="288000" y="11879"/>
          <a:ext cx="4032000" cy="413280"/>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0" rIns="152400" bIns="0" numCol="1" spcCol="1270" anchor="ctr" anchorCtr="0">
          <a:noAutofit/>
        </a:bodyPr>
        <a:lstStyle/>
        <a:p>
          <a:pPr marL="0" lvl="0" indent="0" algn="l" defTabSz="711200">
            <a:lnSpc>
              <a:spcPct val="90000"/>
            </a:lnSpc>
            <a:spcBef>
              <a:spcPct val="0"/>
            </a:spcBef>
            <a:spcAft>
              <a:spcPct val="35000"/>
            </a:spcAft>
            <a:buNone/>
          </a:pPr>
          <a:r>
            <a:rPr lang="en-US" sz="1600" b="1" u="none" kern="1200" dirty="0"/>
            <a:t>Consultancy:</a:t>
          </a:r>
          <a:endParaRPr lang="en-IN" sz="1600" u="none" kern="1200" dirty="0"/>
        </a:p>
      </dsp:txBody>
      <dsp:txXfrm>
        <a:off x="308175" y="32054"/>
        <a:ext cx="3991650" cy="37293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9/3/layout/BlockDescendingList">
  <dgm:title val=""/>
  <dgm:desc val=""/>
  <dgm:catLst>
    <dgm:cat type="list" pri="185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13" srcId="10" destId="11" srcOrd="0" destOrd="0"/>
        <dgm:cxn modelId="14" srcId="10" destId="12" srcOrd="0" destOrd="0"/>
        <dgm:cxn modelId="50" srcId="0" destId="20" srcOrd="1" destOrd="0"/>
        <dgm:cxn modelId="23" srcId="20" destId="21" srcOrd="0" destOrd="0"/>
        <dgm:cxn modelId="24" srcId="20" destId="22" srcOrd="0" destOrd="0"/>
        <dgm:cxn modelId="60" srcId="0" destId="30" srcOrd="2" destOrd="0"/>
        <dgm:cxn modelId="33" srcId="30" destId="31" srcOrd="0" destOrd="0"/>
        <dgm:cxn modelId="34" srcId="30" destId="32"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70">
          <dgm:prSet phldr="1"/>
        </dgm:pt>
      </dgm:ptLst>
      <dgm:cxnLst>
        <dgm:cxn modelId="40" srcId="0" destId="10" srcOrd="0" destOrd="0"/>
        <dgm:cxn modelId="50" srcId="0" destId="20" srcOrd="1" destOrd="0"/>
        <dgm:cxn modelId="60" srcId="0" destId="30" srcOrd="2" destOrd="0"/>
        <dgm:cxn modelId="80" srcId="0" destId="7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axis="ch" ptType="node" func="cnt" op="equ" val="1">
        <dgm:alg type="composite">
          <dgm:param type="ar" val="0.5516"/>
        </dgm:alg>
        <dgm:choose name="Name3">
          <dgm:if name="Name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if>
          <dgm:else name="Name5">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else>
        </dgm:choose>
      </dgm:if>
      <dgm:if name="Name6" axis="ch" ptType="node" func="cnt" op="equ" val="2">
        <dgm:alg type="composite">
          <dgm:param type="ar" val="0.9804"/>
        </dgm:alg>
        <dgm:choose name="Name7">
          <dgm:if name="Name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2" refType="w" fact="0.4393"/>
              <dgm:constr type="t" for="ch" forName="accentShape_2" refType="h" fact="0.1192"/>
              <dgm:constr type="w" for="ch" forName="accentShape_2" refType="w" fact="0.4021"/>
              <dgm:constr type="h" for="ch" forName="accentShape_2" refType="h" fact="0.876"/>
              <dgm:constr type="l" for="ch" forName="accentShape_1" refType="w" fact="0"/>
              <dgm:constr type="t" for="ch" forName="accentShape_1" refType="h" fact="0"/>
              <dgm:constr type="w" for="ch" forName="accentShape_1" refType="w" fact="0.4021"/>
              <dgm:constr type="h" for="ch" forName="accentShape_1" refType="h" fact="0.9952"/>
              <dgm:constr type="l" for="ch" forName="parentText_1" refType="w" fact="0.2946"/>
              <dgm:constr type="t" for="ch" forName="parentText_1" refType="h" fact="0"/>
              <dgm:constr type="w" for="ch" forName="parentText_1" refType="w" refFor="ch" refForName="accentShape_1" fact="0.26"/>
              <dgm:constr type="h" for="ch" forName="parentText_1" refType="h" fact="0.78"/>
              <dgm:constr type="l" for="ch" forName="parentText_2" refType="w" fact="0.7339"/>
              <dgm:constr type="t" for="ch" forName="parentText_2" refType="h" fact="0.1192"/>
              <dgm:constr type="w" for="ch" forName="parentText_2" refType="w" refFor="ch" refForName="accentShape_1" fact="0.26"/>
              <dgm:constr type="h" for="ch" forName="parentText_2"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4393"/>
              <dgm:constr type="t" for="ch" forName="childText_2" refType="h" fact="0.1192"/>
              <dgm:constr type="w" for="ch" forName="childText_2" refType="w" refFor="ch" refForName="accentShape_2" fact="0.71"/>
              <dgm:constr type="h" for="ch" forName="childText_2" refType="h" fact="0.8808"/>
            </dgm:constrLst>
          </dgm:if>
          <dgm:else name="Name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1" refType="w" fact="0.4393"/>
              <dgm:constr type="t" for="ch" forName="accentShape_2" refType="h" fact="0.1192"/>
              <dgm:constr type="w" for="ch" forName="accentShape_2" refType="w" fact="0.4021"/>
              <dgm:constr type="h" for="ch" forName="accentShape_2" refType="h" fact="0.876"/>
              <dgm:constr type="l" for="ch" forName="accentShape_2" refType="w" fact="0"/>
              <dgm:constr type="t" for="ch" forName="accentShape_1" refType="h" fact="0"/>
              <dgm:constr type="w" for="ch" forName="accentShape_1" refType="w" fact="0.4021"/>
              <dgm:constr type="h" for="ch" forName="accentShape_1" refType="h" fact="0.9952"/>
              <dgm:constr type="l" for="ch" forName="parentText_2" refType="w" fact="0.2946"/>
              <dgm:constr type="t" for="ch" forName="parentText_1" refType="h" fact="0"/>
              <dgm:constr type="w" for="ch" forName="parentText_1" refType="w" refFor="ch" refForName="accentShape_1" fact="0.26"/>
              <dgm:constr type="h" for="ch" forName="parentText_1" refType="h" fact="0.78"/>
              <dgm:constr type="l" for="ch" forName="parentText_1" refType="w" fact="0.7339"/>
              <dgm:constr type="t" for="ch" forName="parentText_2" refType="h" fact="0.1192"/>
              <dgm:constr type="w" for="ch" forName="parentText_2" refType="w" refFor="ch" refForName="accentShape_1" fact="0.26"/>
              <dgm:constr type="h" for="ch" forName="parentText_2" refType="h" fact="0.78"/>
              <dgm:constr type="l" for="ch" forName="childText_2" refType="w" fact="0"/>
              <dgm:constr type="t" for="ch" forName="childText_1" refType="h" fact="0"/>
              <dgm:constr type="w" for="ch" forName="childText_1" refType="w" refFor="ch" refForName="accentShape_1" fact="0.71"/>
              <dgm:constr type="h" for="ch" forName="childText_1" refType="h"/>
              <dgm:constr type="l" for="ch" forName="childText_1" refType="w" fact="0.4393"/>
              <dgm:constr type="t" for="ch" forName="childText_2" refType="h" fact="0.1192"/>
              <dgm:constr type="w" for="ch" forName="childText_2" refType="w" refFor="ch" refForName="accentShape_2" fact="0.71"/>
              <dgm:constr type="h" for="ch" forName="childText_2" refType="h" fact="0.8808"/>
            </dgm:constrLst>
          </dgm:else>
        </dgm:choose>
      </dgm:if>
      <dgm:if name="Name10" axis="ch" ptType="node" func="cnt" op="equ" val="3">
        <dgm:alg type="composite">
          <dgm:param type="ar" val="1.4097"/>
        </dgm:alg>
        <dgm:choose name="Name11">
          <dgm:if name="Name12"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1"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3" refType="w" fact="0.6101"/>
              <dgm:constr type="t" for="ch" forName="accentShape_3" refType="h" fact="0.2457"/>
              <dgm:constr type="w" for="ch" forName="accentShape_3" refType="w" fact="0.2796"/>
              <dgm:constr type="h" for="ch" forName="accentShape_3" refType="h" fact="0.7499"/>
              <dgm:constr type="l" for="ch" forName="parentText_1"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3" refType="w" fact="0.6101"/>
              <dgm:constr type="t" for="ch" forName="childText_3" refType="h" fact="0.2457"/>
              <dgm:constr type="w" for="ch" forName="childText_3" refType="w" refFor="ch" refForName="accentShape_3" fact="0.71"/>
              <dgm:constr type="h" for="ch" forName="childText_3" refType="h" fact="0.7543"/>
            </dgm:constrLst>
          </dgm:if>
          <dgm:else name="Name13">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3"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1" refType="w" fact="0.6101"/>
              <dgm:constr type="t" for="ch" forName="accentShape_3" refType="h" fact="0.2457"/>
              <dgm:constr type="w" for="ch" forName="accentShape_3" refType="w" fact="0.2796"/>
              <dgm:constr type="h" for="ch" forName="accentShape_3" refType="h" fact="0.7499"/>
              <dgm:constr type="l" for="ch" forName="parentText_3"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1"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3"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1" refType="w" fact="0.6101"/>
              <dgm:constr type="t" for="ch" forName="childText_3" refType="h" fact="0.2457"/>
              <dgm:constr type="w" for="ch" forName="childText_3" refType="w" refFor="ch" refForName="accentShape_3" fact="0.71"/>
              <dgm:constr type="h" for="ch" forName="childText_3" refType="h" fact="0.7543"/>
            </dgm:constrLst>
          </dgm:else>
        </dgm:choose>
      </dgm:if>
      <dgm:if name="Name14" axis="ch" ptType="node" func="cnt" op="equ" val="4">
        <dgm:alg type="composite">
          <dgm:param type="ar" val="1.8305"/>
        </dgm:alg>
        <dgm:choose name="Name15">
          <dgm:if name="Name16"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1" refType="w" fact="0"/>
              <dgm:constr type="t" for="ch" forName="accentShape_1" refType="h" fact="0"/>
              <dgm:constr type="w" for="ch" forName="accentShape_1" refType="w" fact="0.2153"/>
              <dgm:constr type="h" for="ch" forName="accentShape_1" refType="h" fact="0.9952"/>
              <dgm:constr type="l" for="ch" forName="accentShape_2" refType="w" fact="0.2353"/>
              <dgm:constr type="t" for="ch" forName="accentShape_2" refType="h" fact="0.1192"/>
              <dgm:constr type="w" for="ch" forName="accentShape_2" refType="w" fact="0.2153"/>
              <dgm:constr type="h" for="ch" forName="accentShape_2" refType="h" fact="0.876"/>
              <dgm:constr type="l" for="ch" forName="accentShape_3" refType="w" fact="0.4699"/>
              <dgm:constr type="t" for="ch" forName="accentShape_3" refType="h" fact="0.2457"/>
              <dgm:constr type="w" for="ch" forName="accentShape_3" refType="w" fact="0.2153"/>
              <dgm:constr type="h" for="ch" forName="accentShape_3" refType="h" fact="0.7495"/>
              <dgm:constr type="l" for="ch" forName="accentShape_4" refType="w" fact="0.6997"/>
              <dgm:constr type="t" for="ch" forName="accentShape_4" refType="h" fact="0.3696"/>
              <dgm:constr type="w" for="ch" forName="accentShape_4" refType="w" fact="0.2153"/>
              <dgm:constr type="h" for="ch" forName="accentShape_4" refType="h" fact="0.6256"/>
              <dgm:constr type="l" for="ch" forName="parentText_1"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2353"/>
              <dgm:constr type="t" for="ch" forName="childText_2" refType="h" fact="0.1192"/>
              <dgm:constr type="w" for="ch" forName="childText_2" refType="w" refFor="ch" refForName="accentShape_2" fact="0.71"/>
              <dgm:constr type="h" for="ch" forName="childText_2" refType="h" fact="0.8808"/>
              <dgm:constr type="l" for="ch" forName="childText_3" refType="w" fact="0.4699"/>
              <dgm:constr type="t" for="ch" forName="childText_3" refType="h" fact="0.2457"/>
              <dgm:constr type="w" for="ch" forName="childText_3" refType="w" refFor="ch" refForName="accentShape_3" fact="0.71"/>
              <dgm:constr type="h" for="ch" forName="childText_3" refType="h" fact="0.7543"/>
              <dgm:constr type="l" for="ch" forName="childText_4" refType="w" fact="0.6997"/>
              <dgm:constr type="t" for="ch" forName="childText_4" refType="h" fact="0.3696"/>
              <dgm:constr type="w" for="ch" forName="childText_4" refType="w" refFor="ch" refForName="accentShape_4" fact="0.71"/>
              <dgm:constr type="h" for="ch" forName="childText_4" refType="h" fact="0.6261"/>
            </dgm:constrLst>
          </dgm:if>
          <dgm:else name="Name17">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4" refType="w" fact="0"/>
              <dgm:constr type="t" for="ch" forName="accentShape_1" refType="h" fact="0"/>
              <dgm:constr type="w" for="ch" forName="accentShape_1" refType="w" fact="0.2153"/>
              <dgm:constr type="h" for="ch" forName="accentShape_1" refType="h" fact="0.9952"/>
              <dgm:constr type="l" for="ch" forName="accentShape_3" refType="w" fact="0.2353"/>
              <dgm:constr type="t" for="ch" forName="accentShape_2" refType="h" fact="0.1192"/>
              <dgm:constr type="w" for="ch" forName="accentShape_2" refType="w" fact="0.2153"/>
              <dgm:constr type="h" for="ch" forName="accentShape_2" refType="h" fact="0.876"/>
              <dgm:constr type="l" for="ch" forName="accentShape_2" refType="w" fact="0.4699"/>
              <dgm:constr type="t" for="ch" forName="accentShape_3" refType="h" fact="0.2457"/>
              <dgm:constr type="w" for="ch" forName="accentShape_3" refType="w" fact="0.2153"/>
              <dgm:constr type="h" for="ch" forName="accentShape_3" refType="h" fact="0.7495"/>
              <dgm:constr type="l" for="ch" forName="accentShape_1" refType="w" fact="0.6997"/>
              <dgm:constr type="t" for="ch" forName="accentShape_4" refType="h" fact="0.3696"/>
              <dgm:constr type="w" for="ch" forName="accentShape_4" refType="w" fact="0.2153"/>
              <dgm:constr type="h" for="ch" forName="accentShape_4" refType="h" fact="0.6256"/>
              <dgm:constr type="l" for="ch" forName="parentText_4"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3"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2"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1"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4" refType="w" fact="0"/>
              <dgm:constr type="t" for="ch" forName="childText_1" refType="h" fact="0"/>
              <dgm:constr type="w" for="ch" forName="childText_1" refType="w" refFor="ch" refForName="accentShape_1" fact="0.71"/>
              <dgm:constr type="h" for="ch" forName="childText_1" refType="h"/>
              <dgm:constr type="l" for="ch" forName="childText_3" refType="w" fact="0.2353"/>
              <dgm:constr type="t" for="ch" forName="childText_2" refType="h" fact="0.1192"/>
              <dgm:constr type="w" for="ch" forName="childText_2" refType="w" refFor="ch" refForName="accentShape_2" fact="0.71"/>
              <dgm:constr type="h" for="ch" forName="childText_2" refType="h" fact="0.8808"/>
              <dgm:constr type="l" for="ch" forName="childText_2" refType="w" fact="0.4699"/>
              <dgm:constr type="t" for="ch" forName="childText_3" refType="h" fact="0.2457"/>
              <dgm:constr type="w" for="ch" forName="childText_3" refType="w" refFor="ch" refForName="accentShape_3" fact="0.71"/>
              <dgm:constr type="h" for="ch" forName="childText_3" refType="h" fact="0.7543"/>
              <dgm:constr type="l" for="ch" forName="childText_1" refType="w" fact="0.6997"/>
              <dgm:constr type="t" for="ch" forName="childText_4" refType="h" fact="0.3696"/>
              <dgm:constr type="w" for="ch" forName="childText_4" refType="w" refFor="ch" refForName="accentShape_4" fact="0.71"/>
              <dgm:constr type="h" for="ch" forName="childText_4" refType="h" fact="0.6261"/>
            </dgm:constrLst>
          </dgm:else>
        </dgm:choose>
      </dgm:if>
      <dgm:if name="Name18" axis="ch" ptType="node" func="cnt" op="equ" val="5">
        <dgm:alg type="composite">
          <dgm:param type="ar" val="2.0125"/>
        </dgm:alg>
        <dgm:choose name="Name19">
          <dgm:if name="Name20"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1" refType="w" fact="0"/>
              <dgm:constr type="t" for="ch" forName="accentShape_1" refType="h" fact="0"/>
              <dgm:constr type="w" for="ch" forName="accentShape_1" refType="w" fact="0.1759"/>
              <dgm:constr type="h" for="ch" forName="accentShape_1" refType="h" fact="0.9952"/>
              <dgm:constr type="l" for="ch" forName="accentShape_2"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4" refType="w" fact="0.5759"/>
              <dgm:constr type="t" for="ch" forName="accentShape_4" refType="h" fact="0.3739"/>
              <dgm:constr type="w" for="ch" forName="accentShape_4" refType="w" fact="0.1759"/>
              <dgm:constr type="h" for="ch" forName="accentShape_4" refType="h" fact="0.6217"/>
              <dgm:constr type="l" for="ch" forName="accentShape_5" refType="w" fact="0.7679"/>
              <dgm:constr type="t" for="ch" forName="accentShape_5" refType="h" fact="0.5"/>
              <dgm:constr type="w" for="ch" forName="accentShape_5" refType="w" fact="0.1759"/>
              <dgm:constr type="h" for="ch" forName="accentShape_5" refType="h" fact="0.4956"/>
              <dgm:constr type="l" for="ch" forName="parentText_1"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5"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4" refType="w" fact="0.5759"/>
              <dgm:constr type="t" for="ch" forName="childText_4" refType="h" fact="0.3739"/>
              <dgm:constr type="w" for="ch" forName="childText_4" refType="w" refFor="ch" refForName="accentShape_4" fact="0.71"/>
              <dgm:constr type="h" for="ch" forName="childText_4" refType="h" fact="0.6217"/>
              <dgm:constr type="l" for="ch" forName="childText_5" refType="w" fact="0.7679"/>
              <dgm:constr type="t" for="ch" forName="childText_5" refType="h" fact="0.5001"/>
              <dgm:constr type="w" for="ch" forName="childText_5" refType="w" refFor="ch" refForName="accentShape_5" fact="0.71"/>
              <dgm:constr type="h" for="ch" forName="childText_5" refType="h" fact="0.4956"/>
            </dgm:constrLst>
          </dgm:if>
          <dgm:else name="Name21">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5" refType="w" fact="0"/>
              <dgm:constr type="t" for="ch" forName="accentShape_1" refType="h" fact="0"/>
              <dgm:constr type="w" for="ch" forName="accentShape_1" refType="w" fact="0.1759"/>
              <dgm:constr type="h" for="ch" forName="accentShape_1" refType="h" fact="0.9952"/>
              <dgm:constr type="l" for="ch" forName="accentShape_4"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2" refType="w" fact="0.5759"/>
              <dgm:constr type="t" for="ch" forName="accentShape_4" refType="h" fact="0.3739"/>
              <dgm:constr type="w" for="ch" forName="accentShape_4" refType="w" fact="0.1759"/>
              <dgm:constr type="h" for="ch" forName="accentShape_4" refType="h" fact="0.6217"/>
              <dgm:constr type="l" for="ch" forName="accentShape_1" refType="w" fact="0.7679"/>
              <dgm:constr type="t" for="ch" forName="accentShape_5" refType="h" fact="0.5"/>
              <dgm:constr type="w" for="ch" forName="accentShape_5" refType="w" fact="0.1759"/>
              <dgm:constr type="h" for="ch" forName="accentShape_5" refType="h" fact="0.4956"/>
              <dgm:constr type="l" for="ch" forName="parentText_5"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4"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2"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1"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5" refType="w" fact="0"/>
              <dgm:constr type="t" for="ch" forName="childText_1" refType="h" fact="0"/>
              <dgm:constr type="w" for="ch" forName="childText_1" refType="w" refFor="ch" refForName="accentShape_1" fact="0.71"/>
              <dgm:constr type="h" for="ch" forName="childText_1" refType="h"/>
              <dgm:constr type="l" for="ch" forName="childText_4"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2" refType="w" fact="0.5759"/>
              <dgm:constr type="t" for="ch" forName="childText_4" refType="h" fact="0.3739"/>
              <dgm:constr type="w" for="ch" forName="childText_4" refType="w" refFor="ch" refForName="accentShape_4" fact="0.71"/>
              <dgm:constr type="h" for="ch" forName="childText_4" refType="h" fact="0.6261"/>
              <dgm:constr type="l" for="ch" forName="childText_1" refType="w" fact="0.7679"/>
              <dgm:constr type="t" for="ch" forName="childText_5" refType="h" fact="0.5001"/>
              <dgm:constr type="w" for="ch" forName="childText_5" refType="w" refFor="ch" refForName="accentShape_5" fact="0.71"/>
              <dgm:constr type="h" for="ch" forName="childText_5" refType="h" fact="0.4999"/>
            </dgm:constrLst>
          </dgm:else>
        </dgm:choose>
      </dgm:if>
      <dgm:if name="Name22" axis="ch" ptType="node" func="cnt" op="equ" val="6">
        <dgm:alg type="composite">
          <dgm:param type="ar" val="2.4006"/>
        </dgm:alg>
        <dgm:shape xmlns:r="http://schemas.openxmlformats.org/officeDocument/2006/relationships" r:blip="">
          <dgm:adjLst/>
        </dgm:shape>
        <dgm:choose name="Name23">
          <dgm:if name="Name2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1" refType="w" fact="0"/>
              <dgm:constr type="t" for="ch" forName="accentShape_1" refType="h" fact="0"/>
              <dgm:constr type="w" for="ch" forName="accentShape_1" refType="w" fact="0.1473"/>
              <dgm:constr type="h" for="ch" forName="accentShape_1" refType="h"/>
              <dgm:constr type="l" for="ch" forName="accentShape_2" refType="w" fact="0.1608"/>
              <dgm:constr type="t" for="ch" forName="accentShape_2" refType="h" fact="0.1"/>
              <dgm:constr type="w" for="ch" forName="accentShape_2" refType="w" fact="0.1473"/>
              <dgm:constr type="h" for="ch" forName="accentShape_2" refType="h" fact="0.9"/>
              <dgm:constr type="l" for="ch" forName="accentShape_3" refType="w" fact="0.3216"/>
              <dgm:constr type="t" for="ch" forName="accentShape_3" refType="h" fact="0.2"/>
              <dgm:constr type="w" for="ch" forName="accentShape_3" refType="w" fact="0.1473"/>
              <dgm:constr type="h" for="ch" forName="accentShape_3" refType="h" fact="0.8"/>
              <dgm:constr type="l" for="ch" forName="accentShape_4" refType="w" fact="0.4824"/>
              <dgm:constr type="t" for="ch" forName="accentShape_4" refType="h" fact="0.3"/>
              <dgm:constr type="w" for="ch" forName="accentShape_4" refType="w" fact="0.1473"/>
              <dgm:constr type="h" for="ch" forName="accentShape_4" refType="h" fact="0.7"/>
              <dgm:constr type="l" for="ch" forName="accentShape_5" refType="w" fact="0.6432"/>
              <dgm:constr type="t" for="ch" forName="accentShape_5" refType="h" fact="0.4"/>
              <dgm:constr type="w" for="ch" forName="accentShape_5" refType="w" fact="0.1473"/>
              <dgm:constr type="h" for="ch" forName="accentShape_5" refType="h" fact="0.6"/>
              <dgm:constr type="l" for="ch" forName="accentShape_6" refType="w" fact="0.8056"/>
              <dgm:constr type="t" for="ch" forName="accentShape_6" refType="h" fact="0.5"/>
              <dgm:constr type="w" for="ch" forName="accentShape_6" refType="w" fact="0.1473"/>
              <dgm:constr type="h" for="ch" forName="accentShape_6" refType="h" fact="0.5"/>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3"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4"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5"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6"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1"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3"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4"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5"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6" refType="w" fact="0.9101"/>
              <dgm:constr type="t" for="ch" forName="parentText_6" refType="h" fact="0.5"/>
              <dgm:constr type="w" for="ch" forName="parentText_6" refType="w" refFor="ch" refForName="accentShape_6" fact="0.26"/>
              <dgm:constr type="h" for="ch" forName="parentText_6" refType="h" refFor="ch" refForName="accentShape_6" fact="0.9"/>
            </dgm:constrLst>
          </dgm:if>
          <dgm:else name="Name25">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6" refType="w" fact="0"/>
              <dgm:constr type="t" for="ch" forName="accentShape_1" refType="h" fact="0"/>
              <dgm:constr type="w" for="ch" forName="accentShape_1" refType="w" fact="0.1473"/>
              <dgm:constr type="h" for="ch" forName="accentShape_1" refType="h"/>
              <dgm:constr type="l" for="ch" forName="accentShape_5" refType="w" fact="0.1608"/>
              <dgm:constr type="t" for="ch" forName="accentShape_2" refType="h" fact="0.1"/>
              <dgm:constr type="w" for="ch" forName="accentShape_2" refType="w" fact="0.1473"/>
              <dgm:constr type="h" for="ch" forName="accentShape_2" refType="h" fact="0.9"/>
              <dgm:constr type="l" for="ch" forName="accentShape_4" refType="w" fact="0.3216"/>
              <dgm:constr type="t" for="ch" forName="accentShape_3" refType="h" fact="0.2"/>
              <dgm:constr type="w" for="ch" forName="accentShape_3" refType="w" fact="0.1473"/>
              <dgm:constr type="h" for="ch" forName="accentShape_3" refType="h" fact="0.8"/>
              <dgm:constr type="l" for="ch" forName="accentShape_3" refType="w" fact="0.4824"/>
              <dgm:constr type="t" for="ch" forName="accentShape_4" refType="h" fact="0.3"/>
              <dgm:constr type="w" for="ch" forName="accentShape_4" refType="w" fact="0.1473"/>
              <dgm:constr type="h" for="ch" forName="accentShape_4" refType="h" fact="0.7"/>
              <dgm:constr type="l" for="ch" forName="accentShape_2" refType="w" fact="0.6432"/>
              <dgm:constr type="t" for="ch" forName="accentShape_5" refType="h" fact="0.4"/>
              <dgm:constr type="w" for="ch" forName="accentShape_5" refType="w" fact="0.1473"/>
              <dgm:constr type="h" for="ch" forName="accentShape_5" refType="h" fact="0.6"/>
              <dgm:constr type="l" for="ch" forName="accentShape_1" refType="w" fact="0.8056"/>
              <dgm:constr type="t" for="ch" forName="accentShape_6" refType="h" fact="0.5"/>
              <dgm:constr type="w" for="ch" forName="accentShape_6" refType="w" fact="0.1473"/>
              <dgm:constr type="h" for="ch" forName="accentShape_6" refType="h" fact="0.5"/>
              <dgm:constr type="l" for="ch" forName="childText_6"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5"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4"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3"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2"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1"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6"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5"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4"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3"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2"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1" refType="w" fact="0.9101"/>
              <dgm:constr type="t" for="ch" forName="parentText_6" refType="h" fact="0.5"/>
              <dgm:constr type="w" for="ch" forName="parentText_6" refType="w" refFor="ch" refForName="accentShape_6" fact="0.26"/>
              <dgm:constr type="h" for="ch" forName="parentText_6" refType="h" refFor="ch" refForName="accentShape_6" fact="0.9"/>
            </dgm:constrLst>
          </dgm:else>
        </dgm:choose>
      </dgm:if>
      <dgm:else name="Name26">
        <dgm:alg type="composite">
          <dgm:param type="ar" val="2.7874"/>
        </dgm:alg>
        <dgm:shape xmlns:r="http://schemas.openxmlformats.org/officeDocument/2006/relationships" r:blip="">
          <dgm:adjLst/>
        </dgm:shape>
        <dgm:choose name="Name27">
          <dgm:if name="Name2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1" refType="w" fact="0"/>
              <dgm:constr type="t" for="ch" forName="accentShape_1" refType="h" fact="0"/>
              <dgm:constr type="w" for="ch" forName="accentShape_1" refType="w" fact="0.1269"/>
              <dgm:constr type="h" for="ch" forName="accentShape_1" refType="h"/>
              <dgm:constr type="l" for="ch" forName="accentShape_2" refType="w" fact="0.1385"/>
              <dgm:constr type="t" for="ch" forName="accentShape_2" refType="h" fact="0.0833"/>
              <dgm:constr type="w" for="ch" forName="accentShape_2" refType="w" fact="0.1269"/>
              <dgm:constr type="h" for="ch" forName="accentShape_2" refType="h" fact="0.9165"/>
              <dgm:constr type="l" for="ch" forName="accentShape_3"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5" refType="w" fact="0.5539"/>
              <dgm:constr type="t" for="ch" forName="accentShape_5" refType="h" fact="0.3332"/>
              <dgm:constr type="w" for="ch" forName="accentShape_5" refType="w" fact="0.1269"/>
              <dgm:constr type="h" for="ch" forName="accentShape_5" refType="h" fact="0.6666"/>
              <dgm:constr type="l" for="ch" forName="accentShape_6" refType="w" fact="0.6938"/>
              <dgm:constr type="t" for="ch" forName="accentShape_6" refType="h" fact="0.4165"/>
              <dgm:constr type="w" for="ch" forName="accentShape_6" refType="w" fact="0.1269"/>
              <dgm:constr type="h" for="ch" forName="accentShape_6" refType="h" fact="0.5833"/>
              <dgm:constr type="l" for="ch" forName="accentShape_7" refType="w" fact="0.8326"/>
              <dgm:constr type="t" for="ch" forName="accentShape_7" refType="h" fact="0.5"/>
              <dgm:constr type="w" for="ch" forName="accentShape_7" refType="w" fact="0.1269"/>
              <dgm:constr type="h" for="ch" forName="accentShape_7" refType="h" fact="0.5"/>
              <dgm:constr type="l" for="ch" forName="parentText_1"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3"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5"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6"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7"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3"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5"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6"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7" refType="w" fact="0.8326"/>
              <dgm:constr type="t" for="ch" forName="childText_7" refType="h" fact="0.5"/>
              <dgm:constr type="w" for="ch" forName="childText_7" refType="w" refFor="ch" refForName="accentShape_7" fact="0.7"/>
              <dgm:constr type="h" for="ch" forName="childText_7" refType="h" refFor="ch" refForName="accentShape_7"/>
            </dgm:constrLst>
          </dgm:if>
          <dgm:else name="Name2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7" refType="w" fact="0"/>
              <dgm:constr type="t" for="ch" forName="accentShape_1" refType="h" fact="0"/>
              <dgm:constr type="w" for="ch" forName="accentShape_1" refType="w" fact="0.1269"/>
              <dgm:constr type="h" for="ch" forName="accentShape_1" refType="h"/>
              <dgm:constr type="l" for="ch" forName="accentShape_6" refType="w" fact="0.1385"/>
              <dgm:constr type="t" for="ch" forName="accentShape_2" refType="h" fact="0.0833"/>
              <dgm:constr type="w" for="ch" forName="accentShape_2" refType="w" fact="0.1269"/>
              <dgm:constr type="h" for="ch" forName="accentShape_2" refType="h" fact="0.9165"/>
              <dgm:constr type="l" for="ch" forName="accentShape_5"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3" refType="w" fact="0.5539"/>
              <dgm:constr type="t" for="ch" forName="accentShape_5" refType="h" fact="0.3332"/>
              <dgm:constr type="w" for="ch" forName="accentShape_5" refType="w" fact="0.1269"/>
              <dgm:constr type="h" for="ch" forName="accentShape_5" refType="h" fact="0.6666"/>
              <dgm:constr type="l" for="ch" forName="accentShape_2" refType="w" fact="0.6938"/>
              <dgm:constr type="t" for="ch" forName="accentShape_6" refType="h" fact="0.4165"/>
              <dgm:constr type="w" for="ch" forName="accentShape_6" refType="w" fact="0.1269"/>
              <dgm:constr type="h" for="ch" forName="accentShape_6" refType="h" fact="0.5833"/>
              <dgm:constr type="l" for="ch" forName="accentShape_1" refType="w" fact="0.8326"/>
              <dgm:constr type="t" for="ch" forName="accentShape_7" refType="h" fact="0.5"/>
              <dgm:constr type="w" for="ch" forName="accentShape_7" refType="w" fact="0.1269"/>
              <dgm:constr type="h" for="ch" forName="accentShape_7" refType="h" fact="0.5"/>
              <dgm:constr type="l" for="ch" forName="parentText_7"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6"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5"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3"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2"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1"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7"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6"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5"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3"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2"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1" refType="w" fact="0.8326"/>
              <dgm:constr type="t" for="ch" forName="childText_7" refType="h" fact="0.5"/>
              <dgm:constr type="w" for="ch" forName="childText_7" refType="w" refFor="ch" refForName="accentShape_7" fact="0.7"/>
              <dgm:constr type="h" for="ch" forName="childText_7" refType="h" refFor="ch" refForName="accentShape_7"/>
            </dgm:constrLst>
          </dgm:else>
        </dgm:choose>
      </dgm:else>
    </dgm:choose>
    <dgm:forEach name="wrapper" axis="self" ptType="parTrans">
      <dgm:forEach name="accentRepeat" axis="self">
        <dgm:layoutNode name="imageRepeatNode" styleLbl="node1">
          <dgm:alg type="sp"/>
          <dgm:shape xmlns:r="http://schemas.openxmlformats.org/officeDocument/2006/relationships" type="rect" r:blip="" zOrderOff="-10">
            <dgm:adjLst/>
          </dgm:shape>
          <dgm:presOf axis="self"/>
        </dgm:layoutNode>
      </dgm:forEach>
    </dgm:forEach>
    <dgm:forEach name="Name30" axis="ch" ptType="node" cnt="1">
      <dgm:layoutNode name="parentText_1" styleLbl="node1">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1" styleLbl="node1">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1">
        <dgm:alg type="sp"/>
        <dgm:shape xmlns:r="http://schemas.openxmlformats.org/officeDocument/2006/relationships" r:blip="">
          <dgm:adjLst/>
        </dgm:shape>
        <dgm:presOf/>
        <dgm:constrLst/>
        <dgm:forEach name="Name31" ref="accentRepeat"/>
      </dgm:layoutNode>
    </dgm:forEach>
    <dgm:forEach name="Name32" axis="ch" ptType="node" st="2" cnt="1">
      <dgm:layoutNode name="parentText_2">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2">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2">
        <dgm:alg type="sp"/>
        <dgm:shape xmlns:r="http://schemas.openxmlformats.org/officeDocument/2006/relationships" r:blip="">
          <dgm:adjLst/>
        </dgm:shape>
        <dgm:presOf/>
        <dgm:constrLst/>
        <dgm:forEach name="Name33" ref="accentRepeat"/>
      </dgm:layoutNode>
    </dgm:forEach>
    <dgm:forEach name="Name34" axis="ch" ptType="node" st="3" cnt="1">
      <dgm:layoutNode name="parentText_3">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3">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3">
        <dgm:alg type="sp"/>
        <dgm:shape xmlns:r="http://schemas.openxmlformats.org/officeDocument/2006/relationships" r:blip="">
          <dgm:adjLst/>
        </dgm:shape>
        <dgm:presOf/>
        <dgm:constrLst/>
        <dgm:forEach name="Name35" ref="accentRepeat"/>
      </dgm:layoutNode>
    </dgm:forEach>
    <dgm:forEach name="Name36" axis="ch" ptType="node" st="4" cnt="1">
      <dgm:layoutNode name="parentText_4">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4">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4">
        <dgm:alg type="sp"/>
        <dgm:shape xmlns:r="http://schemas.openxmlformats.org/officeDocument/2006/relationships" r:blip="">
          <dgm:adjLst/>
        </dgm:shape>
        <dgm:presOf/>
        <dgm:constrLst/>
        <dgm:forEach name="Name37" ref="accentRepeat"/>
      </dgm:layoutNode>
    </dgm:forEach>
    <dgm:forEach name="Name38" axis="ch" ptType="node" st="5" cnt="1">
      <dgm:layoutNode name="parentText_5">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5">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5">
        <dgm:alg type="sp"/>
        <dgm:shape xmlns:r="http://schemas.openxmlformats.org/officeDocument/2006/relationships" r:blip="">
          <dgm:adjLst/>
        </dgm:shape>
        <dgm:presOf/>
        <dgm:constrLst/>
        <dgm:forEach name="Name39" ref="accentRepeat"/>
      </dgm:layoutNode>
    </dgm:forEach>
    <dgm:forEach name="Name40" axis="ch" ptType="node" st="6" cnt="1">
      <dgm:layoutNode name="parentText_6">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6">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6">
        <dgm:alg type="sp"/>
        <dgm:shape xmlns:r="http://schemas.openxmlformats.org/officeDocument/2006/relationships" r:blip="">
          <dgm:adjLst/>
        </dgm:shape>
        <dgm:presOf/>
        <dgm:constrLst/>
        <dgm:forEach name="Name41" ref="accentRepeat"/>
      </dgm:layoutNode>
    </dgm:forEach>
    <dgm:forEach name="Name42" axis="ch" ptType="node" st="7" cnt="1">
      <dgm:layoutNode name="parentText_7">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7">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7">
        <dgm:alg type="sp"/>
        <dgm:shape xmlns:r="http://schemas.openxmlformats.org/officeDocument/2006/relationships" r:blip="">
          <dgm:adjLst/>
        </dgm:shape>
        <dgm:presOf/>
        <dgm:constrLst/>
        <dgm:forEach name="Name43" ref="accentRepeat"/>
      </dgm:layoutNode>
    </dgm:forEach>
  </dgm:layoutNode>
</dgm:layoutDef>
</file>

<file path=ppt/diagrams/layout27.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28.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drawing1.xml><?xml version="1.0" encoding="utf-8"?>
<c:userShapes xmlns:c="http://schemas.openxmlformats.org/drawingml/2006/chart">
  <cdr:relSizeAnchor xmlns:cdr="http://schemas.openxmlformats.org/drawingml/2006/chartDrawing">
    <cdr:from>
      <cdr:x>0.79185</cdr:x>
      <cdr:y>0</cdr:y>
    </cdr:from>
    <cdr:to>
      <cdr:x>0.80843</cdr:x>
      <cdr:y>0.12372</cdr:y>
    </cdr:to>
    <cdr:sp macro="" textlink="">
      <cdr:nvSpPr>
        <cdr:cNvPr id="2" name="TextBox 1">
          <a:extLst xmlns:a="http://schemas.openxmlformats.org/drawingml/2006/main">
            <a:ext uri="{FF2B5EF4-FFF2-40B4-BE49-F238E27FC236}">
              <a16:creationId xmlns:a16="http://schemas.microsoft.com/office/drawing/2014/main" id="{FA23596C-D20F-492F-A640-4A566E16AB8A}"/>
            </a:ext>
          </a:extLst>
        </cdr:cNvPr>
        <cdr:cNvSpPr txBox="1"/>
      </cdr:nvSpPr>
      <cdr:spPr>
        <a:xfrm xmlns:a="http://schemas.openxmlformats.org/drawingml/2006/main">
          <a:off x="8819698" y="0"/>
          <a:ext cx="184731" cy="46166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en-US" sz="2400" dirty="0"/>
        </a:p>
      </cdr:txBody>
    </cdr:sp>
  </cdr:relSizeAnchor>
  <cdr:relSizeAnchor xmlns:cdr="http://schemas.openxmlformats.org/drawingml/2006/chartDrawing">
    <cdr:from>
      <cdr:x>0.45895</cdr:x>
      <cdr:y>0.37747</cdr:y>
    </cdr:from>
    <cdr:to>
      <cdr:x>0.54105</cdr:x>
      <cdr:y>0.62253</cdr:y>
    </cdr:to>
    <cdr:sp macro="" textlink="">
      <cdr:nvSpPr>
        <cdr:cNvPr id="3" name="TextBox 2">
          <a:extLst xmlns:a="http://schemas.openxmlformats.org/drawingml/2006/main">
            <a:ext uri="{FF2B5EF4-FFF2-40B4-BE49-F238E27FC236}">
              <a16:creationId xmlns:a16="http://schemas.microsoft.com/office/drawing/2014/main" id="{2E9B2CE9-3C04-42B0-82E7-BCEF0A7E05DE}"/>
            </a:ext>
          </a:extLst>
        </cdr:cNvPr>
        <cdr:cNvSpPr txBox="1"/>
      </cdr:nvSpPr>
      <cdr:spPr>
        <a:xfrm xmlns:a="http://schemas.openxmlformats.org/drawingml/2006/main">
          <a:off x="5111860" y="1408508"/>
          <a:ext cx="9144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cdr:x>
      <cdr:y>0.25495</cdr:y>
    </cdr:from>
    <cdr:to>
      <cdr:x>0.0821</cdr:x>
      <cdr:y>0.5</cdr:y>
    </cdr:to>
    <cdr:sp macro="" textlink="">
      <cdr:nvSpPr>
        <cdr:cNvPr id="4" name="TextBox 3">
          <a:extLst xmlns:a="http://schemas.openxmlformats.org/drawingml/2006/main">
            <a:ext uri="{FF2B5EF4-FFF2-40B4-BE49-F238E27FC236}">
              <a16:creationId xmlns:a16="http://schemas.microsoft.com/office/drawing/2014/main" id="{09054B65-5755-4B05-AC66-5EB91A1FD4FA}"/>
            </a:ext>
          </a:extLst>
        </cdr:cNvPr>
        <cdr:cNvSpPr txBox="1"/>
      </cdr:nvSpPr>
      <cdr:spPr>
        <a:xfrm xmlns:a="http://schemas.openxmlformats.org/drawingml/2006/main">
          <a:off x="-526941" y="95130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600" dirty="0"/>
        </a:p>
      </cdr:txBody>
    </cdr:sp>
  </cdr:relSizeAnchor>
  <cdr:relSizeAnchor xmlns:cdr="http://schemas.openxmlformats.org/drawingml/2006/chartDrawing">
    <cdr:from>
      <cdr:x>0</cdr:x>
      <cdr:y>0.32546</cdr:y>
    </cdr:from>
    <cdr:to>
      <cdr:x>0.0821</cdr:x>
      <cdr:y>0.57052</cdr:y>
    </cdr:to>
    <cdr:sp macro="" textlink="">
      <cdr:nvSpPr>
        <cdr:cNvPr id="5" name="TextBox 4">
          <a:extLst xmlns:a="http://schemas.openxmlformats.org/drawingml/2006/main">
            <a:ext uri="{FF2B5EF4-FFF2-40B4-BE49-F238E27FC236}">
              <a16:creationId xmlns:a16="http://schemas.microsoft.com/office/drawing/2014/main" id="{3C8E7B29-337B-47A2-972F-57E575BC4016}"/>
            </a:ext>
          </a:extLst>
        </cdr:cNvPr>
        <cdr:cNvSpPr txBox="1"/>
      </cdr:nvSpPr>
      <cdr:spPr>
        <a:xfrm xmlns:a="http://schemas.openxmlformats.org/drawingml/2006/main">
          <a:off x="-526941" y="121443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400" dirty="0"/>
        </a:p>
      </cdr:txBody>
    </cdr:sp>
  </cdr:relSizeAnchor>
</c:userShapes>
</file>

<file path=ppt/drawings/drawing2.xml><?xml version="1.0" encoding="utf-8"?>
<c:userShapes xmlns:c="http://schemas.openxmlformats.org/drawingml/2006/chart">
  <cdr:relSizeAnchor xmlns:cdr="http://schemas.openxmlformats.org/drawingml/2006/chartDrawing">
    <cdr:from>
      <cdr:x>0.03704</cdr:x>
      <cdr:y>0.92599</cdr:y>
    </cdr:from>
    <cdr:to>
      <cdr:x>0.14815</cdr:x>
      <cdr:y>1</cdr:y>
    </cdr:to>
    <cdr:sp macro="" textlink="">
      <cdr:nvSpPr>
        <cdr:cNvPr id="2" name="TextBox 1"/>
        <cdr:cNvSpPr txBox="1"/>
      </cdr:nvSpPr>
      <cdr:spPr>
        <a:xfrm xmlns:a="http://schemas.openxmlformats.org/drawingml/2006/main">
          <a:off x="304800" y="4190999"/>
          <a:ext cx="914400" cy="33496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a:t>A .Y</a:t>
          </a:r>
        </a:p>
      </cdr:txBody>
    </cdr:sp>
  </cdr:relSizeAnchor>
</c:userShapes>
</file>

<file path=ppt/drawings/drawing3.xml><?xml version="1.0" encoding="utf-8"?>
<c:userShapes xmlns:c="http://schemas.openxmlformats.org/drawingml/2006/chart">
  <cdr:relSizeAnchor xmlns:cdr="http://schemas.openxmlformats.org/drawingml/2006/chartDrawing">
    <cdr:from>
      <cdr:x>0.07046</cdr:x>
      <cdr:y>0.26341</cdr:y>
    </cdr:from>
    <cdr:to>
      <cdr:x>0.07046</cdr:x>
      <cdr:y>0.41981</cdr:y>
    </cdr:to>
    <cdr:cxnSp macro="">
      <cdr:nvCxnSpPr>
        <cdr:cNvPr id="3" name="Straight Arrow Connector 2">
          <a:extLst xmlns:a="http://schemas.openxmlformats.org/drawingml/2006/main">
            <a:ext uri="{FF2B5EF4-FFF2-40B4-BE49-F238E27FC236}">
              <a16:creationId xmlns:a16="http://schemas.microsoft.com/office/drawing/2014/main" id="{A0914F84-8FFC-45D0-9283-F34C5012D71F}"/>
            </a:ext>
          </a:extLst>
        </cdr:cNvPr>
        <cdr:cNvCxnSpPr/>
      </cdr:nvCxnSpPr>
      <cdr:spPr>
        <a:xfrm xmlns:a="http://schemas.openxmlformats.org/drawingml/2006/main" flipV="1">
          <a:off x="657406" y="1192172"/>
          <a:ext cx="0" cy="707850"/>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0.00415</cdr:x>
      <cdr:y>0.84514</cdr:y>
    </cdr:from>
    <cdr:to>
      <cdr:x>0.11526</cdr:x>
      <cdr:y>0.91915</cdr:y>
    </cdr:to>
    <cdr:sp macro="" textlink="">
      <cdr:nvSpPr>
        <cdr:cNvPr id="2" name="TextBox 1"/>
        <cdr:cNvSpPr txBox="1"/>
      </cdr:nvSpPr>
      <cdr:spPr>
        <a:xfrm xmlns:a="http://schemas.openxmlformats.org/drawingml/2006/main">
          <a:off x="34176" y="3825079"/>
          <a:ext cx="914391" cy="33496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dirty="0"/>
            <a:t>A .Y</a:t>
          </a:r>
        </a:p>
      </cdr:txBody>
    </cdr:sp>
  </cdr:relSizeAnchor>
</c:userShapes>
</file>

<file path=ppt/drawings/drawing5.xml><?xml version="1.0" encoding="utf-8"?>
<c:userShapes xmlns:c="http://schemas.openxmlformats.org/drawingml/2006/chart">
  <cdr:relSizeAnchor xmlns:cdr="http://schemas.openxmlformats.org/drawingml/2006/chartDrawing">
    <cdr:from>
      <cdr:x>0.74826</cdr:x>
      <cdr:y>0.91964</cdr:y>
    </cdr:from>
    <cdr:to>
      <cdr:x>1</cdr:x>
      <cdr:y>0.97619</cdr:y>
    </cdr:to>
    <cdr:sp macro="" textlink="">
      <cdr:nvSpPr>
        <cdr:cNvPr id="2" name="Text Box 1"/>
        <cdr:cNvSpPr txBox="1"/>
      </cdr:nvSpPr>
      <cdr:spPr>
        <a:xfrm xmlns:a="http://schemas.openxmlformats.org/drawingml/2006/main">
          <a:off x="4611307" y="2943225"/>
          <a:ext cx="1551368" cy="1809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IN" sz="1100"/>
            <a:t>        </a:t>
          </a:r>
          <a:r>
            <a:rPr lang="en-IN" sz="1100" b="1"/>
            <a:t>Academic Year</a:t>
          </a:r>
        </a:p>
      </cdr:txBody>
    </cdr:sp>
  </cdr:relSizeAnchor>
  <cdr:relSizeAnchor xmlns:cdr="http://schemas.openxmlformats.org/drawingml/2006/chartDrawing">
    <cdr:from>
      <cdr:x>0.9416</cdr:x>
      <cdr:y>0.96429</cdr:y>
    </cdr:from>
    <cdr:to>
      <cdr:x>0.9898</cdr:x>
      <cdr:y>0.96429</cdr:y>
    </cdr:to>
    <cdr:cxnSp macro="">
      <cdr:nvCxnSpPr>
        <cdr:cNvPr id="3" name="Straight Arrow Connector 2">
          <a:extLst xmlns:a="http://schemas.openxmlformats.org/drawingml/2006/main">
            <a:ext uri="{FF2B5EF4-FFF2-40B4-BE49-F238E27FC236}">
              <a16:creationId xmlns:a16="http://schemas.microsoft.com/office/drawing/2014/main" id="{86B9B149-B47A-4298-AE09-7CF4F254C497}"/>
            </a:ext>
          </a:extLst>
        </cdr:cNvPr>
        <cdr:cNvCxnSpPr/>
      </cdr:nvCxnSpPr>
      <cdr:spPr>
        <a:xfrm xmlns:a="http://schemas.openxmlformats.org/drawingml/2006/main">
          <a:off x="5802780" y="3086100"/>
          <a:ext cx="297007" cy="0"/>
        </a:xfrm>
        <a:prstGeom xmlns:a="http://schemas.openxmlformats.org/drawingml/2006/main" prst="straightConnector1">
          <a:avLst/>
        </a:prstGeom>
        <a:ln xmlns:a="http://schemas.openxmlformats.org/drawingml/2006/main">
          <a:solidFill>
            <a:srgbClr val="FF0000"/>
          </a:solidFill>
          <a:tailEnd type="arrow"/>
        </a:ln>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dr:relSizeAnchor xmlns:cdr="http://schemas.openxmlformats.org/drawingml/2006/chartDrawing">
    <cdr:from>
      <cdr:x>0.14844</cdr:x>
      <cdr:y>0.08482</cdr:y>
    </cdr:from>
    <cdr:to>
      <cdr:x>0.19531</cdr:x>
      <cdr:y>0.67411</cdr:y>
    </cdr:to>
    <cdr:sp macro="" textlink="">
      <cdr:nvSpPr>
        <cdr:cNvPr id="4" name="Text Box 3"/>
        <cdr:cNvSpPr txBox="1"/>
      </cdr:nvSpPr>
      <cdr:spPr>
        <a:xfrm xmlns:a="http://schemas.openxmlformats.org/drawingml/2006/main" rot="5567083">
          <a:off x="0" y="1085850"/>
          <a:ext cx="1885950" cy="2571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IN" sz="1100"/>
        </a:p>
      </cdr:txBody>
    </cdr:sp>
  </cdr:relSizeAnchor>
  <cdr:relSizeAnchor xmlns:cdr="http://schemas.openxmlformats.org/drawingml/2006/chartDrawing">
    <cdr:from>
      <cdr:x>0</cdr:x>
      <cdr:y>0.02083</cdr:y>
    </cdr:from>
    <cdr:to>
      <cdr:x>0.07728</cdr:x>
      <cdr:y>0.63988</cdr:y>
    </cdr:to>
    <cdr:sp macro="" textlink="">
      <cdr:nvSpPr>
        <cdr:cNvPr id="6" name="Text Box 5"/>
        <cdr:cNvSpPr txBox="1"/>
      </cdr:nvSpPr>
      <cdr:spPr>
        <a:xfrm xmlns:a="http://schemas.openxmlformats.org/drawingml/2006/main" rot="16200000">
          <a:off x="-752475" y="819150"/>
          <a:ext cx="1981200" cy="4762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IN" sz="1600" b="1" dirty="0"/>
            <a:t>Number Of Students </a:t>
          </a:r>
        </a:p>
      </cdr:txBody>
    </cdr:sp>
  </cdr:relSizeAnchor>
  <cdr:relSizeAnchor xmlns:cdr="http://schemas.openxmlformats.org/drawingml/2006/chartDrawing">
    <cdr:from>
      <cdr:x>0.02215</cdr:x>
      <cdr:y>0.01587</cdr:y>
    </cdr:from>
    <cdr:to>
      <cdr:x>0.02369</cdr:x>
      <cdr:y>0.09921</cdr:y>
    </cdr:to>
    <cdr:cxnSp macro="">
      <cdr:nvCxnSpPr>
        <cdr:cNvPr id="7" name="Straight Arrow Connector 6">
          <a:extLst xmlns:a="http://schemas.openxmlformats.org/drawingml/2006/main">
            <a:ext uri="{FF2B5EF4-FFF2-40B4-BE49-F238E27FC236}">
              <a16:creationId xmlns:a16="http://schemas.microsoft.com/office/drawing/2014/main" id="{9CEE40DF-F36F-4C3F-90FC-0333D2A93BFD}"/>
            </a:ext>
          </a:extLst>
        </cdr:cNvPr>
        <cdr:cNvCxnSpPr/>
      </cdr:nvCxnSpPr>
      <cdr:spPr>
        <a:xfrm xmlns:a="http://schemas.openxmlformats.org/drawingml/2006/main" flipV="1">
          <a:off x="136500" y="50795"/>
          <a:ext cx="9519" cy="266727"/>
        </a:xfrm>
        <a:prstGeom xmlns:a="http://schemas.openxmlformats.org/drawingml/2006/main" prst="straightConnector1">
          <a:avLst/>
        </a:prstGeom>
        <a:ln xmlns:a="http://schemas.openxmlformats.org/drawingml/2006/main">
          <a:solidFill>
            <a:srgbClr val="FF0000"/>
          </a:solidFill>
          <a:tailEnd type="arrow"/>
        </a:ln>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0.84375</cdr:x>
      <cdr:y>0.9375</cdr:y>
    </cdr:from>
    <cdr:to>
      <cdr:x>1</cdr:x>
      <cdr:y>1</cdr:y>
    </cdr:to>
    <cdr:sp macro="" textlink="">
      <cdr:nvSpPr>
        <cdr:cNvPr id="2" name="Text Box 1"/>
        <cdr:cNvSpPr txBox="1"/>
      </cdr:nvSpPr>
      <cdr:spPr>
        <a:xfrm xmlns:a="http://schemas.openxmlformats.org/drawingml/2006/main">
          <a:off x="4629150" y="3000375"/>
          <a:ext cx="857250" cy="2000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IN" sz="1100" dirty="0"/>
        </a:p>
      </cdr:txBody>
    </cdr:sp>
  </cdr:relSizeAnchor>
  <cdr:relSizeAnchor xmlns:cdr="http://schemas.openxmlformats.org/drawingml/2006/chartDrawing">
    <cdr:from>
      <cdr:x>0.7934</cdr:x>
      <cdr:y>0.9171</cdr:y>
    </cdr:from>
    <cdr:to>
      <cdr:x>0.98958</cdr:x>
      <cdr:y>0.98187</cdr:y>
    </cdr:to>
    <cdr:sp macro="" textlink="">
      <cdr:nvSpPr>
        <cdr:cNvPr id="3" name="Text Box 2"/>
        <cdr:cNvSpPr txBox="1"/>
      </cdr:nvSpPr>
      <cdr:spPr>
        <a:xfrm xmlns:a="http://schemas.openxmlformats.org/drawingml/2006/main">
          <a:off x="4352925" y="3371849"/>
          <a:ext cx="1076325" cy="2381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IN" sz="1600" b="1" dirty="0"/>
            <a:t>Academic Year</a:t>
          </a:r>
        </a:p>
      </cdr:txBody>
    </cdr:sp>
  </cdr:relSizeAnchor>
  <cdr:relSizeAnchor xmlns:cdr="http://schemas.openxmlformats.org/drawingml/2006/chartDrawing">
    <cdr:from>
      <cdr:x>0.03646</cdr:x>
      <cdr:y>0.3601</cdr:y>
    </cdr:from>
    <cdr:to>
      <cdr:x>0.28299</cdr:x>
      <cdr:y>0.48187</cdr:y>
    </cdr:to>
    <cdr:sp macro="" textlink="">
      <cdr:nvSpPr>
        <cdr:cNvPr id="4" name="Text Box 3"/>
        <cdr:cNvSpPr txBox="1"/>
      </cdr:nvSpPr>
      <cdr:spPr>
        <a:xfrm xmlns:a="http://schemas.openxmlformats.org/drawingml/2006/main">
          <a:off x="200025" y="1323975"/>
          <a:ext cx="1352550" cy="4476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IN" sz="1100" dirty="0"/>
        </a:p>
      </cdr:txBody>
    </cdr:sp>
  </cdr:relSizeAnchor>
  <cdr:relSizeAnchor xmlns:cdr="http://schemas.openxmlformats.org/drawingml/2006/chartDrawing">
    <cdr:from>
      <cdr:x>0.01302</cdr:x>
      <cdr:y>0.29016</cdr:y>
    </cdr:from>
    <cdr:to>
      <cdr:x>0.08594</cdr:x>
      <cdr:y>0.77152</cdr:y>
    </cdr:to>
    <cdr:sp macro="" textlink="">
      <cdr:nvSpPr>
        <cdr:cNvPr id="5" name="Text Box 4"/>
        <cdr:cNvSpPr txBox="1"/>
      </cdr:nvSpPr>
      <cdr:spPr>
        <a:xfrm xmlns:a="http://schemas.openxmlformats.org/drawingml/2006/main" rot="16200000">
          <a:off x="-415209" y="1322790"/>
          <a:ext cx="1384665" cy="40840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IN" sz="2400" b="1" dirty="0"/>
            <a:t>No of Students</a:t>
          </a:r>
        </a:p>
      </cdr:txBody>
    </cdr:sp>
  </cdr:relSizeAnchor>
  <cdr:relSizeAnchor xmlns:cdr="http://schemas.openxmlformats.org/drawingml/2006/chartDrawing">
    <cdr:from>
      <cdr:x>0.04071</cdr:x>
      <cdr:y>0.2305</cdr:y>
    </cdr:from>
    <cdr:to>
      <cdr:x>0.04244</cdr:x>
      <cdr:y>0.30305</cdr:y>
    </cdr:to>
    <cdr:cxnSp macro="">
      <cdr:nvCxnSpPr>
        <cdr:cNvPr id="6" name="Straight Arrow Connector 5">
          <a:extLst xmlns:a="http://schemas.openxmlformats.org/drawingml/2006/main">
            <a:ext uri="{FF2B5EF4-FFF2-40B4-BE49-F238E27FC236}">
              <a16:creationId xmlns:a16="http://schemas.microsoft.com/office/drawing/2014/main" id="{CC18607F-ABF8-4386-8DD9-908D95CB1CF0}"/>
            </a:ext>
          </a:extLst>
        </cdr:cNvPr>
        <cdr:cNvCxnSpPr/>
      </cdr:nvCxnSpPr>
      <cdr:spPr>
        <a:xfrm xmlns:a="http://schemas.openxmlformats.org/drawingml/2006/main" flipV="1">
          <a:off x="446750" y="1043243"/>
          <a:ext cx="18983" cy="328358"/>
        </a:xfrm>
        <a:prstGeom xmlns:a="http://schemas.openxmlformats.org/drawingml/2006/main" prst="straightConnector1">
          <a:avLst/>
        </a:prstGeom>
        <a:ln xmlns:a="http://schemas.openxmlformats.org/drawingml/2006/main">
          <a:solidFill>
            <a:srgbClr val="FF0000"/>
          </a:solidFill>
          <a:tailEnd type="arrow"/>
        </a:ln>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userShapes>
</file>

<file path=ppt/drawings/drawing7.xml><?xml version="1.0" encoding="utf-8"?>
<c:userShapes xmlns:c="http://schemas.openxmlformats.org/drawingml/2006/chart">
  <cdr:relSizeAnchor xmlns:cdr="http://schemas.openxmlformats.org/drawingml/2006/chartDrawing">
    <cdr:from>
      <cdr:x>0</cdr:x>
      <cdr:y>0.23367</cdr:y>
    </cdr:from>
    <cdr:to>
      <cdr:x>0.064</cdr:x>
      <cdr:y>0.73506</cdr:y>
    </cdr:to>
    <cdr:sp macro="" textlink="">
      <cdr:nvSpPr>
        <cdr:cNvPr id="2" name="Text Box 1"/>
        <cdr:cNvSpPr txBox="1"/>
      </cdr:nvSpPr>
      <cdr:spPr>
        <a:xfrm xmlns:a="http://schemas.openxmlformats.org/drawingml/2006/main" rot="16200000">
          <a:off x="-715144" y="1572027"/>
          <a:ext cx="1838691" cy="408403"/>
        </a:xfrm>
        <a:prstGeom xmlns:a="http://schemas.openxmlformats.org/drawingml/2006/main" prst="rect">
          <a:avLst/>
        </a:prstGeom>
      </cdr:spPr>
    </cdr:sp>
  </cdr:relSizeAnchor>
  <cdr:relSizeAnchor xmlns:cdr="http://schemas.openxmlformats.org/drawingml/2006/chartDrawing">
    <cdr:from>
      <cdr:x>0.00821</cdr:x>
      <cdr:y>0.16623</cdr:y>
    </cdr:from>
    <cdr:to>
      <cdr:x>0.05298</cdr:x>
      <cdr:y>0.87291</cdr:y>
    </cdr:to>
    <cdr:sp macro="" textlink="">
      <cdr:nvSpPr>
        <cdr:cNvPr id="3" name="Text Box 2"/>
        <cdr:cNvSpPr txBox="1"/>
      </cdr:nvSpPr>
      <cdr:spPr>
        <a:xfrm xmlns:a="http://schemas.openxmlformats.org/drawingml/2006/main" rot="16200000">
          <a:off x="-1091280" y="1793027"/>
          <a:ext cx="2692433" cy="37305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IN" sz="1600" b="1" dirty="0"/>
            <a:t>Number of</a:t>
          </a:r>
          <a:r>
            <a:rPr lang="en-IN" sz="1600" b="1" baseline="0" dirty="0"/>
            <a:t> Students</a:t>
          </a:r>
          <a:endParaRPr lang="en-IN" sz="1600" b="1" dirty="0"/>
        </a:p>
      </cdr:txBody>
    </cdr:sp>
  </cdr:relSizeAnchor>
  <cdr:relSizeAnchor xmlns:cdr="http://schemas.openxmlformats.org/drawingml/2006/chartDrawing">
    <cdr:from>
      <cdr:x>0.02985</cdr:x>
      <cdr:y>0.22632</cdr:y>
    </cdr:from>
    <cdr:to>
      <cdr:x>0.02985</cdr:x>
      <cdr:y>0.39697</cdr:y>
    </cdr:to>
    <cdr:cxnSp macro="">
      <cdr:nvCxnSpPr>
        <cdr:cNvPr id="4" name="Straight Arrow Connector 3">
          <a:extLst xmlns:a="http://schemas.openxmlformats.org/drawingml/2006/main">
            <a:ext uri="{FF2B5EF4-FFF2-40B4-BE49-F238E27FC236}">
              <a16:creationId xmlns:a16="http://schemas.microsoft.com/office/drawing/2014/main" id="{049BA397-2539-47E6-AA50-3B6CEC65A03A}"/>
            </a:ext>
          </a:extLst>
        </cdr:cNvPr>
        <cdr:cNvCxnSpPr/>
      </cdr:nvCxnSpPr>
      <cdr:spPr>
        <a:xfrm xmlns:a="http://schemas.openxmlformats.org/drawingml/2006/main" flipV="1">
          <a:off x="248729" y="862280"/>
          <a:ext cx="0" cy="650185"/>
        </a:xfrm>
        <a:prstGeom xmlns:a="http://schemas.openxmlformats.org/drawingml/2006/main" prst="straightConnector1">
          <a:avLst/>
        </a:prstGeom>
        <a:ln xmlns:a="http://schemas.openxmlformats.org/drawingml/2006/main">
          <a:solidFill>
            <a:srgbClr val="FF0000"/>
          </a:solidFill>
          <a:tailEnd type="arrow"/>
        </a:ln>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dr:relSizeAnchor xmlns:cdr="http://schemas.openxmlformats.org/drawingml/2006/chartDrawing">
    <cdr:from>
      <cdr:x>0.76345</cdr:x>
      <cdr:y>0.89879</cdr:y>
    </cdr:from>
    <cdr:to>
      <cdr:x>1</cdr:x>
      <cdr:y>1</cdr:y>
    </cdr:to>
    <cdr:sp macro="" textlink="">
      <cdr:nvSpPr>
        <cdr:cNvPr id="5" name="Text Box 4"/>
        <cdr:cNvSpPr txBox="1"/>
      </cdr:nvSpPr>
      <cdr:spPr>
        <a:xfrm xmlns:a="http://schemas.openxmlformats.org/drawingml/2006/main">
          <a:off x="6248546" y="3448836"/>
          <a:ext cx="1936051" cy="3883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IN" sz="1100" b="1" dirty="0"/>
            <a:t>           </a:t>
          </a:r>
          <a:r>
            <a:rPr lang="en-IN" sz="1800" b="1" dirty="0"/>
            <a:t> </a:t>
          </a:r>
          <a:r>
            <a:rPr lang="en-IN" sz="1600" b="1" dirty="0"/>
            <a:t>Academic</a:t>
          </a:r>
          <a:r>
            <a:rPr lang="en-IN" sz="1800" b="1" dirty="0"/>
            <a:t> </a:t>
          </a:r>
          <a:r>
            <a:rPr lang="en-IN" sz="1600" b="1" dirty="0"/>
            <a:t>Year</a:t>
          </a:r>
          <a:endParaRPr lang="en-IN" sz="1800" b="1" dirty="0"/>
        </a:p>
      </cdr:txBody>
    </cdr:sp>
  </cdr:relSizeAnchor>
  <cdr:relSizeAnchor xmlns:cdr="http://schemas.openxmlformats.org/drawingml/2006/chartDrawing">
    <cdr:from>
      <cdr:x>0.94834</cdr:x>
      <cdr:y>0.99739</cdr:y>
    </cdr:from>
    <cdr:to>
      <cdr:x>0.9767</cdr:x>
      <cdr:y>1</cdr:y>
    </cdr:to>
    <cdr:cxnSp macro="">
      <cdr:nvCxnSpPr>
        <cdr:cNvPr id="6" name="Straight Arrow Connector 5">
          <a:extLst xmlns:a="http://schemas.openxmlformats.org/drawingml/2006/main">
            <a:ext uri="{FF2B5EF4-FFF2-40B4-BE49-F238E27FC236}">
              <a16:creationId xmlns:a16="http://schemas.microsoft.com/office/drawing/2014/main" id="{B1F3F880-9720-4ECA-B2E2-F0AF28E89C4C}"/>
            </a:ext>
          </a:extLst>
        </cdr:cNvPr>
        <cdr:cNvCxnSpPr/>
      </cdr:nvCxnSpPr>
      <cdr:spPr>
        <a:xfrm xmlns:a="http://schemas.openxmlformats.org/drawingml/2006/main">
          <a:off x="7761768" y="3827196"/>
          <a:ext cx="232115" cy="10015"/>
        </a:xfrm>
        <a:prstGeom xmlns:a="http://schemas.openxmlformats.org/drawingml/2006/main" prst="straightConnector1">
          <a:avLst/>
        </a:prstGeom>
        <a:ln xmlns:a="http://schemas.openxmlformats.org/drawingml/2006/main">
          <a:solidFill>
            <a:srgbClr val="FF0000"/>
          </a:solidFill>
          <a:tailEnd type="arrow"/>
        </a:ln>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userShapes>
</file>

<file path=ppt/drawings/drawing8.xml><?xml version="1.0" encoding="utf-8"?>
<c:userShapes xmlns:c="http://schemas.openxmlformats.org/drawingml/2006/chart">
  <cdr:relSizeAnchor xmlns:cdr="http://schemas.openxmlformats.org/drawingml/2006/chartDrawing">
    <cdr:from>
      <cdr:x>0.12801</cdr:x>
      <cdr:y>0.81111</cdr:y>
    </cdr:from>
    <cdr:to>
      <cdr:x>0.40579</cdr:x>
      <cdr:y>0.89146</cdr:y>
    </cdr:to>
    <cdr:sp macro="" textlink="">
      <cdr:nvSpPr>
        <cdr:cNvPr id="2" name="Text Box 1"/>
        <cdr:cNvSpPr txBox="1"/>
      </cdr:nvSpPr>
      <cdr:spPr>
        <a:xfrm xmlns:a="http://schemas.openxmlformats.org/drawingml/2006/main">
          <a:off x="1302123" y="4225916"/>
          <a:ext cx="2825593" cy="41862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IN" sz="1800" b="1" dirty="0"/>
            <a:t>Name of Faculty members</a:t>
          </a:r>
        </a:p>
      </cdr:txBody>
    </cdr:sp>
  </cdr:relSizeAnchor>
  <cdr:relSizeAnchor xmlns:cdr="http://schemas.openxmlformats.org/drawingml/2006/chartDrawing">
    <cdr:from>
      <cdr:x>0.39024</cdr:x>
      <cdr:y>0.84522</cdr:y>
    </cdr:from>
    <cdr:to>
      <cdr:x>0.43464</cdr:x>
      <cdr:y>0.84536</cdr:y>
    </cdr:to>
    <cdr:cxnSp macro="">
      <cdr:nvCxnSpPr>
        <cdr:cNvPr id="3" name="Straight Arrow Connector 2">
          <a:extLst xmlns:a="http://schemas.openxmlformats.org/drawingml/2006/main">
            <a:ext uri="{FF2B5EF4-FFF2-40B4-BE49-F238E27FC236}">
              <a16:creationId xmlns:a16="http://schemas.microsoft.com/office/drawing/2014/main" id="{1E3C47F7-82A4-4830-B97F-42246D918418}"/>
            </a:ext>
          </a:extLst>
        </cdr:cNvPr>
        <cdr:cNvCxnSpPr/>
      </cdr:nvCxnSpPr>
      <cdr:spPr>
        <a:xfrm xmlns:a="http://schemas.openxmlformats.org/drawingml/2006/main" flipV="1">
          <a:off x="3969533" y="4403658"/>
          <a:ext cx="451639" cy="729"/>
        </a:xfrm>
        <a:prstGeom xmlns:a="http://schemas.openxmlformats.org/drawingml/2006/main" prst="straightConnector1">
          <a:avLst/>
        </a:prstGeom>
        <a:ln xmlns:a="http://schemas.openxmlformats.org/drawingml/2006/main">
          <a:solidFill>
            <a:srgbClr val="FF0000"/>
          </a:solidFill>
          <a:tailEnd type="arrow"/>
        </a:ln>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dr:relSizeAnchor xmlns:cdr="http://schemas.openxmlformats.org/drawingml/2006/chartDrawing">
    <cdr:from>
      <cdr:x>0.0456</cdr:x>
      <cdr:y>0.13797</cdr:y>
    </cdr:from>
    <cdr:to>
      <cdr:x>0.11504</cdr:x>
      <cdr:y>0.54571</cdr:y>
    </cdr:to>
    <cdr:sp macro="" textlink="">
      <cdr:nvSpPr>
        <cdr:cNvPr id="5" name="Text Box 4"/>
        <cdr:cNvSpPr txBox="1"/>
      </cdr:nvSpPr>
      <cdr:spPr>
        <a:xfrm xmlns:a="http://schemas.openxmlformats.org/drawingml/2006/main" rot="16200000">
          <a:off x="-245188" y="1427818"/>
          <a:ext cx="2124348" cy="70634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IN" sz="1600" b="1" dirty="0"/>
            <a:t>Amount in Rupees</a:t>
          </a:r>
        </a:p>
      </cdr:txBody>
    </cdr:sp>
  </cdr:relSizeAnchor>
  <cdr:relSizeAnchor xmlns:cdr="http://schemas.openxmlformats.org/drawingml/2006/chartDrawing">
    <cdr:from>
      <cdr:x>0.067</cdr:x>
      <cdr:y>0.08975</cdr:y>
    </cdr:from>
    <cdr:to>
      <cdr:x>0.067</cdr:x>
      <cdr:y>0.20444</cdr:y>
    </cdr:to>
    <cdr:cxnSp macro="">
      <cdr:nvCxnSpPr>
        <cdr:cNvPr id="6" name="Straight Arrow Connector 5">
          <a:extLst xmlns:a="http://schemas.openxmlformats.org/drawingml/2006/main">
            <a:ext uri="{FF2B5EF4-FFF2-40B4-BE49-F238E27FC236}">
              <a16:creationId xmlns:a16="http://schemas.microsoft.com/office/drawing/2014/main" id="{A07EE832-3BF2-488F-A1DD-5E7B3AB1E464}"/>
            </a:ext>
          </a:extLst>
        </cdr:cNvPr>
        <cdr:cNvCxnSpPr/>
      </cdr:nvCxnSpPr>
      <cdr:spPr>
        <a:xfrm xmlns:a="http://schemas.openxmlformats.org/drawingml/2006/main" flipV="1">
          <a:off x="681545" y="467577"/>
          <a:ext cx="0" cy="597544"/>
        </a:xfrm>
        <a:prstGeom xmlns:a="http://schemas.openxmlformats.org/drawingml/2006/main" prst="straightConnector1">
          <a:avLst/>
        </a:prstGeom>
        <a:ln xmlns:a="http://schemas.openxmlformats.org/drawingml/2006/main">
          <a:solidFill>
            <a:srgbClr val="FF0000"/>
          </a:solidFill>
          <a:tailEnd type="arrow"/>
        </a:ln>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373155-F601-4F81-BDF8-B37F9ADBB623}" type="datetimeFigureOut">
              <a:rPr lang="en-US" smtClean="0"/>
              <a:t>3/12/2019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A0A3FF-31AB-453F-A697-DDA5E6B9C812}" type="slidenum">
              <a:rPr lang="en-US" smtClean="0"/>
              <a:t>‹#›</a:t>
            </a:fld>
            <a:endParaRPr lang="en-US"/>
          </a:p>
        </p:txBody>
      </p:sp>
    </p:spTree>
    <p:extLst>
      <p:ext uri="{BB962C8B-B14F-4D97-AF65-F5344CB8AC3E}">
        <p14:creationId xmlns:p14="http://schemas.microsoft.com/office/powerpoint/2010/main" val="788270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830DA5-987D-498D-AAA7-4DD1A07FB515}" type="slidenum">
              <a:rPr lang="en-US" smtClean="0"/>
              <a:pPr/>
              <a:t>1</a:t>
            </a:fld>
            <a:endParaRPr lang="en-US" dirty="0"/>
          </a:p>
        </p:txBody>
      </p:sp>
    </p:spTree>
    <p:extLst>
      <p:ext uri="{BB962C8B-B14F-4D97-AF65-F5344CB8AC3E}">
        <p14:creationId xmlns:p14="http://schemas.microsoft.com/office/powerpoint/2010/main" val="42671777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830DA5-987D-498D-AAA7-4DD1A07FB515}" type="slidenum">
              <a:rPr lang="en-US" smtClean="0"/>
              <a:pPr/>
              <a:t>46</a:t>
            </a:fld>
            <a:endParaRPr lang="en-US"/>
          </a:p>
        </p:txBody>
      </p:sp>
    </p:spTree>
    <p:extLst>
      <p:ext uri="{BB962C8B-B14F-4D97-AF65-F5344CB8AC3E}">
        <p14:creationId xmlns:p14="http://schemas.microsoft.com/office/powerpoint/2010/main" val="3280070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830DA5-987D-498D-AAA7-4DD1A07FB515}" type="slidenum">
              <a:rPr lang="en-US" smtClean="0"/>
              <a:pPr/>
              <a:t>47</a:t>
            </a:fld>
            <a:endParaRPr lang="en-US"/>
          </a:p>
        </p:txBody>
      </p:sp>
    </p:spTree>
    <p:extLst>
      <p:ext uri="{BB962C8B-B14F-4D97-AF65-F5344CB8AC3E}">
        <p14:creationId xmlns:p14="http://schemas.microsoft.com/office/powerpoint/2010/main" val="3280070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830DA5-987D-498D-AAA7-4DD1A07FB515}" type="slidenum">
              <a:rPr lang="en-US" smtClean="0"/>
              <a:pPr/>
              <a:t>48</a:t>
            </a:fld>
            <a:endParaRPr lang="en-US"/>
          </a:p>
        </p:txBody>
      </p:sp>
    </p:spTree>
    <p:extLst>
      <p:ext uri="{BB962C8B-B14F-4D97-AF65-F5344CB8AC3E}">
        <p14:creationId xmlns:p14="http://schemas.microsoft.com/office/powerpoint/2010/main" val="3280070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830DA5-987D-498D-AAA7-4DD1A07FB515}" type="slidenum">
              <a:rPr lang="en-US" smtClean="0"/>
              <a:pPr/>
              <a:t>49</a:t>
            </a:fld>
            <a:endParaRPr lang="en-US"/>
          </a:p>
        </p:txBody>
      </p:sp>
    </p:spTree>
    <p:extLst>
      <p:ext uri="{BB962C8B-B14F-4D97-AF65-F5344CB8AC3E}">
        <p14:creationId xmlns:p14="http://schemas.microsoft.com/office/powerpoint/2010/main" val="3280070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830DA5-987D-498D-AAA7-4DD1A07FB515}" type="slidenum">
              <a:rPr lang="en-US" smtClean="0"/>
              <a:pPr/>
              <a:t>50</a:t>
            </a:fld>
            <a:endParaRPr lang="en-US"/>
          </a:p>
        </p:txBody>
      </p:sp>
    </p:spTree>
    <p:extLst>
      <p:ext uri="{BB962C8B-B14F-4D97-AF65-F5344CB8AC3E}">
        <p14:creationId xmlns:p14="http://schemas.microsoft.com/office/powerpoint/2010/main" val="35314444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A0A3FF-31AB-453F-A697-DDA5E6B9C812}" type="slidenum">
              <a:rPr lang="en-US" smtClean="0"/>
              <a:t>58</a:t>
            </a:fld>
            <a:endParaRPr lang="en-US"/>
          </a:p>
        </p:txBody>
      </p:sp>
    </p:spTree>
    <p:extLst>
      <p:ext uri="{BB962C8B-B14F-4D97-AF65-F5344CB8AC3E}">
        <p14:creationId xmlns:p14="http://schemas.microsoft.com/office/powerpoint/2010/main" val="8207979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a:extLst>
              <a:ext uri="{FF2B5EF4-FFF2-40B4-BE49-F238E27FC236}">
                <a16:creationId xmlns:a16="http://schemas.microsoft.com/office/drawing/2014/main" id="{31BA5293-B9BF-4B65-8582-5ECDF6FF009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8595" name="Notes Placeholder 2">
            <a:extLst>
              <a:ext uri="{FF2B5EF4-FFF2-40B4-BE49-F238E27FC236}">
                <a16:creationId xmlns:a16="http://schemas.microsoft.com/office/drawing/2014/main" id="{4789312B-E82A-4133-AF7A-72196B31807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Copyright </a:t>
            </a:r>
            <a:r>
              <a:rPr lang="en-US" altLang="en-US" b="1" dirty="0"/>
              <a:t>PresentationGo.com</a:t>
            </a:r>
            <a:r>
              <a:rPr lang="en-US" altLang="en-US" dirty="0"/>
              <a:t> – The free PowerPoint template library</a:t>
            </a:r>
          </a:p>
        </p:txBody>
      </p:sp>
      <p:sp>
        <p:nvSpPr>
          <p:cNvPr id="238596" name="Slide Number Placeholder 3">
            <a:extLst>
              <a:ext uri="{FF2B5EF4-FFF2-40B4-BE49-F238E27FC236}">
                <a16:creationId xmlns:a16="http://schemas.microsoft.com/office/drawing/2014/main" id="{C3B3180E-2002-4CF6-9C8F-450BC09EFCE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A09AC74-7B6B-4C41-9366-D000CB2F566F}" type="slidenum">
              <a:rPr lang="en-US" altLang="en-US">
                <a:latin typeface="Calibri" panose="020F0502020204030204" pitchFamily="34" charset="0"/>
              </a:rPr>
              <a:pPr/>
              <a:t>88</a:t>
            </a:fld>
            <a:endParaRPr lang="en-US" altLang="en-US">
              <a:latin typeface="Calibri" panose="020F0502020204030204" pitchFamily="34" charset="0"/>
            </a:endParaRPr>
          </a:p>
        </p:txBody>
      </p:sp>
    </p:spTree>
    <p:extLst>
      <p:ext uri="{BB962C8B-B14F-4D97-AF65-F5344CB8AC3E}">
        <p14:creationId xmlns:p14="http://schemas.microsoft.com/office/powerpoint/2010/main" val="2617205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a:extLst>
              <a:ext uri="{FF2B5EF4-FFF2-40B4-BE49-F238E27FC236}">
                <a16:creationId xmlns:a16="http://schemas.microsoft.com/office/drawing/2014/main" id="{719C5CFB-DA6E-4DE8-8F0E-9BC9C4BBCCD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9" name="Notes Placeholder 2">
            <a:extLst>
              <a:ext uri="{FF2B5EF4-FFF2-40B4-BE49-F238E27FC236}">
                <a16:creationId xmlns:a16="http://schemas.microsoft.com/office/drawing/2014/main" id="{8740CFAB-1944-4C5B-9814-85B1BC06968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altLang="en-US"/>
          </a:p>
        </p:txBody>
      </p:sp>
      <p:sp>
        <p:nvSpPr>
          <p:cNvPr id="198660" name="Slide Number Placeholder 3">
            <a:extLst>
              <a:ext uri="{FF2B5EF4-FFF2-40B4-BE49-F238E27FC236}">
                <a16:creationId xmlns:a16="http://schemas.microsoft.com/office/drawing/2014/main" id="{F8AFE22D-9AAA-4D93-9473-0500913500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3DE8C15-1EF7-40A8-BA47-333821002DC7}"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140210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668371-A41D-435A-A3B4-32F3BB0398FA}" type="slidenum">
              <a:rPr lang="en-US" smtClean="0"/>
              <a:pPr/>
              <a:t>7</a:t>
            </a:fld>
            <a:endParaRPr lang="en-US"/>
          </a:p>
        </p:txBody>
      </p:sp>
    </p:spTree>
    <p:extLst>
      <p:ext uri="{BB962C8B-B14F-4D97-AF65-F5344CB8AC3E}">
        <p14:creationId xmlns:p14="http://schemas.microsoft.com/office/powerpoint/2010/main" val="1316669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668371-A41D-435A-A3B4-32F3BB0398FA}" type="slidenum">
              <a:rPr lang="en-US" smtClean="0"/>
              <a:pPr/>
              <a:t>10</a:t>
            </a:fld>
            <a:endParaRPr lang="en-US"/>
          </a:p>
        </p:txBody>
      </p:sp>
    </p:spTree>
    <p:extLst>
      <p:ext uri="{BB962C8B-B14F-4D97-AF65-F5344CB8AC3E}">
        <p14:creationId xmlns:p14="http://schemas.microsoft.com/office/powerpoint/2010/main" val="1581688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233D854-8885-4ED1-A534-2DE12A8474C9}" type="slidenum">
              <a:rPr lang="en-US" altLang="en-US" smtClean="0"/>
              <a:pPr>
                <a:defRPr/>
              </a:pPr>
              <a:t>12</a:t>
            </a:fld>
            <a:endParaRPr lang="en-US" altLang="en-US"/>
          </a:p>
        </p:txBody>
      </p:sp>
    </p:spTree>
    <p:extLst>
      <p:ext uri="{BB962C8B-B14F-4D97-AF65-F5344CB8AC3E}">
        <p14:creationId xmlns:p14="http://schemas.microsoft.com/office/powerpoint/2010/main" val="2747972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A0A3FF-31AB-453F-A697-DDA5E6B9C812}" type="slidenum">
              <a:rPr lang="en-US" smtClean="0"/>
              <a:t>15</a:t>
            </a:fld>
            <a:endParaRPr lang="en-US"/>
          </a:p>
        </p:txBody>
      </p:sp>
    </p:spTree>
    <p:extLst>
      <p:ext uri="{BB962C8B-B14F-4D97-AF65-F5344CB8AC3E}">
        <p14:creationId xmlns:p14="http://schemas.microsoft.com/office/powerpoint/2010/main" val="2114681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A0A3FF-31AB-453F-A697-DDA5E6B9C812}" type="slidenum">
              <a:rPr lang="en-US" smtClean="0"/>
              <a:t>16</a:t>
            </a:fld>
            <a:endParaRPr lang="en-US"/>
          </a:p>
        </p:txBody>
      </p:sp>
    </p:spTree>
    <p:extLst>
      <p:ext uri="{BB962C8B-B14F-4D97-AF65-F5344CB8AC3E}">
        <p14:creationId xmlns:p14="http://schemas.microsoft.com/office/powerpoint/2010/main" val="1415100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668371-A41D-435A-A3B4-32F3BB0398FA}" type="slidenum">
              <a:rPr lang="en-US" smtClean="0"/>
              <a:pPr/>
              <a:t>19</a:t>
            </a:fld>
            <a:endParaRPr lang="en-US"/>
          </a:p>
        </p:txBody>
      </p:sp>
    </p:spTree>
    <p:extLst>
      <p:ext uri="{BB962C8B-B14F-4D97-AF65-F5344CB8AC3E}">
        <p14:creationId xmlns:p14="http://schemas.microsoft.com/office/powerpoint/2010/main" val="3649876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830DA5-987D-498D-AAA7-4DD1A07FB515}"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3462331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83FDED5-CF9A-4E71-B239-C259F76FCE8D}"/>
              </a:ext>
            </a:extLst>
          </p:cNvPr>
          <p:cNvSpPr/>
          <p:nvPr/>
        </p:nvSpPr>
        <p:spPr bwMode="white">
          <a:xfrm>
            <a:off x="0" y="52578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9454" tIns="54727" rIns="109454" bIns="54727" anchor="ctr"/>
          <a:lstStyle/>
          <a:p>
            <a:pPr algn="ctr" fontAlgn="auto">
              <a:spcBef>
                <a:spcPts val="0"/>
              </a:spcBef>
              <a:spcAft>
                <a:spcPts val="0"/>
              </a:spcAft>
              <a:defRPr/>
            </a:pPr>
            <a:endParaRPr lang="en-US" dirty="0"/>
          </a:p>
        </p:txBody>
      </p:sp>
      <p:sp>
        <p:nvSpPr>
          <p:cNvPr id="5" name="Rectangle 4">
            <a:extLst>
              <a:ext uri="{FF2B5EF4-FFF2-40B4-BE49-F238E27FC236}">
                <a16:creationId xmlns:a16="http://schemas.microsoft.com/office/drawing/2014/main" id="{4AF0D14A-7EE9-46B6-ACEB-BFE9D480E090}"/>
              </a:ext>
            </a:extLst>
          </p:cNvPr>
          <p:cNvSpPr/>
          <p:nvPr/>
        </p:nvSpPr>
        <p:spPr>
          <a:xfrm>
            <a:off x="0" y="5334000"/>
            <a:ext cx="1727200" cy="990600"/>
          </a:xfrm>
          <a:prstGeom prst="rect">
            <a:avLst/>
          </a:prstGeom>
          <a:solidFill>
            <a:schemeClr val="accent1">
              <a:lumMod val="40000"/>
              <a:lumOff val="6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9454" tIns="54727" rIns="109454" bIns="54727" anchor="ctr"/>
          <a:lstStyle/>
          <a:p>
            <a:pPr algn="ctr" fontAlgn="auto">
              <a:spcBef>
                <a:spcPts val="0"/>
              </a:spcBef>
              <a:spcAft>
                <a:spcPts val="0"/>
              </a:spcAft>
              <a:defRPr/>
            </a:pPr>
            <a:endParaRPr lang="en-US" dirty="0"/>
          </a:p>
        </p:txBody>
      </p:sp>
      <p:sp>
        <p:nvSpPr>
          <p:cNvPr id="6" name="Rectangle 5">
            <a:extLst>
              <a:ext uri="{FF2B5EF4-FFF2-40B4-BE49-F238E27FC236}">
                <a16:creationId xmlns:a16="http://schemas.microsoft.com/office/drawing/2014/main" id="{51812A79-E4F4-4C80-B27E-668C5CD5EF27}"/>
              </a:ext>
            </a:extLst>
          </p:cNvPr>
          <p:cNvSpPr/>
          <p:nvPr/>
        </p:nvSpPr>
        <p:spPr>
          <a:xfrm>
            <a:off x="1828800" y="53340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9454" tIns="54727" rIns="109454" bIns="54727" anchor="ctr"/>
          <a:lstStyle/>
          <a:p>
            <a:pPr algn="ctr" fontAlgn="auto">
              <a:spcBef>
                <a:spcPts val="0"/>
              </a:spcBef>
              <a:spcAft>
                <a:spcPts val="0"/>
              </a:spcAft>
              <a:defRPr/>
            </a:pPr>
            <a:endParaRPr lang="en-US" b="1" dirty="0"/>
          </a:p>
        </p:txBody>
      </p:sp>
      <p:pic>
        <p:nvPicPr>
          <p:cNvPr id="7" name="Picture 13" descr="Tcet_Combined LOGO Colour.jpg">
            <a:extLst>
              <a:ext uri="{FF2B5EF4-FFF2-40B4-BE49-F238E27FC236}">
                <a16:creationId xmlns:a16="http://schemas.microsoft.com/office/drawing/2014/main" id="{4AF416B4-FF1D-4B22-A070-C51920E7307E}"/>
              </a:ext>
            </a:extLst>
          </p:cNvPr>
          <p:cNvPicPr>
            <a:picLocks noChangeAspect="1"/>
          </p:cNvPicPr>
          <p:nvPr/>
        </p:nvPicPr>
        <p:blipFill>
          <a:blip r:embed="rId2">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3089275" y="138113"/>
            <a:ext cx="6013450" cy="44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154722" y="4602480"/>
            <a:ext cx="11882557" cy="685800"/>
          </a:xfrm>
          <a:prstGeom prst="rect">
            <a:avLst/>
          </a:prstGeom>
        </p:spPr>
        <p:txBody>
          <a:bodyPr lIns="109454" tIns="54727" rIns="109454" bIns="54727"/>
          <a:lstStyle>
            <a:lvl1pPr marL="0" indent="0" algn="ctr">
              <a:buNone/>
              <a:defRPr sz="2800" b="0">
                <a:solidFill>
                  <a:srgbClr val="002060"/>
                </a:solidFill>
                <a:effectLst/>
                <a:latin typeface="Calibri" pitchFamily="34" charset="0"/>
              </a:defRPr>
            </a:lvl1pPr>
            <a:lvl2pPr>
              <a:buNone/>
              <a:defRPr sz="2200">
                <a:solidFill>
                  <a:schemeClr val="tx1">
                    <a:tint val="75000"/>
                  </a:schemeClr>
                </a:solidFill>
              </a:defRPr>
            </a:lvl2pPr>
            <a:lvl3pPr>
              <a:buNone/>
              <a:defRPr sz="1900">
                <a:solidFill>
                  <a:schemeClr val="tx1">
                    <a:tint val="75000"/>
                  </a:schemeClr>
                </a:solidFill>
              </a:defRPr>
            </a:lvl3pPr>
            <a:lvl4pPr>
              <a:buNone/>
              <a:defRPr sz="1700">
                <a:solidFill>
                  <a:schemeClr val="tx1">
                    <a:tint val="75000"/>
                  </a:schemeClr>
                </a:solidFill>
              </a:defRPr>
            </a:lvl4pPr>
            <a:lvl5pPr>
              <a:buNone/>
              <a:defRPr sz="17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828801" y="5334000"/>
            <a:ext cx="10160000" cy="990600"/>
          </a:xfrm>
        </p:spPr>
        <p:txBody>
          <a:bodyPr/>
          <a:lstStyle>
            <a:lvl1pPr algn="l">
              <a:buNone/>
              <a:defRPr sz="4800" b="0" cap="none">
                <a:solidFill>
                  <a:srgbClr val="002060"/>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286633832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6A0854-19BC-4177-9B59-91BB2E73B043}"/>
              </a:ext>
            </a:extLst>
          </p:cNvPr>
          <p:cNvSpPr>
            <a:spLocks noGrp="1"/>
          </p:cNvSpPr>
          <p:nvPr>
            <p:ph type="dt" sz="half" idx="10"/>
          </p:nvPr>
        </p:nvSpPr>
        <p:spPr/>
        <p:txBody>
          <a:bodyPr/>
          <a:lstStyle>
            <a:lvl1pPr>
              <a:defRPr/>
            </a:lvl1pPr>
          </a:lstStyle>
          <a:p>
            <a:pPr>
              <a:defRPr/>
            </a:pPr>
            <a:fld id="{5957424B-F765-4AA1-A85B-8E19309122EC}" type="datetime1">
              <a:rPr lang="en-US" smtClean="0"/>
              <a:t>3/12/2019</a:t>
            </a:fld>
            <a:endParaRPr lang="en-US"/>
          </a:p>
        </p:txBody>
      </p:sp>
      <p:sp>
        <p:nvSpPr>
          <p:cNvPr id="5" name="Footer Placeholder 4">
            <a:extLst>
              <a:ext uri="{FF2B5EF4-FFF2-40B4-BE49-F238E27FC236}">
                <a16:creationId xmlns:a16="http://schemas.microsoft.com/office/drawing/2014/main" id="{97AA74EB-3817-4B56-864C-824EE42576A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3907EEC-8C53-4B40-8557-A28537D81F22}"/>
              </a:ext>
            </a:extLst>
          </p:cNvPr>
          <p:cNvSpPr>
            <a:spLocks noGrp="1"/>
          </p:cNvSpPr>
          <p:nvPr>
            <p:ph type="sldNum" sz="quarter" idx="12"/>
          </p:nvPr>
        </p:nvSpPr>
        <p:spPr/>
        <p:txBody>
          <a:bodyPr/>
          <a:lstStyle>
            <a:lvl1pPr>
              <a:defRPr/>
            </a:lvl1pPr>
          </a:lstStyle>
          <a:p>
            <a:fld id="{F56A7B6A-9CE8-4C04-99AF-F5DABCA4E0BE}" type="slidenum">
              <a:rPr lang="en-US" altLang="en-US"/>
              <a:pPr/>
              <a:t>‹#›</a:t>
            </a:fld>
            <a:endParaRPr lang="en-US" altLang="en-US"/>
          </a:p>
        </p:txBody>
      </p:sp>
    </p:spTree>
    <p:extLst>
      <p:ext uri="{BB962C8B-B14F-4D97-AF65-F5344CB8AC3E}">
        <p14:creationId xmlns:p14="http://schemas.microsoft.com/office/powerpoint/2010/main" val="531170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72B7A7-F353-460A-92FD-F1F996321EED}"/>
              </a:ext>
            </a:extLst>
          </p:cNvPr>
          <p:cNvPicPr>
            <a:picLocks noChangeAspect="1"/>
          </p:cNvPicPr>
          <p:nvPr userDrawn="1"/>
        </p:nvPicPr>
        <p:blipFill>
          <a:blip r:embed="rId2" cstate="print">
            <a:extLst/>
          </a:blip>
          <a:stretch>
            <a:fillRect/>
          </a:stretch>
        </p:blipFill>
        <p:spPr>
          <a:xfrm>
            <a:off x="10733959" y="182215"/>
            <a:ext cx="1169987" cy="1077236"/>
          </a:xfrm>
          <a:prstGeom prst="rect">
            <a:avLst/>
          </a:prstGeom>
          <a:ln>
            <a:noFill/>
          </a:ln>
          <a:effectLst>
            <a:softEdge rad="112500"/>
          </a:effectLst>
        </p:spPr>
      </p:pic>
      <p:pic>
        <p:nvPicPr>
          <p:cNvPr id="6" name="Picture 3">
            <a:extLst>
              <a:ext uri="{FF2B5EF4-FFF2-40B4-BE49-F238E27FC236}">
                <a16:creationId xmlns:a16="http://schemas.microsoft.com/office/drawing/2014/main" id="{296E546B-2491-4185-8EB4-7E04DACA68D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9413" y="292100"/>
            <a:ext cx="10763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4"/>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9600" y="1600204"/>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a:extLst>
              <a:ext uri="{FF2B5EF4-FFF2-40B4-BE49-F238E27FC236}">
                <a16:creationId xmlns:a16="http://schemas.microsoft.com/office/drawing/2014/main" id="{BF64B8D9-6C8E-4E2F-A339-BEB8EA4873D0}"/>
              </a:ext>
            </a:extLst>
          </p:cNvPr>
          <p:cNvSpPr>
            <a:spLocks noGrp="1"/>
          </p:cNvSpPr>
          <p:nvPr>
            <p:ph type="dt" sz="half" idx="10"/>
          </p:nvPr>
        </p:nvSpPr>
        <p:spPr/>
        <p:txBody>
          <a:bodyPr/>
          <a:lstStyle>
            <a:lvl1pPr>
              <a:defRPr/>
            </a:lvl1pPr>
          </a:lstStyle>
          <a:p>
            <a:pPr>
              <a:defRPr/>
            </a:pPr>
            <a:fld id="{4EA9202C-3988-4FA4-9496-4686B7E527D9}" type="datetime1">
              <a:rPr lang="en-US" smtClean="0"/>
              <a:t>3/12/2019</a:t>
            </a:fld>
            <a:endParaRPr lang="en-US"/>
          </a:p>
        </p:txBody>
      </p:sp>
      <p:sp>
        <p:nvSpPr>
          <p:cNvPr id="8" name="Footer Placeholder 5">
            <a:extLst>
              <a:ext uri="{FF2B5EF4-FFF2-40B4-BE49-F238E27FC236}">
                <a16:creationId xmlns:a16="http://schemas.microsoft.com/office/drawing/2014/main" id="{D15B9F97-51EE-411E-8073-1C8C3408DE6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6">
            <a:extLst>
              <a:ext uri="{FF2B5EF4-FFF2-40B4-BE49-F238E27FC236}">
                <a16:creationId xmlns:a16="http://schemas.microsoft.com/office/drawing/2014/main" id="{61E5DD3E-2304-4390-AA84-B370BA5B77C6}"/>
              </a:ext>
            </a:extLst>
          </p:cNvPr>
          <p:cNvSpPr>
            <a:spLocks noGrp="1"/>
          </p:cNvSpPr>
          <p:nvPr>
            <p:ph type="sldNum" sz="quarter" idx="12"/>
          </p:nvPr>
        </p:nvSpPr>
        <p:spPr/>
        <p:txBody>
          <a:bodyPr/>
          <a:lstStyle>
            <a:lvl1pPr>
              <a:defRPr/>
            </a:lvl1pPr>
          </a:lstStyle>
          <a:p>
            <a:fld id="{B3B331BA-1B7D-4E46-B8FD-F86E618FEF52}" type="slidenum">
              <a:rPr lang="en-US" altLang="en-US"/>
              <a:pPr/>
              <a:t>‹#›</a:t>
            </a:fld>
            <a:endParaRPr lang="en-US" altLang="en-US"/>
          </a:p>
        </p:txBody>
      </p:sp>
    </p:spTree>
    <p:extLst>
      <p:ext uri="{BB962C8B-B14F-4D97-AF65-F5344CB8AC3E}">
        <p14:creationId xmlns:p14="http://schemas.microsoft.com/office/powerpoint/2010/main" val="2569125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2B5CB4D0-C623-4320-A47F-58C46474E91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9413" y="295275"/>
            <a:ext cx="10509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30380E49-2090-40F9-8AEA-2D8D9347AF7C}"/>
              </a:ext>
            </a:extLst>
          </p:cNvPr>
          <p:cNvPicPr>
            <a:picLocks noChangeAspect="1"/>
          </p:cNvPicPr>
          <p:nvPr userDrawn="1"/>
        </p:nvPicPr>
        <p:blipFill>
          <a:blip r:embed="rId3" cstate="print">
            <a:extLst/>
          </a:blip>
          <a:stretch>
            <a:fillRect/>
          </a:stretch>
        </p:blipFill>
        <p:spPr>
          <a:xfrm>
            <a:off x="10733959" y="182215"/>
            <a:ext cx="1169987" cy="1077236"/>
          </a:xfrm>
          <a:prstGeom prst="rect">
            <a:avLst/>
          </a:prstGeom>
          <a:ln>
            <a:noFill/>
          </a:ln>
          <a:effectLst>
            <a:softEdge rad="112500"/>
          </a:effectLst>
        </p:spPr>
      </p:pic>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a:extLst>
              <a:ext uri="{FF2B5EF4-FFF2-40B4-BE49-F238E27FC236}">
                <a16:creationId xmlns:a16="http://schemas.microsoft.com/office/drawing/2014/main" id="{1BC4C70C-4E05-48C9-BCB9-99240223E769}"/>
              </a:ext>
            </a:extLst>
          </p:cNvPr>
          <p:cNvSpPr>
            <a:spLocks noGrp="1"/>
          </p:cNvSpPr>
          <p:nvPr>
            <p:ph type="dt" sz="half" idx="10"/>
          </p:nvPr>
        </p:nvSpPr>
        <p:spPr/>
        <p:txBody>
          <a:bodyPr/>
          <a:lstStyle>
            <a:lvl1pPr>
              <a:defRPr/>
            </a:lvl1pPr>
          </a:lstStyle>
          <a:p>
            <a:pPr>
              <a:defRPr/>
            </a:pPr>
            <a:fld id="{A9CAC59A-72A2-4087-B0CF-602EDFE773D5}" type="datetime1">
              <a:rPr lang="en-US" smtClean="0"/>
              <a:t>3/12/2019</a:t>
            </a:fld>
            <a:endParaRPr lang="en-US"/>
          </a:p>
        </p:txBody>
      </p:sp>
      <p:sp>
        <p:nvSpPr>
          <p:cNvPr id="10" name="Footer Placeholder 7">
            <a:extLst>
              <a:ext uri="{FF2B5EF4-FFF2-40B4-BE49-F238E27FC236}">
                <a16:creationId xmlns:a16="http://schemas.microsoft.com/office/drawing/2014/main" id="{DF2905BB-26E9-4522-89F9-F66A8D77E6C8}"/>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8">
            <a:extLst>
              <a:ext uri="{FF2B5EF4-FFF2-40B4-BE49-F238E27FC236}">
                <a16:creationId xmlns:a16="http://schemas.microsoft.com/office/drawing/2014/main" id="{65217E4C-C3FA-401A-93BD-DB1BD1F2D1A8}"/>
              </a:ext>
            </a:extLst>
          </p:cNvPr>
          <p:cNvSpPr>
            <a:spLocks noGrp="1"/>
          </p:cNvSpPr>
          <p:nvPr>
            <p:ph type="sldNum" sz="quarter" idx="12"/>
          </p:nvPr>
        </p:nvSpPr>
        <p:spPr/>
        <p:txBody>
          <a:bodyPr/>
          <a:lstStyle>
            <a:lvl1pPr>
              <a:defRPr/>
            </a:lvl1pPr>
          </a:lstStyle>
          <a:p>
            <a:fld id="{DB4A4AFC-170C-4EC2-B254-96DA354EC25A}" type="slidenum">
              <a:rPr lang="en-US" altLang="en-US"/>
              <a:pPr/>
              <a:t>‹#›</a:t>
            </a:fld>
            <a:endParaRPr lang="en-US" altLang="en-US"/>
          </a:p>
        </p:txBody>
      </p:sp>
    </p:spTree>
    <p:extLst>
      <p:ext uri="{BB962C8B-B14F-4D97-AF65-F5344CB8AC3E}">
        <p14:creationId xmlns:p14="http://schemas.microsoft.com/office/powerpoint/2010/main" val="309040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0533DF12-8091-4639-8A64-DCEC42402F6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9413" y="238125"/>
            <a:ext cx="11938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0BCFA99B-3389-4593-A14C-30E4A6B4EA7E}"/>
              </a:ext>
            </a:extLst>
          </p:cNvPr>
          <p:cNvPicPr>
            <a:picLocks noChangeAspect="1"/>
          </p:cNvPicPr>
          <p:nvPr userDrawn="1"/>
        </p:nvPicPr>
        <p:blipFill>
          <a:blip r:embed="rId3" cstate="print">
            <a:extLst/>
          </a:blip>
          <a:stretch>
            <a:fillRect/>
          </a:stretch>
        </p:blipFill>
        <p:spPr>
          <a:xfrm>
            <a:off x="10733959" y="182215"/>
            <a:ext cx="1169987" cy="1077236"/>
          </a:xfrm>
          <a:prstGeom prst="rect">
            <a:avLst/>
          </a:prstGeom>
          <a:ln>
            <a:noFill/>
          </a:ln>
          <a:effectLst>
            <a:softEdge rad="112500"/>
          </a:effectLst>
        </p:spPr>
      </p:pic>
      <p:sp>
        <p:nvSpPr>
          <p:cNvPr id="2" name="Title 1"/>
          <p:cNvSpPr>
            <a:spLocks noGrp="1"/>
          </p:cNvSpPr>
          <p:nvPr>
            <p:ph type="title"/>
          </p:nvPr>
        </p:nvSpPr>
        <p:spPr/>
        <p:txBody>
          <a:bodyPr/>
          <a:lstStyle/>
          <a:p>
            <a:r>
              <a:rPr lang="en-US"/>
              <a:t>Click to edit Master title style</a:t>
            </a:r>
          </a:p>
        </p:txBody>
      </p:sp>
      <p:sp>
        <p:nvSpPr>
          <p:cNvPr id="5" name="Date Placeholder 2">
            <a:extLst>
              <a:ext uri="{FF2B5EF4-FFF2-40B4-BE49-F238E27FC236}">
                <a16:creationId xmlns:a16="http://schemas.microsoft.com/office/drawing/2014/main" id="{DAA0C55C-4E39-4901-A5EC-A2BB1D0951D5}"/>
              </a:ext>
            </a:extLst>
          </p:cNvPr>
          <p:cNvSpPr>
            <a:spLocks noGrp="1"/>
          </p:cNvSpPr>
          <p:nvPr>
            <p:ph type="dt" sz="half" idx="10"/>
          </p:nvPr>
        </p:nvSpPr>
        <p:spPr/>
        <p:txBody>
          <a:bodyPr/>
          <a:lstStyle>
            <a:lvl1pPr>
              <a:defRPr/>
            </a:lvl1pPr>
          </a:lstStyle>
          <a:p>
            <a:pPr>
              <a:defRPr/>
            </a:pPr>
            <a:fld id="{8BB44FD3-7270-4459-A00A-3F44DE2C611B}" type="datetime1">
              <a:rPr lang="en-US" smtClean="0"/>
              <a:t>3/12/2019</a:t>
            </a:fld>
            <a:endParaRPr lang="en-US"/>
          </a:p>
        </p:txBody>
      </p:sp>
      <p:sp>
        <p:nvSpPr>
          <p:cNvPr id="6" name="Footer Placeholder 3">
            <a:extLst>
              <a:ext uri="{FF2B5EF4-FFF2-40B4-BE49-F238E27FC236}">
                <a16:creationId xmlns:a16="http://schemas.microsoft.com/office/drawing/2014/main" id="{33969AD8-A988-46BA-A9B5-6F6B3320693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4">
            <a:extLst>
              <a:ext uri="{FF2B5EF4-FFF2-40B4-BE49-F238E27FC236}">
                <a16:creationId xmlns:a16="http://schemas.microsoft.com/office/drawing/2014/main" id="{A987045D-51DD-449C-94C2-A08FB815AE89}"/>
              </a:ext>
            </a:extLst>
          </p:cNvPr>
          <p:cNvSpPr>
            <a:spLocks noGrp="1"/>
          </p:cNvSpPr>
          <p:nvPr>
            <p:ph type="sldNum" sz="quarter" idx="12"/>
          </p:nvPr>
        </p:nvSpPr>
        <p:spPr/>
        <p:txBody>
          <a:bodyPr/>
          <a:lstStyle>
            <a:lvl1pPr>
              <a:defRPr/>
            </a:lvl1pPr>
          </a:lstStyle>
          <a:p>
            <a:fld id="{1B7A15B9-1AD1-4432-8F70-3A45CF43A58B}" type="slidenum">
              <a:rPr lang="en-US" altLang="en-US"/>
              <a:pPr/>
              <a:t>‹#›</a:t>
            </a:fld>
            <a:endParaRPr lang="en-US" altLang="en-US"/>
          </a:p>
        </p:txBody>
      </p:sp>
    </p:spTree>
    <p:extLst>
      <p:ext uri="{BB962C8B-B14F-4D97-AF65-F5344CB8AC3E}">
        <p14:creationId xmlns:p14="http://schemas.microsoft.com/office/powerpoint/2010/main" val="9963365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FAFD8A64-6A7D-4406-8464-899C71E2ABA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3375" y="182563"/>
            <a:ext cx="1344613"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FDA7424C-CC61-4046-AECF-CD9053EC8652}"/>
              </a:ext>
            </a:extLst>
          </p:cNvPr>
          <p:cNvPicPr>
            <a:picLocks noChangeAspect="1"/>
          </p:cNvPicPr>
          <p:nvPr userDrawn="1"/>
        </p:nvPicPr>
        <p:blipFill>
          <a:blip r:embed="rId3" cstate="print">
            <a:extLst/>
          </a:blip>
          <a:stretch>
            <a:fillRect/>
          </a:stretch>
        </p:blipFill>
        <p:spPr>
          <a:xfrm>
            <a:off x="10733959" y="182215"/>
            <a:ext cx="1169987" cy="1077236"/>
          </a:xfrm>
          <a:prstGeom prst="rect">
            <a:avLst/>
          </a:prstGeom>
          <a:ln>
            <a:noFill/>
          </a:ln>
          <a:effectLst>
            <a:softEdge rad="112500"/>
          </a:effectLst>
        </p:spPr>
      </p:pic>
      <p:sp>
        <p:nvSpPr>
          <p:cNvPr id="4" name="Date Placeholder 1">
            <a:extLst>
              <a:ext uri="{FF2B5EF4-FFF2-40B4-BE49-F238E27FC236}">
                <a16:creationId xmlns:a16="http://schemas.microsoft.com/office/drawing/2014/main" id="{DEDCA324-BA72-4401-B13A-068588E346FD}"/>
              </a:ext>
            </a:extLst>
          </p:cNvPr>
          <p:cNvSpPr>
            <a:spLocks noGrp="1"/>
          </p:cNvSpPr>
          <p:nvPr>
            <p:ph type="dt" sz="half" idx="10"/>
          </p:nvPr>
        </p:nvSpPr>
        <p:spPr/>
        <p:txBody>
          <a:bodyPr/>
          <a:lstStyle>
            <a:lvl1pPr>
              <a:defRPr/>
            </a:lvl1pPr>
          </a:lstStyle>
          <a:p>
            <a:pPr>
              <a:defRPr/>
            </a:pPr>
            <a:fld id="{E7049DE5-C551-4732-BA65-2A1D2A7B3F92}" type="datetime1">
              <a:rPr lang="en-US" smtClean="0"/>
              <a:t>3/12/2019</a:t>
            </a:fld>
            <a:endParaRPr lang="en-US"/>
          </a:p>
        </p:txBody>
      </p:sp>
      <p:sp>
        <p:nvSpPr>
          <p:cNvPr id="5" name="Footer Placeholder 2">
            <a:extLst>
              <a:ext uri="{FF2B5EF4-FFF2-40B4-BE49-F238E27FC236}">
                <a16:creationId xmlns:a16="http://schemas.microsoft.com/office/drawing/2014/main" id="{93D1911D-AF03-454B-AC5D-14B18F29DAF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3">
            <a:extLst>
              <a:ext uri="{FF2B5EF4-FFF2-40B4-BE49-F238E27FC236}">
                <a16:creationId xmlns:a16="http://schemas.microsoft.com/office/drawing/2014/main" id="{BF33A35C-903B-414F-BB30-61E4D9E03EA1}"/>
              </a:ext>
            </a:extLst>
          </p:cNvPr>
          <p:cNvSpPr>
            <a:spLocks noGrp="1"/>
          </p:cNvSpPr>
          <p:nvPr>
            <p:ph type="sldNum" sz="quarter" idx="12"/>
          </p:nvPr>
        </p:nvSpPr>
        <p:spPr/>
        <p:txBody>
          <a:bodyPr/>
          <a:lstStyle>
            <a:lvl1pPr>
              <a:defRPr/>
            </a:lvl1pPr>
          </a:lstStyle>
          <a:p>
            <a:fld id="{ABC8B248-9AE9-401F-BC68-9D77D2517BFC}" type="slidenum">
              <a:rPr lang="en-US" altLang="en-US"/>
              <a:pPr/>
              <a:t>‹#›</a:t>
            </a:fld>
            <a:endParaRPr lang="en-US" altLang="en-US"/>
          </a:p>
        </p:txBody>
      </p:sp>
    </p:spTree>
    <p:extLst>
      <p:ext uri="{BB962C8B-B14F-4D97-AF65-F5344CB8AC3E}">
        <p14:creationId xmlns:p14="http://schemas.microsoft.com/office/powerpoint/2010/main" val="7348592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0122075-39D5-4A62-B16A-E0E2BAB244FF}"/>
              </a:ext>
            </a:extLst>
          </p:cNvPr>
          <p:cNvSpPr>
            <a:spLocks noGrp="1"/>
          </p:cNvSpPr>
          <p:nvPr>
            <p:ph type="dt" sz="half" idx="10"/>
          </p:nvPr>
        </p:nvSpPr>
        <p:spPr/>
        <p:txBody>
          <a:bodyPr/>
          <a:lstStyle>
            <a:lvl1pPr>
              <a:defRPr/>
            </a:lvl1pPr>
          </a:lstStyle>
          <a:p>
            <a:pPr>
              <a:defRPr/>
            </a:pPr>
            <a:fld id="{10B063B7-44C2-4889-8AB6-F027A603A225}" type="datetime1">
              <a:rPr lang="en-US" smtClean="0"/>
              <a:t>3/12/2019</a:t>
            </a:fld>
            <a:endParaRPr lang="en-US"/>
          </a:p>
        </p:txBody>
      </p:sp>
      <p:sp>
        <p:nvSpPr>
          <p:cNvPr id="6" name="Footer Placeholder 4">
            <a:extLst>
              <a:ext uri="{FF2B5EF4-FFF2-40B4-BE49-F238E27FC236}">
                <a16:creationId xmlns:a16="http://schemas.microsoft.com/office/drawing/2014/main" id="{A547CD86-4FCB-4BE9-B82C-37DCA5CE029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45E66FE-4352-4532-A5F7-C4B8566D6A38}"/>
              </a:ext>
            </a:extLst>
          </p:cNvPr>
          <p:cNvSpPr>
            <a:spLocks noGrp="1"/>
          </p:cNvSpPr>
          <p:nvPr>
            <p:ph type="sldNum" sz="quarter" idx="12"/>
          </p:nvPr>
        </p:nvSpPr>
        <p:spPr/>
        <p:txBody>
          <a:bodyPr/>
          <a:lstStyle>
            <a:lvl1pPr>
              <a:defRPr/>
            </a:lvl1pPr>
          </a:lstStyle>
          <a:p>
            <a:fld id="{619FDB91-B353-4A2A-B08E-040FDDA8D4B3}" type="slidenum">
              <a:rPr lang="en-US" altLang="en-US"/>
              <a:pPr/>
              <a:t>‹#›</a:t>
            </a:fld>
            <a:endParaRPr lang="en-US" altLang="en-US"/>
          </a:p>
        </p:txBody>
      </p:sp>
    </p:spTree>
    <p:extLst>
      <p:ext uri="{BB962C8B-B14F-4D97-AF65-F5344CB8AC3E}">
        <p14:creationId xmlns:p14="http://schemas.microsoft.com/office/powerpoint/2010/main" val="2047298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E23B1B2-C47A-4FEA-8F85-43F3CB4191BF}"/>
              </a:ext>
            </a:extLst>
          </p:cNvPr>
          <p:cNvSpPr>
            <a:spLocks noGrp="1"/>
          </p:cNvSpPr>
          <p:nvPr>
            <p:ph type="dt" sz="half" idx="10"/>
          </p:nvPr>
        </p:nvSpPr>
        <p:spPr/>
        <p:txBody>
          <a:bodyPr/>
          <a:lstStyle>
            <a:lvl1pPr>
              <a:defRPr/>
            </a:lvl1pPr>
          </a:lstStyle>
          <a:p>
            <a:pPr>
              <a:defRPr/>
            </a:pPr>
            <a:fld id="{25FCB7AE-36F0-4CAD-A93A-E20B73BA3BAB}" type="datetime1">
              <a:rPr lang="en-US" smtClean="0"/>
              <a:t>3/12/2019</a:t>
            </a:fld>
            <a:endParaRPr lang="en-US"/>
          </a:p>
        </p:txBody>
      </p:sp>
      <p:sp>
        <p:nvSpPr>
          <p:cNvPr id="6" name="Footer Placeholder 4">
            <a:extLst>
              <a:ext uri="{FF2B5EF4-FFF2-40B4-BE49-F238E27FC236}">
                <a16:creationId xmlns:a16="http://schemas.microsoft.com/office/drawing/2014/main" id="{C4EC65B7-BCD5-4B26-9BF8-0FCCE4FAEB9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9ED538E-B6F4-41CE-9847-35C65E5F3611}"/>
              </a:ext>
            </a:extLst>
          </p:cNvPr>
          <p:cNvSpPr>
            <a:spLocks noGrp="1"/>
          </p:cNvSpPr>
          <p:nvPr>
            <p:ph type="sldNum" sz="quarter" idx="12"/>
          </p:nvPr>
        </p:nvSpPr>
        <p:spPr/>
        <p:txBody>
          <a:bodyPr/>
          <a:lstStyle>
            <a:lvl1pPr>
              <a:defRPr/>
            </a:lvl1pPr>
          </a:lstStyle>
          <a:p>
            <a:fld id="{98EC6C3F-6F92-4F7A-9CD7-B5BA26BFEEE3}" type="slidenum">
              <a:rPr lang="en-US" altLang="en-US"/>
              <a:pPr/>
              <a:t>‹#›</a:t>
            </a:fld>
            <a:endParaRPr lang="en-US" altLang="en-US"/>
          </a:p>
        </p:txBody>
      </p:sp>
    </p:spTree>
    <p:extLst>
      <p:ext uri="{BB962C8B-B14F-4D97-AF65-F5344CB8AC3E}">
        <p14:creationId xmlns:p14="http://schemas.microsoft.com/office/powerpoint/2010/main" val="26190401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6E7A42-984D-4E5E-B587-16489E16B3E7}"/>
              </a:ext>
            </a:extLst>
          </p:cNvPr>
          <p:cNvSpPr>
            <a:spLocks noGrp="1"/>
          </p:cNvSpPr>
          <p:nvPr>
            <p:ph type="dt" sz="half" idx="10"/>
          </p:nvPr>
        </p:nvSpPr>
        <p:spPr/>
        <p:txBody>
          <a:bodyPr/>
          <a:lstStyle>
            <a:lvl1pPr>
              <a:defRPr/>
            </a:lvl1pPr>
          </a:lstStyle>
          <a:p>
            <a:pPr>
              <a:defRPr/>
            </a:pPr>
            <a:fld id="{045E646E-FA51-4C69-86A6-910D51384E4B}" type="datetime1">
              <a:rPr lang="en-US" smtClean="0"/>
              <a:t>3/12/2019</a:t>
            </a:fld>
            <a:endParaRPr lang="en-US"/>
          </a:p>
        </p:txBody>
      </p:sp>
      <p:sp>
        <p:nvSpPr>
          <p:cNvPr id="5" name="Footer Placeholder 4">
            <a:extLst>
              <a:ext uri="{FF2B5EF4-FFF2-40B4-BE49-F238E27FC236}">
                <a16:creationId xmlns:a16="http://schemas.microsoft.com/office/drawing/2014/main" id="{2A924164-E132-4FFD-ACFF-A28F4E86B1A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8CA1339-CA34-4809-A733-365B7E70982E}"/>
              </a:ext>
            </a:extLst>
          </p:cNvPr>
          <p:cNvSpPr>
            <a:spLocks noGrp="1"/>
          </p:cNvSpPr>
          <p:nvPr>
            <p:ph type="sldNum" sz="quarter" idx="12"/>
          </p:nvPr>
        </p:nvSpPr>
        <p:spPr/>
        <p:txBody>
          <a:bodyPr/>
          <a:lstStyle>
            <a:lvl1pPr>
              <a:defRPr/>
            </a:lvl1pPr>
          </a:lstStyle>
          <a:p>
            <a:fld id="{313D6ECB-0A8E-4A07-A420-103A4529B04C}" type="slidenum">
              <a:rPr lang="en-US" altLang="en-US"/>
              <a:pPr/>
              <a:t>‹#›</a:t>
            </a:fld>
            <a:endParaRPr lang="en-US" altLang="en-US"/>
          </a:p>
        </p:txBody>
      </p:sp>
    </p:spTree>
    <p:extLst>
      <p:ext uri="{BB962C8B-B14F-4D97-AF65-F5344CB8AC3E}">
        <p14:creationId xmlns:p14="http://schemas.microsoft.com/office/powerpoint/2010/main" val="1861846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39"/>
            <a:ext cx="36576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274639"/>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7B8A46-D54C-4DED-AF30-3686140E09E1}"/>
              </a:ext>
            </a:extLst>
          </p:cNvPr>
          <p:cNvSpPr>
            <a:spLocks noGrp="1"/>
          </p:cNvSpPr>
          <p:nvPr>
            <p:ph type="dt" sz="half" idx="10"/>
          </p:nvPr>
        </p:nvSpPr>
        <p:spPr/>
        <p:txBody>
          <a:bodyPr/>
          <a:lstStyle>
            <a:lvl1pPr>
              <a:defRPr/>
            </a:lvl1pPr>
          </a:lstStyle>
          <a:p>
            <a:pPr>
              <a:defRPr/>
            </a:pPr>
            <a:fld id="{D089DB2B-A021-4816-83FE-58D40664794A}" type="datetime1">
              <a:rPr lang="en-US" smtClean="0"/>
              <a:t>3/12/2019</a:t>
            </a:fld>
            <a:endParaRPr lang="en-US"/>
          </a:p>
        </p:txBody>
      </p:sp>
      <p:sp>
        <p:nvSpPr>
          <p:cNvPr id="5" name="Footer Placeholder 4">
            <a:extLst>
              <a:ext uri="{FF2B5EF4-FFF2-40B4-BE49-F238E27FC236}">
                <a16:creationId xmlns:a16="http://schemas.microsoft.com/office/drawing/2014/main" id="{A2C68629-9CB6-4027-BE08-3895FF0E66D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27A4473-65F3-4E1A-933B-C012FDB68059}"/>
              </a:ext>
            </a:extLst>
          </p:cNvPr>
          <p:cNvSpPr>
            <a:spLocks noGrp="1"/>
          </p:cNvSpPr>
          <p:nvPr>
            <p:ph type="sldNum" sz="quarter" idx="12"/>
          </p:nvPr>
        </p:nvSpPr>
        <p:spPr/>
        <p:txBody>
          <a:bodyPr/>
          <a:lstStyle>
            <a:lvl1pPr>
              <a:defRPr/>
            </a:lvl1pPr>
          </a:lstStyle>
          <a:p>
            <a:fld id="{5C932315-6A71-4D91-ACF6-D5BB7006835B}" type="slidenum">
              <a:rPr lang="en-US" altLang="en-US"/>
              <a:pPr/>
              <a:t>‹#›</a:t>
            </a:fld>
            <a:endParaRPr lang="en-US" altLang="en-US"/>
          </a:p>
        </p:txBody>
      </p:sp>
    </p:spTree>
    <p:extLst>
      <p:ext uri="{BB962C8B-B14F-4D97-AF65-F5344CB8AC3E}">
        <p14:creationId xmlns:p14="http://schemas.microsoft.com/office/powerpoint/2010/main" val="13323370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cSld name="4_Demo, Video etc. &quot;special&quot; slides">
    <p:bg>
      <p:bgPr>
        <a:solidFill>
          <a:srgbClr val="FFBE00">
            <a:alpha val="99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89617" y="1447800"/>
            <a:ext cx="4206383" cy="1523494"/>
          </a:xfrm>
        </p:spPr>
        <p:txBody>
          <a:bodyPr anchor="ctr" anchorCtr="0">
            <a:noAutofit/>
          </a:bodyPr>
          <a:lstStyle>
            <a:lvl1pPr>
              <a:lnSpc>
                <a:spcPct val="90000"/>
              </a:lnSpc>
              <a:defRPr sz="4800" baseline="0">
                <a:solidFill>
                  <a:schemeClr val="bg1">
                    <a:alpha val="98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889617" y="5630473"/>
            <a:ext cx="4206384" cy="461665"/>
          </a:xfrm>
        </p:spPr>
        <p:txBody>
          <a:bodyPr>
            <a:noAutofit/>
          </a:bodyPr>
          <a:lstStyle>
            <a:lvl1pPr marL="0" indent="0" algn="l" defTabSz="914363" rtl="0" eaLnBrk="1" latinLnBrk="0" hangingPunct="1">
              <a:lnSpc>
                <a:spcPct val="90000"/>
              </a:lnSpc>
              <a:spcBef>
                <a:spcPts val="0"/>
              </a:spcBef>
              <a:buSzPct val="80000"/>
              <a:buFont typeface="Arial" pitchFamily="34" charset="0"/>
              <a:buNone/>
              <a:defRPr lang="en-US" sz="2400" kern="1200" dirty="0">
                <a:solidFill>
                  <a:schemeClr val="bg1">
                    <a:alpha val="99000"/>
                  </a:schemeClr>
                </a:solidFill>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1889617" y="4160520"/>
            <a:ext cx="8874849" cy="1274538"/>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6600" b="0" i="0" u="none" strike="noStrike" kern="1200" cap="none" spc="-642" normalizeH="0" baseline="0" noProof="0" dirty="0" smtClean="0">
                <a:ln w="11430"/>
                <a:solidFill>
                  <a:srgbClr val="FFE497"/>
                </a:solidFill>
                <a:effectLst/>
                <a:uLnTx/>
                <a:uFillTx/>
                <a:latin typeface="Segoe UI Light" pitchFamily="34" charset="0"/>
                <a:ea typeface="+mn-ea"/>
                <a:cs typeface="+mn-cs"/>
              </a:defRPr>
            </a:lvl1pPr>
          </a:lstStyle>
          <a:p>
            <a:pPr lvl="0"/>
            <a:r>
              <a:rPr lang="en-US" dirty="0"/>
              <a:t>click to…</a:t>
            </a:r>
          </a:p>
        </p:txBody>
      </p:sp>
      <p:sp>
        <p:nvSpPr>
          <p:cNvPr id="25" name="Freeform 64"/>
          <p:cNvSpPr>
            <a:spLocks noEditPoints="1"/>
          </p:cNvSpPr>
          <p:nvPr/>
        </p:nvSpPr>
        <p:spPr bwMode="black">
          <a:xfrm>
            <a:off x="7925673" y="1932604"/>
            <a:ext cx="3014117" cy="2314242"/>
          </a:xfrm>
          <a:custGeom>
            <a:avLst/>
            <a:gdLst>
              <a:gd name="T0" fmla="*/ 12 w 221"/>
              <a:gd name="T1" fmla="*/ 104 h 170"/>
              <a:gd name="T2" fmla="*/ 6 w 221"/>
              <a:gd name="T3" fmla="*/ 103 h 170"/>
              <a:gd name="T4" fmla="*/ 2 w 221"/>
              <a:gd name="T5" fmla="*/ 108 h 170"/>
              <a:gd name="T6" fmla="*/ 10 w 221"/>
              <a:gd name="T7" fmla="*/ 141 h 170"/>
              <a:gd name="T8" fmla="*/ 16 w 221"/>
              <a:gd name="T9" fmla="*/ 143 h 170"/>
              <a:gd name="T10" fmla="*/ 21 w 221"/>
              <a:gd name="T11" fmla="*/ 139 h 170"/>
              <a:gd name="T12" fmla="*/ 12 w 221"/>
              <a:gd name="T13" fmla="*/ 104 h 170"/>
              <a:gd name="T14" fmla="*/ 185 w 221"/>
              <a:gd name="T15" fmla="*/ 8 h 170"/>
              <a:gd name="T16" fmla="*/ 219 w 221"/>
              <a:gd name="T17" fmla="*/ 136 h 170"/>
              <a:gd name="T18" fmla="*/ 209 w 221"/>
              <a:gd name="T19" fmla="*/ 139 h 170"/>
              <a:gd name="T20" fmla="*/ 175 w 221"/>
              <a:gd name="T21" fmla="*/ 10 h 170"/>
              <a:gd name="T22" fmla="*/ 185 w 221"/>
              <a:gd name="T23" fmla="*/ 8 h 170"/>
              <a:gd name="T24" fmla="*/ 104 w 221"/>
              <a:gd name="T25" fmla="*/ 170 h 170"/>
              <a:gd name="T26" fmla="*/ 85 w 221"/>
              <a:gd name="T27" fmla="*/ 170 h 170"/>
              <a:gd name="T28" fmla="*/ 63 w 221"/>
              <a:gd name="T29" fmla="*/ 143 h 170"/>
              <a:gd name="T30" fmla="*/ 73 w 221"/>
              <a:gd name="T31" fmla="*/ 143 h 170"/>
              <a:gd name="T32" fmla="*/ 85 w 221"/>
              <a:gd name="T33" fmla="*/ 157 h 170"/>
              <a:gd name="T34" fmla="*/ 104 w 221"/>
              <a:gd name="T35" fmla="*/ 157 h 170"/>
              <a:gd name="T36" fmla="*/ 116 w 221"/>
              <a:gd name="T37" fmla="*/ 143 h 170"/>
              <a:gd name="T38" fmla="*/ 128 w 221"/>
              <a:gd name="T39" fmla="*/ 143 h 170"/>
              <a:gd name="T40" fmla="*/ 104 w 221"/>
              <a:gd name="T41" fmla="*/ 170 h 170"/>
              <a:gd name="T42" fmla="*/ 18 w 221"/>
              <a:gd name="T43" fmla="*/ 102 h 170"/>
              <a:gd name="T44" fmla="*/ 168 w 221"/>
              <a:gd name="T45" fmla="*/ 16 h 170"/>
              <a:gd name="T46" fmla="*/ 172 w 221"/>
              <a:gd name="T47" fmla="*/ 30 h 170"/>
              <a:gd name="T48" fmla="*/ 20 w 221"/>
              <a:gd name="T49" fmla="*/ 109 h 170"/>
              <a:gd name="T50" fmla="*/ 18 w 221"/>
              <a:gd name="T51" fmla="*/ 102 h 170"/>
              <a:gd name="T52" fmla="*/ 185 w 221"/>
              <a:gd name="T53" fmla="*/ 79 h 170"/>
              <a:gd name="T54" fmla="*/ 201 w 221"/>
              <a:gd name="T55" fmla="*/ 137 h 170"/>
              <a:gd name="T56" fmla="*/ 28 w 221"/>
              <a:gd name="T57" fmla="*/ 138 h 170"/>
              <a:gd name="T58" fmla="*/ 24 w 221"/>
              <a:gd name="T59" fmla="*/ 122 h 170"/>
              <a:gd name="T60" fmla="*/ 185 w 221"/>
              <a:gd name="T61" fmla="*/ 7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1" h="170">
                <a:moveTo>
                  <a:pt x="12" y="104"/>
                </a:moveTo>
                <a:cubicBezTo>
                  <a:pt x="6" y="103"/>
                  <a:pt x="6" y="103"/>
                  <a:pt x="6" y="103"/>
                </a:cubicBezTo>
                <a:cubicBezTo>
                  <a:pt x="3" y="103"/>
                  <a:pt x="0" y="104"/>
                  <a:pt x="2" y="108"/>
                </a:cubicBezTo>
                <a:cubicBezTo>
                  <a:pt x="10" y="141"/>
                  <a:pt x="10" y="141"/>
                  <a:pt x="10" y="141"/>
                </a:cubicBezTo>
                <a:cubicBezTo>
                  <a:pt x="12" y="145"/>
                  <a:pt x="14" y="144"/>
                  <a:pt x="16" y="143"/>
                </a:cubicBezTo>
                <a:cubicBezTo>
                  <a:pt x="21" y="139"/>
                  <a:pt x="21" y="139"/>
                  <a:pt x="21" y="139"/>
                </a:cubicBezTo>
                <a:cubicBezTo>
                  <a:pt x="12" y="104"/>
                  <a:pt x="12" y="104"/>
                  <a:pt x="12" y="104"/>
                </a:cubicBezTo>
                <a:close/>
                <a:moveTo>
                  <a:pt x="185" y="8"/>
                </a:moveTo>
                <a:cubicBezTo>
                  <a:pt x="219" y="136"/>
                  <a:pt x="219" y="136"/>
                  <a:pt x="219" y="136"/>
                </a:cubicBezTo>
                <a:cubicBezTo>
                  <a:pt x="221" y="143"/>
                  <a:pt x="211" y="146"/>
                  <a:pt x="209" y="139"/>
                </a:cubicBezTo>
                <a:cubicBezTo>
                  <a:pt x="175" y="10"/>
                  <a:pt x="175" y="10"/>
                  <a:pt x="175" y="10"/>
                </a:cubicBezTo>
                <a:cubicBezTo>
                  <a:pt x="173" y="3"/>
                  <a:pt x="183" y="0"/>
                  <a:pt x="185" y="8"/>
                </a:cubicBezTo>
                <a:close/>
                <a:moveTo>
                  <a:pt x="104" y="170"/>
                </a:moveTo>
                <a:cubicBezTo>
                  <a:pt x="85" y="170"/>
                  <a:pt x="85" y="170"/>
                  <a:pt x="85" y="170"/>
                </a:cubicBezTo>
                <a:cubicBezTo>
                  <a:pt x="69" y="170"/>
                  <a:pt x="62" y="156"/>
                  <a:pt x="63" y="143"/>
                </a:cubicBezTo>
                <a:cubicBezTo>
                  <a:pt x="73" y="143"/>
                  <a:pt x="73" y="143"/>
                  <a:pt x="73" y="143"/>
                </a:cubicBezTo>
                <a:cubicBezTo>
                  <a:pt x="73" y="150"/>
                  <a:pt x="77" y="157"/>
                  <a:pt x="85" y="157"/>
                </a:cubicBezTo>
                <a:cubicBezTo>
                  <a:pt x="104" y="157"/>
                  <a:pt x="104" y="157"/>
                  <a:pt x="104" y="157"/>
                </a:cubicBezTo>
                <a:cubicBezTo>
                  <a:pt x="112" y="157"/>
                  <a:pt x="116" y="150"/>
                  <a:pt x="116" y="143"/>
                </a:cubicBezTo>
                <a:cubicBezTo>
                  <a:pt x="128" y="143"/>
                  <a:pt x="128" y="143"/>
                  <a:pt x="128" y="143"/>
                </a:cubicBezTo>
                <a:cubicBezTo>
                  <a:pt x="128" y="156"/>
                  <a:pt x="120" y="170"/>
                  <a:pt x="104" y="170"/>
                </a:cubicBezTo>
                <a:close/>
                <a:moveTo>
                  <a:pt x="18" y="102"/>
                </a:moveTo>
                <a:cubicBezTo>
                  <a:pt x="168" y="16"/>
                  <a:pt x="168" y="16"/>
                  <a:pt x="168" y="16"/>
                </a:cubicBezTo>
                <a:cubicBezTo>
                  <a:pt x="172" y="30"/>
                  <a:pt x="172" y="30"/>
                  <a:pt x="172" y="30"/>
                </a:cubicBezTo>
                <a:cubicBezTo>
                  <a:pt x="20" y="109"/>
                  <a:pt x="20" y="109"/>
                  <a:pt x="20" y="109"/>
                </a:cubicBezTo>
                <a:cubicBezTo>
                  <a:pt x="18" y="102"/>
                  <a:pt x="18" y="102"/>
                  <a:pt x="18" y="102"/>
                </a:cubicBezTo>
                <a:close/>
                <a:moveTo>
                  <a:pt x="185" y="79"/>
                </a:moveTo>
                <a:cubicBezTo>
                  <a:pt x="201" y="137"/>
                  <a:pt x="201" y="137"/>
                  <a:pt x="201" y="137"/>
                </a:cubicBezTo>
                <a:cubicBezTo>
                  <a:pt x="28" y="138"/>
                  <a:pt x="28" y="138"/>
                  <a:pt x="28" y="138"/>
                </a:cubicBezTo>
                <a:cubicBezTo>
                  <a:pt x="24" y="122"/>
                  <a:pt x="24" y="122"/>
                  <a:pt x="24" y="122"/>
                </a:cubicBezTo>
                <a:cubicBezTo>
                  <a:pt x="185" y="79"/>
                  <a:pt x="185" y="79"/>
                  <a:pt x="185" y="79"/>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pPr defTabSz="914363"/>
            <a:endParaRPr lang="en-US" sz="1600" dirty="0">
              <a:solidFill>
                <a:srgbClr val="292929"/>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7092" y="288009"/>
            <a:ext cx="1084881" cy="865648"/>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33959" y="182215"/>
            <a:ext cx="1169987" cy="1077236"/>
          </a:xfrm>
          <a:prstGeom prst="rect">
            <a:avLst/>
          </a:prstGeom>
          <a:ln>
            <a:noFill/>
          </a:ln>
          <a:effectLst>
            <a:softEdge rad="112500"/>
          </a:effectLst>
        </p:spPr>
      </p:pic>
    </p:spTree>
    <p:extLst>
      <p:ext uri="{BB962C8B-B14F-4D97-AF65-F5344CB8AC3E}">
        <p14:creationId xmlns:p14="http://schemas.microsoft.com/office/powerpoint/2010/main" val="170052575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0">
                <a:solidFill>
                  <a:srgbClr val="002060"/>
                </a:solidFill>
                <a:effectLst/>
              </a:defRPr>
            </a:lvl1pPr>
          </a:lstStyle>
          <a:p>
            <a:r>
              <a:rPr lang="en-US"/>
              <a:t>Click to edit Master title style</a:t>
            </a:r>
            <a:endParaRPr lang="en-US" dirty="0"/>
          </a:p>
        </p:txBody>
      </p:sp>
      <p:sp>
        <p:nvSpPr>
          <p:cNvPr id="5" name="Content Placeholder 7"/>
          <p:cNvSpPr>
            <a:spLocks noGrp="1"/>
          </p:cNvSpPr>
          <p:nvPr>
            <p:ph sz="quarter" idx="1"/>
          </p:nvPr>
        </p:nvSpPr>
        <p:spPr>
          <a:xfrm>
            <a:off x="304800" y="1371600"/>
            <a:ext cx="11582400" cy="5105400"/>
          </a:xfrm>
          <a:prstGeom prst="rect">
            <a:avLst/>
          </a:prstGeom>
        </p:spPr>
        <p:txBody>
          <a:bodyPr lIns="109454" tIns="54727" rIns="109454" bIns="54727"/>
          <a:lstStyle>
            <a:lvl1pPr algn="l">
              <a:buClr>
                <a:srgbClr val="4A5272"/>
              </a:buClr>
              <a:buSzPct val="80000"/>
              <a:buFont typeface="Wingdings" pitchFamily="2" charset="2"/>
              <a:buChar char="v"/>
              <a:defRPr sz="3200" b="0">
                <a:solidFill>
                  <a:srgbClr val="002060"/>
                </a:solidFill>
                <a:effectLst/>
                <a:latin typeface="Calibri" pitchFamily="34" charset="0"/>
              </a:defRPr>
            </a:lvl1pPr>
            <a:lvl2pPr algn="l">
              <a:buClr>
                <a:srgbClr val="4A5272"/>
              </a:buClr>
              <a:buSzPct val="80000"/>
              <a:buFont typeface="Wingdings" pitchFamily="2" charset="2"/>
              <a:buChar char="v"/>
              <a:defRPr sz="2800" b="0">
                <a:solidFill>
                  <a:srgbClr val="002060"/>
                </a:solidFill>
                <a:effectLst/>
                <a:latin typeface="Calibri" pitchFamily="34" charset="0"/>
              </a:defRPr>
            </a:lvl2pPr>
            <a:lvl3pPr algn="l">
              <a:buClr>
                <a:srgbClr val="4A5272"/>
              </a:buClr>
              <a:buSzPct val="80000"/>
              <a:buFont typeface="Wingdings" pitchFamily="2" charset="2"/>
              <a:buChar char="v"/>
              <a:defRPr sz="2400" b="0">
                <a:solidFill>
                  <a:srgbClr val="002060"/>
                </a:solidFill>
                <a:effectLst/>
                <a:latin typeface="Calibri" pitchFamily="34" charset="0"/>
              </a:defRPr>
            </a:lvl3pPr>
            <a:lvl4pPr algn="l">
              <a:buClr>
                <a:srgbClr val="4A5272"/>
              </a:buClr>
              <a:buSzPct val="80000"/>
              <a:buFont typeface="Wingdings" pitchFamily="2" charset="2"/>
              <a:buChar char="v"/>
              <a:defRPr sz="2400" b="0">
                <a:solidFill>
                  <a:srgbClr val="002060"/>
                </a:solidFill>
                <a:effectLst/>
                <a:latin typeface="Calibri" pitchFamily="34" charset="0"/>
              </a:defRPr>
            </a:lvl4pPr>
            <a:lvl5pPr algn="l">
              <a:buClr>
                <a:srgbClr val="4A5272"/>
              </a:buClr>
              <a:buSzPct val="80000"/>
              <a:buFont typeface="Wingdings" pitchFamily="2" charset="2"/>
              <a:buChar char="v"/>
              <a:defRPr sz="2400" b="0">
                <a:solidFill>
                  <a:srgbClr val="002060"/>
                </a:solidFill>
                <a:effectLst/>
                <a:latin typeface="Calibr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846697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Title and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0">
                <a:solidFill>
                  <a:srgbClr val="002060"/>
                </a:solidFill>
                <a:effectLst/>
              </a:defRPr>
            </a:lvl1pPr>
          </a:lstStyle>
          <a:p>
            <a:r>
              <a:rPr lang="en-US"/>
              <a:t>Click to edit Master title style</a:t>
            </a:r>
            <a:endParaRPr lang="en-US" dirty="0"/>
          </a:p>
        </p:txBody>
      </p:sp>
      <p:sp>
        <p:nvSpPr>
          <p:cNvPr id="5" name="Content Placeholder 7"/>
          <p:cNvSpPr>
            <a:spLocks noGrp="1"/>
          </p:cNvSpPr>
          <p:nvPr>
            <p:ph sz="quarter" idx="1"/>
          </p:nvPr>
        </p:nvSpPr>
        <p:spPr>
          <a:xfrm>
            <a:off x="304800" y="1371600"/>
            <a:ext cx="11582400" cy="5105400"/>
          </a:xfrm>
          <a:prstGeom prst="rect">
            <a:avLst/>
          </a:prstGeom>
        </p:spPr>
        <p:txBody>
          <a:bodyPr lIns="109454" tIns="54727" rIns="109454" bIns="54727"/>
          <a:lstStyle>
            <a:lvl1pPr algn="l">
              <a:buClr>
                <a:srgbClr val="4A5272"/>
              </a:buClr>
              <a:buSzPct val="80000"/>
              <a:buFont typeface="Wingdings" pitchFamily="2" charset="2"/>
              <a:buChar char="v"/>
              <a:defRPr sz="3200" b="0">
                <a:solidFill>
                  <a:srgbClr val="002060"/>
                </a:solidFill>
                <a:effectLst/>
                <a:latin typeface="Calibri" pitchFamily="34" charset="0"/>
              </a:defRPr>
            </a:lvl1pPr>
            <a:lvl2pPr algn="l">
              <a:buClr>
                <a:srgbClr val="4A5272"/>
              </a:buClr>
              <a:buSzPct val="80000"/>
              <a:buFont typeface="Wingdings" pitchFamily="2" charset="2"/>
              <a:buChar char="v"/>
              <a:defRPr sz="2800" b="0">
                <a:solidFill>
                  <a:srgbClr val="002060"/>
                </a:solidFill>
                <a:effectLst/>
                <a:latin typeface="Calibri" pitchFamily="34" charset="0"/>
              </a:defRPr>
            </a:lvl2pPr>
            <a:lvl3pPr algn="l">
              <a:buClr>
                <a:srgbClr val="4A5272"/>
              </a:buClr>
              <a:buSzPct val="80000"/>
              <a:buFont typeface="Wingdings" pitchFamily="2" charset="2"/>
              <a:buChar char="v"/>
              <a:defRPr sz="2400" b="0">
                <a:solidFill>
                  <a:srgbClr val="002060"/>
                </a:solidFill>
                <a:effectLst/>
                <a:latin typeface="Calibri" pitchFamily="34" charset="0"/>
              </a:defRPr>
            </a:lvl3pPr>
            <a:lvl4pPr algn="l">
              <a:buClr>
                <a:srgbClr val="4A5272"/>
              </a:buClr>
              <a:buSzPct val="80000"/>
              <a:buFont typeface="Wingdings" pitchFamily="2" charset="2"/>
              <a:buChar char="v"/>
              <a:defRPr sz="2400" b="0">
                <a:solidFill>
                  <a:srgbClr val="002060"/>
                </a:solidFill>
                <a:effectLst/>
                <a:latin typeface="Calibri" pitchFamily="34" charset="0"/>
              </a:defRPr>
            </a:lvl4pPr>
            <a:lvl5pPr algn="l">
              <a:buClr>
                <a:srgbClr val="4A5272"/>
              </a:buClr>
              <a:buSzPct val="80000"/>
              <a:buFont typeface="Wingdings" pitchFamily="2" charset="2"/>
              <a:buChar char="v"/>
              <a:defRPr sz="2400" b="0">
                <a:solidFill>
                  <a:srgbClr val="002060"/>
                </a:solidFill>
                <a:effectLst/>
                <a:latin typeface="Calibr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957281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519248" y="1463676"/>
            <a:ext cx="11158586" cy="2062103"/>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1649549" y="304801"/>
            <a:ext cx="9221652" cy="747897"/>
          </a:xfrm>
        </p:spPr>
        <p:txBody>
          <a:bodyPr/>
          <a:lstStyle>
            <a:lvl1pPr>
              <a:defRPr sz="5400"/>
            </a:lvl1pPr>
          </a:lstStyle>
          <a:p>
            <a:r>
              <a:rPr lang="en-US" dirty="0"/>
              <a:t>Click to edit Master title style</a:t>
            </a:r>
          </a:p>
        </p:txBody>
      </p:sp>
    </p:spTree>
    <p:extLst>
      <p:ext uri="{BB962C8B-B14F-4D97-AF65-F5344CB8AC3E}">
        <p14:creationId xmlns:p14="http://schemas.microsoft.com/office/powerpoint/2010/main" val="52542808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ara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0">
                <a:solidFill>
                  <a:srgbClr val="353A51"/>
                </a:solidFill>
              </a:defRPr>
            </a:lvl1pPr>
          </a:lstStyle>
          <a:p>
            <a:r>
              <a:rPr lang="en-US"/>
              <a:t>Click to edit Master title style</a:t>
            </a:r>
            <a:endParaRPr lang="en-US" dirty="0"/>
          </a:p>
        </p:txBody>
      </p:sp>
      <p:sp>
        <p:nvSpPr>
          <p:cNvPr id="5" name="Content Placeholder 7"/>
          <p:cNvSpPr>
            <a:spLocks noGrp="1"/>
          </p:cNvSpPr>
          <p:nvPr>
            <p:ph sz="quarter" idx="1"/>
          </p:nvPr>
        </p:nvSpPr>
        <p:spPr>
          <a:xfrm>
            <a:off x="304800" y="1371600"/>
            <a:ext cx="11582400" cy="5105400"/>
          </a:xfrm>
          <a:prstGeom prst="rect">
            <a:avLst/>
          </a:prstGeom>
        </p:spPr>
        <p:txBody>
          <a:bodyPr lIns="109454" tIns="54727" rIns="109454" bIns="54727" anchor="ctr"/>
          <a:lstStyle>
            <a:lvl1pPr marL="179388" indent="-4763" algn="l">
              <a:buClr>
                <a:srgbClr val="4A5272"/>
              </a:buClr>
              <a:buSzPct val="80000"/>
              <a:buFont typeface="Wingdings" pitchFamily="2" charset="2"/>
              <a:buNone/>
              <a:defRPr sz="3200" b="0">
                <a:solidFill>
                  <a:srgbClr val="002060"/>
                </a:solidFill>
                <a:effectLst/>
                <a:latin typeface="Calibri" pitchFamily="34" charset="0"/>
              </a:defRPr>
            </a:lvl1pPr>
            <a:lvl2pPr algn="l">
              <a:buClr>
                <a:srgbClr val="4A5272"/>
              </a:buClr>
              <a:buSzPct val="80000"/>
              <a:buFont typeface="Wingdings" pitchFamily="2" charset="2"/>
              <a:buChar char="v"/>
              <a:defRPr sz="2800" b="0">
                <a:solidFill>
                  <a:srgbClr val="353A51"/>
                </a:solidFill>
                <a:effectLst/>
                <a:latin typeface="Calibri" pitchFamily="34" charset="0"/>
              </a:defRPr>
            </a:lvl2pPr>
            <a:lvl3pPr algn="l">
              <a:buClr>
                <a:srgbClr val="4A5272"/>
              </a:buClr>
              <a:buSzPct val="80000"/>
              <a:buFont typeface="Wingdings" pitchFamily="2" charset="2"/>
              <a:buChar char="v"/>
              <a:defRPr sz="2400" b="0">
                <a:solidFill>
                  <a:srgbClr val="353A51"/>
                </a:solidFill>
                <a:effectLst/>
                <a:latin typeface="Calibri" pitchFamily="34" charset="0"/>
              </a:defRPr>
            </a:lvl3pPr>
            <a:lvl4pPr algn="l">
              <a:buClr>
                <a:srgbClr val="4A5272"/>
              </a:buClr>
              <a:buSzPct val="80000"/>
              <a:buFont typeface="Wingdings" pitchFamily="2" charset="2"/>
              <a:buChar char="v"/>
              <a:defRPr sz="2400" b="0">
                <a:solidFill>
                  <a:srgbClr val="353A51"/>
                </a:solidFill>
                <a:effectLst/>
                <a:latin typeface="Calibri" pitchFamily="34" charset="0"/>
              </a:defRPr>
            </a:lvl4pPr>
            <a:lvl5pPr algn="l">
              <a:buClr>
                <a:srgbClr val="4A5272"/>
              </a:buClr>
              <a:buSzPct val="80000"/>
              <a:buFont typeface="Wingdings" pitchFamily="2" charset="2"/>
              <a:buChar char="v"/>
              <a:defRPr sz="2400" b="0">
                <a:solidFill>
                  <a:srgbClr val="353A51"/>
                </a:solidFill>
                <a:effectLst/>
                <a:latin typeface="Calibri" pitchFamily="34" charset="0"/>
              </a:defRPr>
            </a:lvl5pPr>
          </a:lstStyle>
          <a:p>
            <a:pPr lvl="0"/>
            <a:r>
              <a:rPr lang="en-US"/>
              <a:t>Click to edit Master text styles</a:t>
            </a:r>
          </a:p>
        </p:txBody>
      </p:sp>
    </p:spTree>
    <p:extLst>
      <p:ext uri="{BB962C8B-B14F-4D97-AF65-F5344CB8AC3E}">
        <p14:creationId xmlns:p14="http://schemas.microsoft.com/office/powerpoint/2010/main" val="3672886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Oth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6337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B75310-CD09-44E8-9C4A-233FA059C279}"/>
              </a:ext>
            </a:extLst>
          </p:cNvPr>
          <p:cNvSpPr>
            <a:spLocks noGrp="1"/>
          </p:cNvSpPr>
          <p:nvPr>
            <p:ph type="dt" sz="half" idx="10"/>
          </p:nvPr>
        </p:nvSpPr>
        <p:spPr>
          <a:xfrm>
            <a:off x="838200" y="6356350"/>
            <a:ext cx="2743200" cy="365125"/>
          </a:xfrm>
          <a:prstGeom prst="rect">
            <a:avLst/>
          </a:prstGeom>
        </p:spPr>
        <p:txBody>
          <a:bodyPr/>
          <a:lstStyle>
            <a:lvl1pPr eaLnBrk="0" hangingPunct="0">
              <a:defRPr>
                <a:latin typeface="Arial" charset="0"/>
                <a:cs typeface="Arial" charset="0"/>
              </a:defRPr>
            </a:lvl1pPr>
          </a:lstStyle>
          <a:p>
            <a:pPr>
              <a:defRPr/>
            </a:pPr>
            <a:fld id="{3716E87B-8B9E-4218-A17A-AC4A39866960}" type="datetime1">
              <a:rPr lang="en-US" smtClean="0"/>
              <a:t>3/12/2019</a:t>
            </a:fld>
            <a:endParaRPr lang="en-US"/>
          </a:p>
        </p:txBody>
      </p:sp>
      <p:sp>
        <p:nvSpPr>
          <p:cNvPr id="5" name="Footer Placeholder 4">
            <a:extLst>
              <a:ext uri="{FF2B5EF4-FFF2-40B4-BE49-F238E27FC236}">
                <a16:creationId xmlns:a16="http://schemas.microsoft.com/office/drawing/2014/main" id="{CC26C8AE-884A-4AB9-A260-66E72FE4E127}"/>
              </a:ext>
            </a:extLst>
          </p:cNvPr>
          <p:cNvSpPr>
            <a:spLocks noGrp="1"/>
          </p:cNvSpPr>
          <p:nvPr>
            <p:ph type="ftr" sz="quarter" idx="11"/>
          </p:nvPr>
        </p:nvSpPr>
        <p:spPr>
          <a:xfrm>
            <a:off x="4038600" y="6356350"/>
            <a:ext cx="4114800" cy="365125"/>
          </a:xfrm>
          <a:prstGeom prst="rect">
            <a:avLst/>
          </a:prstGeom>
        </p:spPr>
        <p:txBody>
          <a:bodyPr/>
          <a:lstStyle>
            <a:lvl1pPr eaLnBrk="0" hangingPunct="0">
              <a:defRPr>
                <a:latin typeface="Arial" charset="0"/>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A257C49C-E27C-40DD-8CA4-15B848CD0E52}"/>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9BA2BE4F-B519-4CF1-9014-7FD9B7B2ABF2}" type="slidenum">
              <a:rPr lang="en-US" altLang="en-US"/>
              <a:pPr/>
              <a:t>‹#›</a:t>
            </a:fld>
            <a:endParaRPr lang="en-US" altLang="en-US"/>
          </a:p>
        </p:txBody>
      </p:sp>
    </p:spTree>
    <p:extLst>
      <p:ext uri="{BB962C8B-B14F-4D97-AF65-F5344CB8AC3E}">
        <p14:creationId xmlns:p14="http://schemas.microsoft.com/office/powerpoint/2010/main" val="1468915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11E9F83E-3BEB-4041-80A7-DCE96955536B}"/>
              </a:ext>
            </a:extLst>
          </p:cNvPr>
          <p:cNvSpPr>
            <a:spLocks noGrp="1"/>
          </p:cNvSpPr>
          <p:nvPr>
            <p:ph type="dt" sz="half" idx="10"/>
          </p:nvPr>
        </p:nvSpPr>
        <p:spPr>
          <a:xfrm rot="5400000">
            <a:off x="11235532" y="843756"/>
            <a:ext cx="1328738" cy="365125"/>
          </a:xfrm>
          <a:prstGeom prst="rect">
            <a:avLst/>
          </a:prstGeom>
        </p:spPr>
        <p:txBody>
          <a:bodyPr/>
          <a:lstStyle>
            <a:lvl1pPr eaLnBrk="0" hangingPunct="0">
              <a:defRPr>
                <a:latin typeface="Arial" charset="0"/>
                <a:cs typeface="Arial" charset="0"/>
              </a:defRPr>
            </a:lvl1pPr>
          </a:lstStyle>
          <a:p>
            <a:pPr>
              <a:defRPr/>
            </a:pPr>
            <a:fld id="{7CCF817E-B211-4568-AE5C-6B1F88BE6F30}" type="datetime1">
              <a:rPr lang="en-US" smtClean="0"/>
              <a:t>3/12/2019</a:t>
            </a:fld>
            <a:endParaRPr lang="en-US"/>
          </a:p>
        </p:txBody>
      </p:sp>
      <p:sp>
        <p:nvSpPr>
          <p:cNvPr id="6" name="Footer Placeholder 4">
            <a:extLst>
              <a:ext uri="{FF2B5EF4-FFF2-40B4-BE49-F238E27FC236}">
                <a16:creationId xmlns:a16="http://schemas.microsoft.com/office/drawing/2014/main" id="{4A1AC2A2-B359-406C-AA7C-C9DB12C05CD9}"/>
              </a:ext>
            </a:extLst>
          </p:cNvPr>
          <p:cNvSpPr>
            <a:spLocks noGrp="1"/>
          </p:cNvSpPr>
          <p:nvPr>
            <p:ph type="ftr" sz="quarter" idx="11"/>
          </p:nvPr>
        </p:nvSpPr>
        <p:spPr>
          <a:xfrm rot="5400000">
            <a:off x="9741694" y="3812381"/>
            <a:ext cx="4351338" cy="365125"/>
          </a:xfrm>
          <a:prstGeom prst="rect">
            <a:avLst/>
          </a:prstGeom>
        </p:spPr>
        <p:txBody>
          <a:bodyPr/>
          <a:lstStyle>
            <a:lvl1pPr eaLnBrk="0" hangingPunct="0">
              <a:defRPr>
                <a:latin typeface="Arial" charset="0"/>
                <a:cs typeface="Arial" charset="0"/>
              </a:defRPr>
            </a:lvl1pPr>
          </a:lstStyle>
          <a:p>
            <a:pPr>
              <a:defRPr/>
            </a:pPr>
            <a:endParaRPr lang="en-US"/>
          </a:p>
        </p:txBody>
      </p:sp>
      <p:sp>
        <p:nvSpPr>
          <p:cNvPr id="7" name="Slide Number Placeholder 5">
            <a:extLst>
              <a:ext uri="{FF2B5EF4-FFF2-40B4-BE49-F238E27FC236}">
                <a16:creationId xmlns:a16="http://schemas.microsoft.com/office/drawing/2014/main" id="{D2AC4EAD-3C35-48D8-81C3-A481528188CE}"/>
              </a:ext>
            </a:extLst>
          </p:cNvPr>
          <p:cNvSpPr>
            <a:spLocks noGrp="1"/>
          </p:cNvSpPr>
          <p:nvPr>
            <p:ph type="sldNum" sz="quarter" idx="12"/>
          </p:nvPr>
        </p:nvSpPr>
        <p:spPr>
          <a:xfrm>
            <a:off x="11118850" y="6370638"/>
            <a:ext cx="981075"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49B0F8F-A1D9-4AFC-B6B8-93BCD3E33313}" type="slidenum">
              <a:rPr lang="en-US" altLang="en-US"/>
              <a:pPr/>
              <a:t>‹#›</a:t>
            </a:fld>
            <a:endParaRPr lang="en-US" altLang="en-US"/>
          </a:p>
        </p:txBody>
      </p:sp>
    </p:spTree>
    <p:extLst>
      <p:ext uri="{BB962C8B-B14F-4D97-AF65-F5344CB8AC3E}">
        <p14:creationId xmlns:p14="http://schemas.microsoft.com/office/powerpoint/2010/main" val="2460404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pic>
        <p:nvPicPr>
          <p:cNvPr id="3" name="Picture 7">
            <a:extLst>
              <a:ext uri="{FF2B5EF4-FFF2-40B4-BE49-F238E27FC236}">
                <a16:creationId xmlns:a16="http://schemas.microsoft.com/office/drawing/2014/main" id="{D20743EA-6136-46C5-B56C-98870211E04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10788" y="512763"/>
            <a:ext cx="124301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Date Placeholder 2">
            <a:extLst>
              <a:ext uri="{FF2B5EF4-FFF2-40B4-BE49-F238E27FC236}">
                <a16:creationId xmlns:a16="http://schemas.microsoft.com/office/drawing/2014/main" id="{CC922334-9525-464E-9263-980D134791CC}"/>
              </a:ext>
            </a:extLst>
          </p:cNvPr>
          <p:cNvSpPr>
            <a:spLocks noGrp="1"/>
          </p:cNvSpPr>
          <p:nvPr>
            <p:ph type="dt" sz="half" idx="10"/>
          </p:nvPr>
        </p:nvSpPr>
        <p:spPr>
          <a:xfrm>
            <a:off x="838200" y="6356350"/>
            <a:ext cx="2743200" cy="365125"/>
          </a:xfrm>
          <a:prstGeom prst="rect">
            <a:avLst/>
          </a:prstGeom>
        </p:spPr>
        <p:txBody>
          <a:bodyPr/>
          <a:lstStyle>
            <a:lvl1pPr eaLnBrk="0" hangingPunct="0">
              <a:defRPr>
                <a:latin typeface="Arial" charset="0"/>
                <a:cs typeface="Arial" charset="0"/>
              </a:defRPr>
            </a:lvl1pPr>
          </a:lstStyle>
          <a:p>
            <a:pPr>
              <a:defRPr/>
            </a:pPr>
            <a:fld id="{1EF9874C-604E-46FF-A4C5-9AF929487F7A}" type="datetime1">
              <a:rPr lang="en-US" smtClean="0"/>
              <a:t>3/12/2019</a:t>
            </a:fld>
            <a:endParaRPr lang="en-US"/>
          </a:p>
        </p:txBody>
      </p:sp>
      <p:sp>
        <p:nvSpPr>
          <p:cNvPr id="5" name="Footer Placeholder 3">
            <a:extLst>
              <a:ext uri="{FF2B5EF4-FFF2-40B4-BE49-F238E27FC236}">
                <a16:creationId xmlns:a16="http://schemas.microsoft.com/office/drawing/2014/main" id="{A76051E3-80DD-42C4-8C14-EB110F76E0C5}"/>
              </a:ext>
            </a:extLst>
          </p:cNvPr>
          <p:cNvSpPr>
            <a:spLocks noGrp="1"/>
          </p:cNvSpPr>
          <p:nvPr>
            <p:ph type="ftr" sz="quarter" idx="11"/>
          </p:nvPr>
        </p:nvSpPr>
        <p:spPr>
          <a:xfrm>
            <a:off x="4038600" y="6356350"/>
            <a:ext cx="4114800" cy="365125"/>
          </a:xfrm>
          <a:prstGeom prst="rect">
            <a:avLst/>
          </a:prstGeom>
        </p:spPr>
        <p:txBody>
          <a:bodyPr/>
          <a:lstStyle>
            <a:lvl1pPr eaLnBrk="0" hangingPunct="0">
              <a:defRPr>
                <a:latin typeface="Arial" charset="0"/>
                <a:cs typeface="Arial" charset="0"/>
              </a:defRPr>
            </a:lvl1pPr>
          </a:lstStyle>
          <a:p>
            <a:pPr>
              <a:defRPr/>
            </a:pPr>
            <a:endParaRPr lang="en-US"/>
          </a:p>
        </p:txBody>
      </p:sp>
      <p:sp>
        <p:nvSpPr>
          <p:cNvPr id="6" name="Slide Number Placeholder 4">
            <a:extLst>
              <a:ext uri="{FF2B5EF4-FFF2-40B4-BE49-F238E27FC236}">
                <a16:creationId xmlns:a16="http://schemas.microsoft.com/office/drawing/2014/main" id="{CF64A9B4-88D1-48BA-9D9B-119E4FE894B2}"/>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F391B752-A74A-4651-A64A-C76966E88848}" type="slidenum">
              <a:rPr lang="en-US" altLang="en-US"/>
              <a:pPr/>
              <a:t>‹#›</a:t>
            </a:fld>
            <a:endParaRPr lang="en-US" altLang="en-US"/>
          </a:p>
        </p:txBody>
      </p:sp>
    </p:spTree>
    <p:extLst>
      <p:ext uri="{BB962C8B-B14F-4D97-AF65-F5344CB8AC3E}">
        <p14:creationId xmlns:p14="http://schemas.microsoft.com/office/powerpoint/2010/main" val="2069657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Picture 6">
            <a:extLst>
              <a:ext uri="{FF2B5EF4-FFF2-40B4-BE49-F238E27FC236}">
                <a16:creationId xmlns:a16="http://schemas.microsoft.com/office/drawing/2014/main" id="{70F06461-5145-4AA0-9B3C-E111141FABA7}"/>
              </a:ext>
            </a:extLst>
          </p:cNvPr>
          <p:cNvSpPr>
            <a:spLocks noChangeAspect="1"/>
          </p:cNvSpPr>
          <p:nvPr userDrawn="1"/>
        </p:nvSpPr>
        <p:spPr bwMode="auto">
          <a:xfrm>
            <a:off x="9726613" y="219075"/>
            <a:ext cx="2263775" cy="2082800"/>
          </a:xfrm>
          <a:prstGeom prst="rect">
            <a:avLst/>
          </a:prstGeom>
          <a:noFill/>
          <a:ln>
            <a:noFill/>
          </a:ln>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p>
        </p:txBody>
      </p:sp>
      <p:pic>
        <p:nvPicPr>
          <p:cNvPr id="5" name="Picture 7">
            <a:extLst>
              <a:ext uri="{FF2B5EF4-FFF2-40B4-BE49-F238E27FC236}">
                <a16:creationId xmlns:a16="http://schemas.microsoft.com/office/drawing/2014/main" id="{FA21A1D6-D643-47A0-89F6-7A3AC83A01C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598488"/>
            <a:ext cx="16589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Date Placeholder 3">
            <a:extLst>
              <a:ext uri="{FF2B5EF4-FFF2-40B4-BE49-F238E27FC236}">
                <a16:creationId xmlns:a16="http://schemas.microsoft.com/office/drawing/2014/main" id="{DB8C29B6-64B3-41FD-A44F-F826CEB49830}"/>
              </a:ext>
            </a:extLst>
          </p:cNvPr>
          <p:cNvSpPr>
            <a:spLocks noGrp="1"/>
          </p:cNvSpPr>
          <p:nvPr>
            <p:ph type="dt" sz="half" idx="10"/>
          </p:nvPr>
        </p:nvSpPr>
        <p:spPr/>
        <p:txBody>
          <a:bodyPr/>
          <a:lstStyle>
            <a:lvl1pPr>
              <a:defRPr/>
            </a:lvl1pPr>
          </a:lstStyle>
          <a:p>
            <a:pPr>
              <a:defRPr/>
            </a:pPr>
            <a:fld id="{FB194B3A-B3A8-4A92-A3CA-05718BD0EF8F}" type="datetime1">
              <a:rPr lang="en-US" smtClean="0"/>
              <a:t>3/12/2019</a:t>
            </a:fld>
            <a:endParaRPr lang="en-US"/>
          </a:p>
        </p:txBody>
      </p:sp>
      <p:sp>
        <p:nvSpPr>
          <p:cNvPr id="7" name="Footer Placeholder 4">
            <a:extLst>
              <a:ext uri="{FF2B5EF4-FFF2-40B4-BE49-F238E27FC236}">
                <a16:creationId xmlns:a16="http://schemas.microsoft.com/office/drawing/2014/main" id="{E612C35E-2F6A-42B1-8250-D8BDCFC33985}"/>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61E35182-49EE-428E-8D8C-169D66668967}"/>
              </a:ext>
            </a:extLst>
          </p:cNvPr>
          <p:cNvSpPr>
            <a:spLocks noGrp="1"/>
          </p:cNvSpPr>
          <p:nvPr>
            <p:ph type="sldNum" sz="quarter" idx="12"/>
          </p:nvPr>
        </p:nvSpPr>
        <p:spPr/>
        <p:txBody>
          <a:bodyPr/>
          <a:lstStyle>
            <a:lvl1pPr>
              <a:defRPr/>
            </a:lvl1pPr>
          </a:lstStyle>
          <a:p>
            <a:fld id="{D7BE506C-E438-4D43-B213-BEF9312EDC9A}" type="slidenum">
              <a:rPr lang="en-US" altLang="en-US"/>
              <a:pPr/>
              <a:t>‹#›</a:t>
            </a:fld>
            <a:endParaRPr lang="en-US" altLang="en-US"/>
          </a:p>
        </p:txBody>
      </p:sp>
    </p:spTree>
    <p:extLst>
      <p:ext uri="{BB962C8B-B14F-4D97-AF65-F5344CB8AC3E}">
        <p14:creationId xmlns:p14="http://schemas.microsoft.com/office/powerpoint/2010/main" val="3740577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393699C2-8FD0-471A-92AA-8DC7FB2DCD9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9413" y="239713"/>
            <a:ext cx="1187450"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a:extLst>
              <a:ext uri="{FF2B5EF4-FFF2-40B4-BE49-F238E27FC236}">
                <a16:creationId xmlns:a16="http://schemas.microsoft.com/office/drawing/2014/main" id="{2CBFA8C1-B671-432C-B31F-0AA77E3DCEF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996613" y="55563"/>
            <a:ext cx="1106487" cy="101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D6F4012C-4139-4C9D-BD08-2BE049D2F0A2}"/>
              </a:ext>
            </a:extLst>
          </p:cNvPr>
          <p:cNvSpPr>
            <a:spLocks noGrp="1"/>
          </p:cNvSpPr>
          <p:nvPr>
            <p:ph type="dt" sz="half" idx="10"/>
          </p:nvPr>
        </p:nvSpPr>
        <p:spPr/>
        <p:txBody>
          <a:bodyPr/>
          <a:lstStyle>
            <a:lvl1pPr>
              <a:defRPr/>
            </a:lvl1pPr>
          </a:lstStyle>
          <a:p>
            <a:pPr>
              <a:defRPr/>
            </a:pPr>
            <a:fld id="{DE2B11AF-4A1A-41C9-A081-D298A1885765}" type="datetime1">
              <a:rPr lang="en-US" smtClean="0"/>
              <a:t>3/12/2019</a:t>
            </a:fld>
            <a:endParaRPr lang="en-US"/>
          </a:p>
        </p:txBody>
      </p:sp>
      <p:sp>
        <p:nvSpPr>
          <p:cNvPr id="7" name="Footer Placeholder 4">
            <a:extLst>
              <a:ext uri="{FF2B5EF4-FFF2-40B4-BE49-F238E27FC236}">
                <a16:creationId xmlns:a16="http://schemas.microsoft.com/office/drawing/2014/main" id="{1D8787DD-B0D6-4265-8666-4ADC752340D9}"/>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87EFAA29-3092-4C10-A86B-E7B556F2B850}"/>
              </a:ext>
            </a:extLst>
          </p:cNvPr>
          <p:cNvSpPr>
            <a:spLocks noGrp="1"/>
          </p:cNvSpPr>
          <p:nvPr>
            <p:ph type="sldNum" sz="quarter" idx="12"/>
          </p:nvPr>
        </p:nvSpPr>
        <p:spPr/>
        <p:txBody>
          <a:bodyPr/>
          <a:lstStyle>
            <a:lvl1pPr>
              <a:defRPr/>
            </a:lvl1pPr>
          </a:lstStyle>
          <a:p>
            <a:fld id="{A659DD83-8BF4-4620-B3AE-82E02FFE2497}" type="slidenum">
              <a:rPr lang="en-US" altLang="en-US"/>
              <a:pPr/>
              <a:t>‹#›</a:t>
            </a:fld>
            <a:endParaRPr lang="en-US" altLang="en-US"/>
          </a:p>
        </p:txBody>
      </p:sp>
    </p:spTree>
    <p:extLst>
      <p:ext uri="{BB962C8B-B14F-4D97-AF65-F5344CB8AC3E}">
        <p14:creationId xmlns:p14="http://schemas.microsoft.com/office/powerpoint/2010/main" val="1936609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theme" Target="../theme/theme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a:srcRect/>
          <a:stretch>
            <a:fillRect/>
          </a:stretch>
        </a:blipFill>
        <a:effectLst/>
      </p:bgPr>
    </p:bg>
    <p:spTree>
      <p:nvGrpSpPr>
        <p:cNvPr id="1" name=""/>
        <p:cNvGrpSpPr/>
        <p:nvPr/>
      </p:nvGrpSpPr>
      <p:grpSpPr>
        <a:xfrm>
          <a:off x="0" y="0"/>
          <a:ext cx="0" cy="0"/>
          <a:chOff x="0" y="0"/>
          <a:chExt cx="0" cy="0"/>
        </a:xfrm>
      </p:grpSpPr>
      <p:sp>
        <p:nvSpPr>
          <p:cNvPr id="5122" name="Title Placeholder 21">
            <a:extLst>
              <a:ext uri="{FF2B5EF4-FFF2-40B4-BE49-F238E27FC236}">
                <a16:creationId xmlns:a16="http://schemas.microsoft.com/office/drawing/2014/main" id="{327992FC-5DDA-4EE9-8B15-829B777B4979}"/>
              </a:ext>
            </a:extLst>
          </p:cNvPr>
          <p:cNvSpPr>
            <a:spLocks noGrp="1"/>
          </p:cNvSpPr>
          <p:nvPr>
            <p:ph type="title"/>
          </p:nvPr>
        </p:nvSpPr>
        <p:spPr bwMode="auto">
          <a:xfrm>
            <a:off x="1828800" y="136525"/>
            <a:ext cx="10261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454" tIns="54727" rIns="109454" bIns="54727" numCol="1" anchor="ctr" anchorCtr="0" compatLnSpc="1">
            <a:prstTxWarp prst="textNoShape">
              <a:avLst/>
            </a:prstTxWarp>
          </a:bodyPr>
          <a:lstStyle/>
          <a:p>
            <a:pPr lvl="0"/>
            <a:r>
              <a:rPr lang="en-US" altLang="en-US"/>
              <a:t>Click to edit Master title style</a:t>
            </a:r>
          </a:p>
        </p:txBody>
      </p:sp>
      <p:sp>
        <p:nvSpPr>
          <p:cNvPr id="7" name="Rectangle 6">
            <a:extLst>
              <a:ext uri="{FF2B5EF4-FFF2-40B4-BE49-F238E27FC236}">
                <a16:creationId xmlns:a16="http://schemas.microsoft.com/office/drawing/2014/main" id="{5BC80C43-C919-4098-A5F7-4DDC0146597F}"/>
              </a:ext>
            </a:extLst>
          </p:cNvPr>
          <p:cNvSpPr/>
          <p:nvPr/>
        </p:nvSpPr>
        <p:spPr bwMode="white">
          <a:xfrm>
            <a:off x="0" y="1066800"/>
            <a:ext cx="12192000" cy="2286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9454" tIns="54727" rIns="109454" bIns="54727" anchor="ctr"/>
          <a:lstStyle/>
          <a:p>
            <a:pPr algn="ctr" fontAlgn="auto">
              <a:spcBef>
                <a:spcPts val="0"/>
              </a:spcBef>
              <a:spcAft>
                <a:spcPts val="0"/>
              </a:spcAft>
              <a:defRPr/>
            </a:pPr>
            <a:endParaRPr lang="en-US" dirty="0"/>
          </a:p>
        </p:txBody>
      </p:sp>
      <p:sp>
        <p:nvSpPr>
          <p:cNvPr id="11" name="Rectangle 10">
            <a:extLst>
              <a:ext uri="{FF2B5EF4-FFF2-40B4-BE49-F238E27FC236}">
                <a16:creationId xmlns:a16="http://schemas.microsoft.com/office/drawing/2014/main" id="{443F27BB-4781-4BCF-B323-8793601F6CD5}"/>
              </a:ext>
            </a:extLst>
          </p:cNvPr>
          <p:cNvSpPr/>
          <p:nvPr/>
        </p:nvSpPr>
        <p:spPr bwMode="white">
          <a:xfrm>
            <a:off x="0" y="1050925"/>
            <a:ext cx="12192000" cy="3667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9454" tIns="54727" rIns="109454" bIns="54727" anchor="ctr"/>
          <a:lstStyle/>
          <a:p>
            <a:pPr algn="ctr" fontAlgn="auto">
              <a:spcBef>
                <a:spcPts val="0"/>
              </a:spcBef>
              <a:spcAft>
                <a:spcPts val="0"/>
              </a:spcAft>
              <a:defRPr/>
            </a:pPr>
            <a:endParaRPr lang="en-US" dirty="0"/>
          </a:p>
        </p:txBody>
      </p:sp>
      <p:sp>
        <p:nvSpPr>
          <p:cNvPr id="12" name="Rectangle 11">
            <a:extLst>
              <a:ext uri="{FF2B5EF4-FFF2-40B4-BE49-F238E27FC236}">
                <a16:creationId xmlns:a16="http://schemas.microsoft.com/office/drawing/2014/main" id="{335546C4-5930-4A0A-8D84-2FD81640CA83}"/>
              </a:ext>
            </a:extLst>
          </p:cNvPr>
          <p:cNvSpPr/>
          <p:nvPr/>
        </p:nvSpPr>
        <p:spPr>
          <a:xfrm>
            <a:off x="0" y="1127125"/>
            <a:ext cx="1727200" cy="198438"/>
          </a:xfrm>
          <a:prstGeom prst="rect">
            <a:avLst/>
          </a:prstGeom>
          <a:solidFill>
            <a:schemeClr val="accent1">
              <a:lumMod val="40000"/>
              <a:lumOff val="6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9454" tIns="54727" rIns="109454" bIns="54727" anchor="ctr"/>
          <a:lstStyle/>
          <a:p>
            <a:pPr algn="ctr" fontAlgn="auto">
              <a:spcBef>
                <a:spcPts val="0"/>
              </a:spcBef>
              <a:spcAft>
                <a:spcPts val="0"/>
              </a:spcAft>
              <a:defRPr/>
            </a:pPr>
            <a:endParaRPr lang="en-US" dirty="0"/>
          </a:p>
        </p:txBody>
      </p:sp>
      <p:sp>
        <p:nvSpPr>
          <p:cNvPr id="13" name="Rectangle 12">
            <a:extLst>
              <a:ext uri="{FF2B5EF4-FFF2-40B4-BE49-F238E27FC236}">
                <a16:creationId xmlns:a16="http://schemas.microsoft.com/office/drawing/2014/main" id="{F62026FF-6592-4D72-A67A-346BBC223286}"/>
              </a:ext>
            </a:extLst>
          </p:cNvPr>
          <p:cNvSpPr/>
          <p:nvPr/>
        </p:nvSpPr>
        <p:spPr>
          <a:xfrm>
            <a:off x="1828800" y="1127125"/>
            <a:ext cx="10363200" cy="19843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9454" tIns="54727" rIns="109454" bIns="54727" anchor="ctr"/>
          <a:lstStyle/>
          <a:p>
            <a:pPr algn="ctr" fontAlgn="auto">
              <a:spcBef>
                <a:spcPts val="0"/>
              </a:spcBef>
              <a:spcAft>
                <a:spcPts val="0"/>
              </a:spcAft>
              <a:defRPr/>
            </a:pPr>
            <a:endParaRPr lang="en-US" dirty="0"/>
          </a:p>
        </p:txBody>
      </p:sp>
      <p:pic>
        <p:nvPicPr>
          <p:cNvPr id="5127" name="Picture 16" descr="Tcet_Combined LOGO Colour.jpg">
            <a:extLst>
              <a:ext uri="{FF2B5EF4-FFF2-40B4-BE49-F238E27FC236}">
                <a16:creationId xmlns:a16="http://schemas.microsoft.com/office/drawing/2014/main" id="{AE9605FD-8CDB-458E-A274-DEFBC6C027D6}"/>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31775" y="106363"/>
            <a:ext cx="12636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12096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sldNum="0" hdr="0" ftr="0" dt="0"/>
  <p:txStyles>
    <p:titleStyle>
      <a:lvl1pPr algn="l" rtl="0" eaLnBrk="0" fontAlgn="base" hangingPunct="0">
        <a:spcBef>
          <a:spcPct val="0"/>
        </a:spcBef>
        <a:spcAft>
          <a:spcPct val="0"/>
        </a:spcAft>
        <a:defRPr sz="4800" b="1" kern="1200">
          <a:solidFill>
            <a:srgbClr val="002060"/>
          </a:solidFill>
          <a:latin typeface="Calibri" pitchFamily="34" charset="0"/>
          <a:ea typeface="+mj-ea"/>
          <a:cs typeface="+mj-cs"/>
        </a:defRPr>
      </a:lvl1pPr>
      <a:lvl2pPr algn="l" rtl="0" eaLnBrk="0" fontAlgn="base" hangingPunct="0">
        <a:spcBef>
          <a:spcPct val="0"/>
        </a:spcBef>
        <a:spcAft>
          <a:spcPct val="0"/>
        </a:spcAft>
        <a:defRPr sz="4800" b="1">
          <a:solidFill>
            <a:srgbClr val="002060"/>
          </a:solidFill>
          <a:latin typeface="Calibri" pitchFamily="34" charset="0"/>
        </a:defRPr>
      </a:lvl2pPr>
      <a:lvl3pPr algn="l" rtl="0" eaLnBrk="0" fontAlgn="base" hangingPunct="0">
        <a:spcBef>
          <a:spcPct val="0"/>
        </a:spcBef>
        <a:spcAft>
          <a:spcPct val="0"/>
        </a:spcAft>
        <a:defRPr sz="4800" b="1">
          <a:solidFill>
            <a:srgbClr val="002060"/>
          </a:solidFill>
          <a:latin typeface="Calibri" pitchFamily="34" charset="0"/>
        </a:defRPr>
      </a:lvl3pPr>
      <a:lvl4pPr algn="l" rtl="0" eaLnBrk="0" fontAlgn="base" hangingPunct="0">
        <a:spcBef>
          <a:spcPct val="0"/>
        </a:spcBef>
        <a:spcAft>
          <a:spcPct val="0"/>
        </a:spcAft>
        <a:defRPr sz="4800" b="1">
          <a:solidFill>
            <a:srgbClr val="002060"/>
          </a:solidFill>
          <a:latin typeface="Calibri" pitchFamily="34" charset="0"/>
        </a:defRPr>
      </a:lvl4pPr>
      <a:lvl5pPr algn="l" rtl="0" eaLnBrk="0" fontAlgn="base" hangingPunct="0">
        <a:spcBef>
          <a:spcPct val="0"/>
        </a:spcBef>
        <a:spcAft>
          <a:spcPct val="0"/>
        </a:spcAft>
        <a:defRPr sz="4800" b="1">
          <a:solidFill>
            <a:srgbClr val="002060"/>
          </a:solidFill>
          <a:latin typeface="Calibri" pitchFamily="34" charset="0"/>
        </a:defRPr>
      </a:lvl5pPr>
      <a:lvl6pPr marL="547268" algn="l" rtl="0" eaLnBrk="1" fontAlgn="base" hangingPunct="1">
        <a:spcBef>
          <a:spcPct val="0"/>
        </a:spcBef>
        <a:spcAft>
          <a:spcPct val="0"/>
        </a:spcAft>
        <a:defRPr sz="5300">
          <a:solidFill>
            <a:schemeClr val="tx2"/>
          </a:solidFill>
          <a:latin typeface="Tw Cen MT" pitchFamily="34" charset="0"/>
        </a:defRPr>
      </a:lvl6pPr>
      <a:lvl7pPr marL="1094537" algn="l" rtl="0" eaLnBrk="1" fontAlgn="base" hangingPunct="1">
        <a:spcBef>
          <a:spcPct val="0"/>
        </a:spcBef>
        <a:spcAft>
          <a:spcPct val="0"/>
        </a:spcAft>
        <a:defRPr sz="5300">
          <a:solidFill>
            <a:schemeClr val="tx2"/>
          </a:solidFill>
          <a:latin typeface="Tw Cen MT" pitchFamily="34" charset="0"/>
        </a:defRPr>
      </a:lvl7pPr>
      <a:lvl8pPr marL="1641805" algn="l" rtl="0" eaLnBrk="1" fontAlgn="base" hangingPunct="1">
        <a:spcBef>
          <a:spcPct val="0"/>
        </a:spcBef>
        <a:spcAft>
          <a:spcPct val="0"/>
        </a:spcAft>
        <a:defRPr sz="5300">
          <a:solidFill>
            <a:schemeClr val="tx2"/>
          </a:solidFill>
          <a:latin typeface="Tw Cen MT" pitchFamily="34" charset="0"/>
        </a:defRPr>
      </a:lvl8pPr>
      <a:lvl9pPr marL="2189074" algn="l" rtl="0" eaLnBrk="1" fontAlgn="base" hangingPunct="1">
        <a:spcBef>
          <a:spcPct val="0"/>
        </a:spcBef>
        <a:spcAft>
          <a:spcPct val="0"/>
        </a:spcAft>
        <a:defRPr sz="5300">
          <a:solidFill>
            <a:schemeClr val="tx2"/>
          </a:solidFill>
          <a:latin typeface="Tw Cen MT" pitchFamily="34" charset="0"/>
        </a:defRPr>
      </a:lvl9pPr>
    </p:titleStyle>
    <p:bodyStyle>
      <a:lvl1pPr marL="381000" indent="-381000" algn="l" rtl="0" eaLnBrk="0" fontAlgn="base" hangingPunct="0">
        <a:spcBef>
          <a:spcPts val="838"/>
        </a:spcBef>
        <a:spcAft>
          <a:spcPct val="0"/>
        </a:spcAft>
        <a:buClr>
          <a:schemeClr val="accent2"/>
        </a:buClr>
        <a:buSzPct val="60000"/>
        <a:buFont typeface="Wingdings" panose="05000000000000000000" pitchFamily="2" charset="2"/>
        <a:buChar char=""/>
        <a:defRPr sz="3500" kern="1200">
          <a:solidFill>
            <a:srgbClr val="572314"/>
          </a:solidFill>
          <a:effectLst>
            <a:outerShdw blurRad="38100" dist="38100" dir="2700000" algn="tl">
              <a:srgbClr val="000000">
                <a:alpha val="43137"/>
              </a:srgbClr>
            </a:outerShdw>
          </a:effectLst>
          <a:latin typeface="+mn-lt"/>
          <a:ea typeface="+mn-ea"/>
          <a:cs typeface="+mn-cs"/>
        </a:defRPr>
      </a:lvl1pPr>
      <a:lvl2pPr marL="765175" indent="-325438" algn="l" rtl="0" eaLnBrk="0" fontAlgn="base" hangingPunct="0">
        <a:spcBef>
          <a:spcPts val="663"/>
        </a:spcBef>
        <a:spcAft>
          <a:spcPct val="0"/>
        </a:spcAft>
        <a:buClr>
          <a:schemeClr val="accent1"/>
        </a:buClr>
        <a:buSzPct val="70000"/>
        <a:buFont typeface="Wingdings 2" panose="05020102010507070707" pitchFamily="18" charset="2"/>
        <a:buChar char=""/>
        <a:defRPr sz="3100" kern="1200">
          <a:solidFill>
            <a:srgbClr val="572314"/>
          </a:solidFill>
          <a:effectLst>
            <a:outerShdw blurRad="38100" dist="38100" dir="2700000" algn="tl">
              <a:srgbClr val="000000">
                <a:alpha val="43137"/>
              </a:srgbClr>
            </a:outerShdw>
          </a:effectLst>
          <a:latin typeface="+mn-lt"/>
          <a:ea typeface="+mn-ea"/>
          <a:cs typeface="+mn-cs"/>
        </a:defRPr>
      </a:lvl2pPr>
      <a:lvl3pPr marL="1093788" indent="-273050" algn="l" rtl="0" eaLnBrk="0" fontAlgn="base" hangingPunct="0">
        <a:spcBef>
          <a:spcPts val="600"/>
        </a:spcBef>
        <a:spcAft>
          <a:spcPct val="0"/>
        </a:spcAft>
        <a:buClr>
          <a:schemeClr val="accent2"/>
        </a:buClr>
        <a:buSzPct val="75000"/>
        <a:buFont typeface="Wingdings" panose="05000000000000000000" pitchFamily="2" charset="2"/>
        <a:buChar char=""/>
        <a:defRPr sz="2800" kern="1200">
          <a:solidFill>
            <a:srgbClr val="572314"/>
          </a:solidFill>
          <a:effectLst>
            <a:outerShdw blurRad="38100" dist="38100" dir="2700000" algn="tl">
              <a:srgbClr val="000000">
                <a:alpha val="43137"/>
              </a:srgbClr>
            </a:outerShdw>
          </a:effectLst>
          <a:latin typeface="+mn-lt"/>
          <a:ea typeface="+mn-ea"/>
          <a:cs typeface="+mn-cs"/>
        </a:defRPr>
      </a:lvl3pPr>
      <a:lvl4pPr marL="1641475" indent="-273050" algn="l" rtl="0" eaLnBrk="0" fontAlgn="base" hangingPunct="0">
        <a:spcBef>
          <a:spcPts val="475"/>
        </a:spcBef>
        <a:spcAft>
          <a:spcPct val="0"/>
        </a:spcAft>
        <a:buClr>
          <a:srgbClr val="A5AB81"/>
        </a:buClr>
        <a:buSzPct val="75000"/>
        <a:buFont typeface="Wingdings" panose="05000000000000000000" pitchFamily="2" charset="2"/>
        <a:buChar char=""/>
        <a:defRPr sz="2400" kern="1200">
          <a:solidFill>
            <a:srgbClr val="572314"/>
          </a:solidFill>
          <a:effectLst>
            <a:outerShdw blurRad="38100" dist="38100" dir="2700000" algn="tl">
              <a:srgbClr val="000000">
                <a:alpha val="43137"/>
              </a:srgbClr>
            </a:outerShdw>
          </a:effectLst>
          <a:latin typeface="+mn-lt"/>
          <a:ea typeface="+mn-ea"/>
          <a:cs typeface="+mn-cs"/>
        </a:defRPr>
      </a:lvl4pPr>
      <a:lvl5pPr marL="2187575" indent="-273050" algn="l" rtl="0" eaLnBrk="0" fontAlgn="base" hangingPunct="0">
        <a:spcBef>
          <a:spcPts val="475"/>
        </a:spcBef>
        <a:spcAft>
          <a:spcPct val="0"/>
        </a:spcAft>
        <a:buClr>
          <a:srgbClr val="D8B25C"/>
        </a:buClr>
        <a:buSzPct val="65000"/>
        <a:buFont typeface="Wingdings" panose="05000000000000000000" pitchFamily="2" charset="2"/>
        <a:buChar char=""/>
        <a:defRPr sz="2400" kern="1200">
          <a:solidFill>
            <a:srgbClr val="572314"/>
          </a:solidFill>
          <a:effectLst>
            <a:outerShdw blurRad="38100" dist="38100" dir="2700000" algn="tl">
              <a:srgbClr val="000000">
                <a:alpha val="43137"/>
              </a:srgbClr>
            </a:outerShdw>
          </a:effectLst>
          <a:latin typeface="+mn-lt"/>
          <a:ea typeface="+mn-ea"/>
          <a:cs typeface="+mn-cs"/>
        </a:defRPr>
      </a:lvl5pPr>
      <a:lvl6pPr marL="2517435" indent="-273634" algn="l" rtl="0" eaLnBrk="1" latinLnBrk="0" hangingPunct="1">
        <a:spcBef>
          <a:spcPct val="20000"/>
        </a:spcBef>
        <a:buClr>
          <a:schemeClr val="accent1"/>
        </a:buClr>
        <a:buFont typeface="Wingdings"/>
        <a:buChar char="§"/>
        <a:defRPr kumimoji="0" sz="2200" kern="1200" baseline="0">
          <a:solidFill>
            <a:schemeClr val="tx1"/>
          </a:solidFill>
          <a:latin typeface="+mn-lt"/>
          <a:ea typeface="+mn-ea"/>
          <a:cs typeface="+mn-cs"/>
        </a:defRPr>
      </a:lvl6pPr>
      <a:lvl7pPr marL="2845796" indent="-273634" algn="l" rtl="0" eaLnBrk="1" latinLnBrk="0" hangingPunct="1">
        <a:spcBef>
          <a:spcPct val="20000"/>
        </a:spcBef>
        <a:buClr>
          <a:schemeClr val="accent2"/>
        </a:buClr>
        <a:buFont typeface="Wingdings"/>
        <a:buChar char="§"/>
        <a:defRPr kumimoji="0" sz="2200" kern="1200" baseline="0">
          <a:solidFill>
            <a:schemeClr val="tx1"/>
          </a:solidFill>
          <a:latin typeface="+mn-lt"/>
          <a:ea typeface="+mn-ea"/>
          <a:cs typeface="+mn-cs"/>
        </a:defRPr>
      </a:lvl7pPr>
      <a:lvl8pPr marL="3174157" indent="-273634" algn="l" rtl="0" eaLnBrk="1" latinLnBrk="0" hangingPunct="1">
        <a:spcBef>
          <a:spcPct val="20000"/>
        </a:spcBef>
        <a:buClr>
          <a:schemeClr val="accent3"/>
        </a:buClr>
        <a:buFont typeface="Wingdings"/>
        <a:buChar char="§"/>
        <a:defRPr kumimoji="0" sz="2200" kern="1200" baseline="0">
          <a:solidFill>
            <a:schemeClr val="tx1"/>
          </a:solidFill>
          <a:latin typeface="+mn-lt"/>
          <a:ea typeface="+mn-ea"/>
          <a:cs typeface="+mn-cs"/>
        </a:defRPr>
      </a:lvl8pPr>
      <a:lvl9pPr marL="3502518" indent="-273634" algn="l" rtl="0" eaLnBrk="1" latinLnBrk="0" hangingPunct="1">
        <a:spcBef>
          <a:spcPct val="20000"/>
        </a:spcBef>
        <a:buClr>
          <a:schemeClr val="accent4"/>
        </a:buClr>
        <a:buFont typeface="Wingdings"/>
        <a:buChar char="§"/>
        <a:defRPr kumimoji="0" sz="22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47268" algn="l" rtl="0" eaLnBrk="1" latinLnBrk="0" hangingPunct="1">
        <a:defRPr kumimoji="0" kern="1200">
          <a:solidFill>
            <a:schemeClr val="tx1"/>
          </a:solidFill>
          <a:latin typeface="+mn-lt"/>
          <a:ea typeface="+mn-ea"/>
          <a:cs typeface="+mn-cs"/>
        </a:defRPr>
      </a:lvl2pPr>
      <a:lvl3pPr marL="1094537" algn="l" rtl="0" eaLnBrk="1" latinLnBrk="0" hangingPunct="1">
        <a:defRPr kumimoji="0" kern="1200">
          <a:solidFill>
            <a:schemeClr val="tx1"/>
          </a:solidFill>
          <a:latin typeface="+mn-lt"/>
          <a:ea typeface="+mn-ea"/>
          <a:cs typeface="+mn-cs"/>
        </a:defRPr>
      </a:lvl3pPr>
      <a:lvl4pPr marL="1641805" algn="l" rtl="0" eaLnBrk="1" latinLnBrk="0" hangingPunct="1">
        <a:defRPr kumimoji="0" kern="1200">
          <a:solidFill>
            <a:schemeClr val="tx1"/>
          </a:solidFill>
          <a:latin typeface="+mn-lt"/>
          <a:ea typeface="+mn-ea"/>
          <a:cs typeface="+mn-cs"/>
        </a:defRPr>
      </a:lvl4pPr>
      <a:lvl5pPr marL="2189074" algn="l" rtl="0" eaLnBrk="1" latinLnBrk="0" hangingPunct="1">
        <a:defRPr kumimoji="0" kern="1200">
          <a:solidFill>
            <a:schemeClr val="tx1"/>
          </a:solidFill>
          <a:latin typeface="+mn-lt"/>
          <a:ea typeface="+mn-ea"/>
          <a:cs typeface="+mn-cs"/>
        </a:defRPr>
      </a:lvl5pPr>
      <a:lvl6pPr marL="2736342" algn="l" rtl="0" eaLnBrk="1" latinLnBrk="0" hangingPunct="1">
        <a:defRPr kumimoji="0" kern="1200">
          <a:solidFill>
            <a:schemeClr val="tx1"/>
          </a:solidFill>
          <a:latin typeface="+mn-lt"/>
          <a:ea typeface="+mn-ea"/>
          <a:cs typeface="+mn-cs"/>
        </a:defRPr>
      </a:lvl6pPr>
      <a:lvl7pPr marL="3283610" algn="l" rtl="0" eaLnBrk="1" latinLnBrk="0" hangingPunct="1">
        <a:defRPr kumimoji="0" kern="1200">
          <a:solidFill>
            <a:schemeClr val="tx1"/>
          </a:solidFill>
          <a:latin typeface="+mn-lt"/>
          <a:ea typeface="+mn-ea"/>
          <a:cs typeface="+mn-cs"/>
        </a:defRPr>
      </a:lvl7pPr>
      <a:lvl8pPr marL="3830879" algn="l" rtl="0" eaLnBrk="1" latinLnBrk="0" hangingPunct="1">
        <a:defRPr kumimoji="0" kern="1200">
          <a:solidFill>
            <a:schemeClr val="tx1"/>
          </a:solidFill>
          <a:latin typeface="+mn-lt"/>
          <a:ea typeface="+mn-ea"/>
          <a:cs typeface="+mn-cs"/>
        </a:defRPr>
      </a:lvl8pPr>
      <a:lvl9pPr marL="4378147"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B74A2CBD-7FBE-4C15-9936-3A2E222FF3BA}"/>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a:extLst>
              <a:ext uri="{FF2B5EF4-FFF2-40B4-BE49-F238E27FC236}">
                <a16:creationId xmlns:a16="http://schemas.microsoft.com/office/drawing/2014/main" id="{6871EA8D-F96A-44BE-AC10-34DDC757E71B}"/>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AB52B8D-B3B5-4A14-8324-649AA3DCBCA1}"/>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0" hangingPunct="0">
              <a:defRPr sz="1200">
                <a:solidFill>
                  <a:schemeClr val="tx1">
                    <a:tint val="75000"/>
                  </a:schemeClr>
                </a:solidFill>
                <a:latin typeface="Arial" charset="0"/>
                <a:cs typeface="Arial" charset="0"/>
              </a:defRPr>
            </a:lvl1pPr>
          </a:lstStyle>
          <a:p>
            <a:pPr>
              <a:defRPr/>
            </a:pPr>
            <a:fld id="{1DA22B10-A275-46FD-BB09-EAC265860CAD}" type="datetime1">
              <a:rPr lang="en-US" smtClean="0"/>
              <a:t>3/12/2019</a:t>
            </a:fld>
            <a:endParaRPr lang="en-US"/>
          </a:p>
        </p:txBody>
      </p:sp>
      <p:sp>
        <p:nvSpPr>
          <p:cNvPr id="5" name="Footer Placeholder 4">
            <a:extLst>
              <a:ext uri="{FF2B5EF4-FFF2-40B4-BE49-F238E27FC236}">
                <a16:creationId xmlns:a16="http://schemas.microsoft.com/office/drawing/2014/main" id="{6A280A9B-DBC5-4460-BD48-01A6589F7316}"/>
              </a:ext>
            </a:extLst>
          </p:cNvPr>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0" hangingPunct="0">
              <a:defRPr sz="1200">
                <a:solidFill>
                  <a:schemeClr val="tx1">
                    <a:tint val="75000"/>
                  </a:schemeClr>
                </a:solidFill>
                <a:latin typeface="Arial" charset="0"/>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AA0676FB-78C0-478B-B118-0600E7E83E59}"/>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55A3EEE6-7463-4861-BAFE-932C10449699}" type="slidenum">
              <a:rPr lang="en-US" altLang="en-US"/>
              <a:pPr/>
              <a:t>‹#›</a:t>
            </a:fld>
            <a:endParaRPr lang="en-US" altLang="en-US"/>
          </a:p>
        </p:txBody>
      </p:sp>
    </p:spTree>
    <p:extLst>
      <p:ext uri="{BB962C8B-B14F-4D97-AF65-F5344CB8AC3E}">
        <p14:creationId xmlns:p14="http://schemas.microsoft.com/office/powerpoint/2010/main" val="50991621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1" r:id="rId12"/>
    <p:sldLayoutId id="2147483682" r:id="rId13"/>
    <p:sldLayoutId id="2147483683" r:id="rId14"/>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mbria" panose="02040503050406030204" pitchFamily="18" charset="0"/>
        </a:defRPr>
      </a:lvl2pPr>
      <a:lvl3pPr algn="ctr" rtl="0" eaLnBrk="0" fontAlgn="base" hangingPunct="0">
        <a:spcBef>
          <a:spcPct val="0"/>
        </a:spcBef>
        <a:spcAft>
          <a:spcPct val="0"/>
        </a:spcAft>
        <a:defRPr sz="4400">
          <a:solidFill>
            <a:schemeClr val="tx1"/>
          </a:solidFill>
          <a:latin typeface="Cambria" panose="02040503050406030204" pitchFamily="18" charset="0"/>
        </a:defRPr>
      </a:lvl3pPr>
      <a:lvl4pPr algn="ctr" rtl="0" eaLnBrk="0" fontAlgn="base" hangingPunct="0">
        <a:spcBef>
          <a:spcPct val="0"/>
        </a:spcBef>
        <a:spcAft>
          <a:spcPct val="0"/>
        </a:spcAft>
        <a:defRPr sz="4400">
          <a:solidFill>
            <a:schemeClr val="tx1"/>
          </a:solidFill>
          <a:latin typeface="Cambria" panose="02040503050406030204" pitchFamily="18" charset="0"/>
        </a:defRPr>
      </a:lvl4pPr>
      <a:lvl5pPr algn="ctr" rtl="0" eaLnBrk="0" fontAlgn="base" hangingPunct="0">
        <a:spcBef>
          <a:spcPct val="0"/>
        </a:spcBef>
        <a:spcAft>
          <a:spcPct val="0"/>
        </a:spcAft>
        <a:defRPr sz="4400">
          <a:solidFill>
            <a:schemeClr val="tx1"/>
          </a:solidFill>
          <a:latin typeface="Cambria" panose="02040503050406030204" pitchFamily="18"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9.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9.xml"/><Relationship Id="rId13" Type="http://schemas.openxmlformats.org/officeDocument/2006/relationships/diagramData" Target="../diagrams/data10.xml"/><Relationship Id="rId18" Type="http://schemas.openxmlformats.org/officeDocument/2006/relationships/diagramData" Target="../diagrams/data11.xml"/><Relationship Id="rId3" Type="http://schemas.openxmlformats.org/officeDocument/2006/relationships/diagramData" Target="../diagrams/data8.xml"/><Relationship Id="rId21" Type="http://schemas.openxmlformats.org/officeDocument/2006/relationships/diagramColors" Target="../diagrams/colors11.xml"/><Relationship Id="rId7" Type="http://schemas.microsoft.com/office/2007/relationships/diagramDrawing" Target="../diagrams/drawing8.xml"/><Relationship Id="rId12" Type="http://schemas.microsoft.com/office/2007/relationships/diagramDrawing" Target="../diagrams/drawing9.xml"/><Relationship Id="rId17" Type="http://schemas.microsoft.com/office/2007/relationships/diagramDrawing" Target="../diagrams/drawing10.xml"/><Relationship Id="rId2" Type="http://schemas.openxmlformats.org/officeDocument/2006/relationships/notesSlide" Target="../notesSlides/notesSlide5.xml"/><Relationship Id="rId16" Type="http://schemas.openxmlformats.org/officeDocument/2006/relationships/diagramColors" Target="../diagrams/colors10.xml"/><Relationship Id="rId20" Type="http://schemas.openxmlformats.org/officeDocument/2006/relationships/diagramQuickStyle" Target="../diagrams/quickStyle11.xml"/><Relationship Id="rId1" Type="http://schemas.openxmlformats.org/officeDocument/2006/relationships/slideLayout" Target="../slideLayouts/slideLayout9.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5" Type="http://schemas.openxmlformats.org/officeDocument/2006/relationships/diagramQuickStyle" Target="../diagrams/quickStyle10.xml"/><Relationship Id="rId10" Type="http://schemas.openxmlformats.org/officeDocument/2006/relationships/diagramQuickStyle" Target="../diagrams/quickStyle9.xml"/><Relationship Id="rId19" Type="http://schemas.openxmlformats.org/officeDocument/2006/relationships/diagramLayout" Target="../diagrams/layout11.xml"/><Relationship Id="rId4" Type="http://schemas.openxmlformats.org/officeDocument/2006/relationships/diagramLayout" Target="../diagrams/layout8.xml"/><Relationship Id="rId9" Type="http://schemas.openxmlformats.org/officeDocument/2006/relationships/diagramLayout" Target="../diagrams/layout9.xml"/><Relationship Id="rId14" Type="http://schemas.openxmlformats.org/officeDocument/2006/relationships/diagramLayout" Target="../diagrams/layout10.xml"/><Relationship Id="rId22" Type="http://schemas.microsoft.com/office/2007/relationships/diagramDrawing" Target="../diagrams/drawing11.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9.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9.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9.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9.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9.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9.xml.rels><?xml version="1.0" encoding="UTF-8" standalone="yes"?>
<Relationships xmlns="http://schemas.openxmlformats.org/package/2006/relationships"><Relationship Id="rId3" Type="http://schemas.openxmlformats.org/officeDocument/2006/relationships/hyperlink" Target="Case_study.pdf" TargetMode="External"/><Relationship Id="rId2" Type="http://schemas.openxmlformats.org/officeDocument/2006/relationships/chart" Target="../charts/chart1.xml"/><Relationship Id="rId1" Type="http://schemas.openxmlformats.org/officeDocument/2006/relationships/slideLayout" Target="../slideLayouts/slideLayout9.xml"/><Relationship Id="rId6" Type="http://schemas.openxmlformats.org/officeDocument/2006/relationships/hyperlink" Target="logo/Copy%20of%20Course%20Survey%20IS%2018-19%20-%20Google%20Forms.pdf" TargetMode="External"/><Relationship Id="rId5" Type="http://schemas.openxmlformats.org/officeDocument/2006/relationships/hyperlink" Target="logo/TCET%20IT%20Department%20Exit%20Survey_2017-18.xlsx" TargetMode="External"/><Relationship Id="rId4" Type="http://schemas.openxmlformats.org/officeDocument/2006/relationships/hyperlink" Target="logo/Course%20Survey%20IS%2018-19%20%20(Responses).xlsx"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hart" Target="../charts/chart2.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9.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chart" Target="../charts/chart3.xml"/><Relationship Id="rId1" Type="http://schemas.openxmlformats.org/officeDocument/2006/relationships/slideLayout" Target="../slideLayouts/slideLayout2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3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9.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hyperlink" Target="consultancy-NBA.pdf" TargetMode="External"/><Relationship Id="rId2" Type="http://schemas.openxmlformats.org/officeDocument/2006/relationships/chart" Target="../charts/chart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6.png"/><Relationship Id="rId4" Type="http://schemas.openxmlformats.org/officeDocument/2006/relationships/diagramLayout" Target="../diagrams/layout1.xml"/><Relationship Id="rId9" Type="http://schemas.openxmlformats.org/officeDocument/2006/relationships/image" Target="../media/image15.png"/></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9.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hyperlink" Target="R%20and%20D%20Budget.pdf" TargetMode="Externa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hyperlink" Target="New%20Doc%202019-02-01%2009.26.30_1_Teaching%20Staff.pdf" TargetMode="External"/><Relationship Id="rId2" Type="http://schemas.openxmlformats.org/officeDocument/2006/relationships/hyperlink" Target="17_B2.2%20faculty%20Details.pdf" TargetMode="External"/><Relationship Id="rId1" Type="http://schemas.openxmlformats.org/officeDocument/2006/relationships/slideLayout" Target="../slideLayouts/slideLayout9.xml"/><Relationship Id="rId4" Type="http://schemas.openxmlformats.org/officeDocument/2006/relationships/chart" Target="../charts/chart10.xml"/></Relationships>
</file>

<file path=ppt/slides/_rels/slide53.xml.rels><?xml version="1.0" encoding="UTF-8" standalone="yes"?>
<Relationships xmlns="http://schemas.openxmlformats.org/package/2006/relationships"><Relationship Id="rId3" Type="http://schemas.openxmlformats.org/officeDocument/2006/relationships/hyperlink" Target="fdp-sttp%20NBA%20data.pdf" TargetMode="External"/><Relationship Id="rId2" Type="http://schemas.openxmlformats.org/officeDocument/2006/relationships/hyperlink" Target="B2.4faculty%20sttp.doc" TargetMode="External"/><Relationship Id="rId1" Type="http://schemas.openxmlformats.org/officeDocument/2006/relationships/slideLayout" Target="../slideLayouts/slideLayout9.xml"/><Relationship Id="rId4" Type="http://schemas.openxmlformats.org/officeDocument/2006/relationships/chart" Target="../charts/chart11.xml"/></Relationships>
</file>

<file path=ppt/slides/_rels/slide5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hyperlink" Target="NBA%20-%20JAN-2019/Research%20and%20development.docx" TargetMode="Externa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hyperlink" Target="consultancy-NBA.pdf" TargetMode="External"/><Relationship Id="rId2" Type="http://schemas.openxmlformats.org/officeDocument/2006/relationships/chart" Target="../charts/chart14.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3" Type="http://schemas.openxmlformats.org/officeDocument/2006/relationships/hyperlink" Target="data%20Analysis/data%20analysis17-19.pdf" TargetMode="External"/><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chart" Target="../charts/chart15.xml"/></Relationships>
</file>

<file path=ppt/slides/_rels/slide59.xml.rels><?xml version="1.0" encoding="UTF-8" standalone="yes"?>
<Relationships xmlns="http://schemas.openxmlformats.org/package/2006/relationships"><Relationship Id="rId3" Type="http://schemas.openxmlformats.org/officeDocument/2006/relationships/hyperlink" Target="Higher%20Studies.pdf" TargetMode="External"/><Relationship Id="rId2" Type="http://schemas.openxmlformats.org/officeDocument/2006/relationships/chart" Target="../charts/chart16.xml"/><Relationship Id="rId1" Type="http://schemas.openxmlformats.org/officeDocument/2006/relationships/slideLayout" Target="../slideLayouts/slideLayout9.xml"/><Relationship Id="rId4" Type="http://schemas.openxmlformats.org/officeDocument/2006/relationships/hyperlink" Target="B3.6Comparative%20studies/comparative%20study.pdf" TargetMode="Externa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9.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60.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3" Type="http://schemas.openxmlformats.org/officeDocument/2006/relationships/hyperlink" Target="Internship/internship%20summary1.pdf" TargetMode="External"/><Relationship Id="rId2" Type="http://schemas.openxmlformats.org/officeDocument/2006/relationships/hyperlink" Target="Internship_3.pdf" TargetMode="External"/><Relationship Id="rId1" Type="http://schemas.openxmlformats.org/officeDocument/2006/relationships/slideLayout" Target="../slideLayouts/slideLayout9.xml"/><Relationship Id="rId4" Type="http://schemas.openxmlformats.org/officeDocument/2006/relationships/hyperlink" Target="B3.6Comparative%20studies/comparative%20study.pdf"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PG-DAC.pdf" TargetMode="External"/><Relationship Id="rId2" Type="http://schemas.openxmlformats.org/officeDocument/2006/relationships/chart" Target="../charts/chart18.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9.xml"/><Relationship Id="rId4" Type="http://schemas.openxmlformats.org/officeDocument/2006/relationships/image" Target="../media/image30.jpeg"/></Relationships>
</file>

<file path=ppt/slides/_rels/slide7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9.xml"/><Relationship Id="rId4" Type="http://schemas.openxmlformats.org/officeDocument/2006/relationships/image" Target="../media/image33.jpg"/></Relationships>
</file>

<file path=ppt/slides/_rels/slide75.xml.rels><?xml version="1.0" encoding="UTF-8" standalone="yes"?>
<Relationships xmlns="http://schemas.openxmlformats.org/package/2006/relationships"><Relationship Id="rId8" Type="http://schemas.openxmlformats.org/officeDocument/2006/relationships/diagramLayout" Target="../diagrams/layout27.xml"/><Relationship Id="rId3" Type="http://schemas.openxmlformats.org/officeDocument/2006/relationships/diagramLayout" Target="../diagrams/layout26.xml"/><Relationship Id="rId7" Type="http://schemas.openxmlformats.org/officeDocument/2006/relationships/diagramData" Target="../diagrams/data27.xml"/><Relationship Id="rId2" Type="http://schemas.openxmlformats.org/officeDocument/2006/relationships/diagramData" Target="../diagrams/data26.xml"/><Relationship Id="rId1" Type="http://schemas.openxmlformats.org/officeDocument/2006/relationships/slideLayout" Target="../slideLayouts/slideLayout9.xml"/><Relationship Id="rId6" Type="http://schemas.microsoft.com/office/2007/relationships/diagramDrawing" Target="../diagrams/drawing26.xml"/><Relationship Id="rId11" Type="http://schemas.microsoft.com/office/2007/relationships/diagramDrawing" Target="../diagrams/drawing27.xml"/><Relationship Id="rId5" Type="http://schemas.openxmlformats.org/officeDocument/2006/relationships/diagramColors" Target="../diagrams/colors26.xml"/><Relationship Id="rId10" Type="http://schemas.openxmlformats.org/officeDocument/2006/relationships/diagramColors" Target="../diagrams/colors27.xml"/><Relationship Id="rId4" Type="http://schemas.openxmlformats.org/officeDocument/2006/relationships/diagramQuickStyle" Target="../diagrams/quickStyle26.xml"/><Relationship Id="rId9" Type="http://schemas.openxmlformats.org/officeDocument/2006/relationships/diagramQuickStyle" Target="../diagrams/quickStyle27.xml"/></Relationships>
</file>

<file path=ppt/slides/_rels/slide7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hyperlink" Target="FACULTY%20ACHIEVEMENT%20OF%203%20YEARS%20-%20YEARLY%20(1).pdf" TargetMode="Externa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9.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13.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6.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9.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40.png"/><Relationship Id="rId4" Type="http://schemas.openxmlformats.org/officeDocument/2006/relationships/image" Target="../media/image39.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9.xml"/><Relationship Id="rId1" Type="http://schemas.openxmlformats.org/officeDocument/2006/relationships/vmlDrawing" Target="../drawings/vmlDrawing1.vml"/><Relationship Id="rId4"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06244" y="6324600"/>
            <a:ext cx="11882557" cy="533400"/>
          </a:xfrm>
        </p:spPr>
        <p:txBody>
          <a:bodyPr/>
          <a:lstStyle/>
          <a:p>
            <a:r>
              <a:rPr lang="en-US" dirty="0">
                <a:solidFill>
                  <a:srgbClr val="C00000"/>
                </a:solidFill>
              </a:rPr>
              <a:t>5</a:t>
            </a:r>
            <a:r>
              <a:rPr lang="en-US" baseline="30000" dirty="0">
                <a:solidFill>
                  <a:srgbClr val="C00000"/>
                </a:solidFill>
              </a:rPr>
              <a:t>th</a:t>
            </a:r>
            <a:r>
              <a:rPr lang="en-US" dirty="0">
                <a:solidFill>
                  <a:srgbClr val="C00000"/>
                </a:solidFill>
              </a:rPr>
              <a:t>  February, 2019</a:t>
            </a:r>
          </a:p>
          <a:p>
            <a:endParaRPr lang="en-US" dirty="0"/>
          </a:p>
        </p:txBody>
      </p:sp>
      <p:sp>
        <p:nvSpPr>
          <p:cNvPr id="2" name="Title 1"/>
          <p:cNvSpPr>
            <a:spLocks noGrp="1"/>
          </p:cNvSpPr>
          <p:nvPr>
            <p:ph type="title"/>
          </p:nvPr>
        </p:nvSpPr>
        <p:spPr>
          <a:xfrm>
            <a:off x="1422399" y="4599905"/>
            <a:ext cx="10160000" cy="990600"/>
          </a:xfrm>
        </p:spPr>
        <p:txBody>
          <a:bodyPr>
            <a:normAutofit/>
          </a:bodyPr>
          <a:lstStyle/>
          <a:p>
            <a:r>
              <a:rPr lang="en-US" dirty="0"/>
              <a:t>Department of Information Technology</a:t>
            </a:r>
          </a:p>
        </p:txBody>
      </p:sp>
      <p:sp>
        <p:nvSpPr>
          <p:cNvPr id="4" name="Title 1"/>
          <p:cNvSpPr txBox="1">
            <a:spLocks/>
          </p:cNvSpPr>
          <p:nvPr/>
        </p:nvSpPr>
        <p:spPr>
          <a:xfrm>
            <a:off x="1903924" y="5577626"/>
            <a:ext cx="9196949" cy="746974"/>
          </a:xfrm>
          <a:prstGeom prst="rect">
            <a:avLst/>
          </a:prstGeom>
        </p:spPr>
        <p:txBody>
          <a:bodyPr vert="horz" lIns="91409" tIns="45705" rIns="91409" bIns="45705" rtlCol="0" anchor="t" anchorCtr="0">
            <a:normAutofit/>
          </a:bodyPr>
          <a:lstStyle>
            <a:lvl1pPr algn="l" defTabSz="914088" rtl="0" eaLnBrk="1" latinLnBrk="0" hangingPunct="1">
              <a:lnSpc>
                <a:spcPct val="80000"/>
              </a:lnSpc>
              <a:spcBef>
                <a:spcPct val="0"/>
              </a:spcBef>
              <a:buNone/>
              <a:defRPr sz="4800" b="0" kern="1200" cap="none">
                <a:solidFill>
                  <a:srgbClr val="002060"/>
                </a:solidFill>
                <a:effectLst/>
                <a:latin typeface="Segoe UI Light" panose="020B0502040204020203" pitchFamily="34" charset="0"/>
                <a:ea typeface="Segoe UI Light" panose="020B0502040204020203" pitchFamily="34" charset="0"/>
                <a:cs typeface="Segoe UI Light" panose="020B0502040204020203" pitchFamily="34" charset="0"/>
              </a:defRPr>
            </a:lvl1pPr>
          </a:lstStyle>
          <a:p>
            <a:r>
              <a:rPr lang="en-US" dirty="0">
                <a:solidFill>
                  <a:schemeClr val="bg1"/>
                </a:solidFill>
              </a:rPr>
              <a:t>Welcomes NBA Committee</a:t>
            </a:r>
          </a:p>
        </p:txBody>
      </p:sp>
    </p:spTree>
    <p:extLst>
      <p:ext uri="{BB962C8B-B14F-4D97-AF65-F5344CB8AC3E}">
        <p14:creationId xmlns:p14="http://schemas.microsoft.com/office/powerpoint/2010/main" val="2777882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6"/>
          <p:cNvPicPr>
            <a:picLocks noChangeAspect="1"/>
          </p:cNvPicPr>
          <p:nvPr/>
        </p:nvPicPr>
        <p:blipFill rotWithShape="1">
          <a:blip r:embed="rId3">
            <a:extLst>
              <a:ext uri="{28A0092B-C50C-407E-A947-70E740481C1C}">
                <a14:useLocalDpi xmlns:a14="http://schemas.microsoft.com/office/drawing/2010/main" val="0"/>
              </a:ext>
            </a:extLst>
          </a:blip>
          <a:srcRect l="14406" r="10721"/>
          <a:stretch/>
        </p:blipFill>
        <p:spPr>
          <a:xfrm>
            <a:off x="2364509" y="1245703"/>
            <a:ext cx="8206031" cy="4953314"/>
          </a:xfrm>
          <a:prstGeom prst="rect">
            <a:avLst/>
          </a:prstGeom>
        </p:spPr>
      </p:pic>
      <p:sp>
        <p:nvSpPr>
          <p:cNvPr id="9" name="Rectangle 8">
            <a:extLst>
              <a:ext uri="{FF2B5EF4-FFF2-40B4-BE49-F238E27FC236}">
                <a16:creationId xmlns:a16="http://schemas.microsoft.com/office/drawing/2014/main" id="{8BCC174D-07FE-4A53-A15A-8FBEB13117A3}"/>
              </a:ext>
            </a:extLst>
          </p:cNvPr>
          <p:cNvSpPr/>
          <p:nvPr/>
        </p:nvSpPr>
        <p:spPr>
          <a:xfrm>
            <a:off x="9355749" y="1627880"/>
            <a:ext cx="2586182" cy="190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itle 3"/>
          <p:cNvSpPr>
            <a:spLocks noGrp="1"/>
          </p:cNvSpPr>
          <p:nvPr>
            <p:ph type="title"/>
          </p:nvPr>
        </p:nvSpPr>
        <p:spPr>
          <a:xfrm>
            <a:off x="1621460" y="332341"/>
            <a:ext cx="9105680" cy="1063487"/>
          </a:xfrm>
        </p:spPr>
        <p:txBody>
          <a:bodyPr/>
          <a:lstStyle/>
          <a:p>
            <a:r>
              <a:rPr lang="en-US" dirty="0"/>
              <a:t>VMS, PEO, PO, GA and CO Relation</a:t>
            </a:r>
          </a:p>
        </p:txBody>
      </p:sp>
      <p:sp>
        <p:nvSpPr>
          <p:cNvPr id="2" name="TextBox 1">
            <a:extLst>
              <a:ext uri="{FF2B5EF4-FFF2-40B4-BE49-F238E27FC236}">
                <a16:creationId xmlns:a16="http://schemas.microsoft.com/office/drawing/2014/main" id="{425CCD81-765D-402E-BAE0-7C3107FA0179}"/>
              </a:ext>
            </a:extLst>
          </p:cNvPr>
          <p:cNvSpPr txBox="1"/>
          <p:nvPr/>
        </p:nvSpPr>
        <p:spPr>
          <a:xfrm>
            <a:off x="1621460" y="6439989"/>
            <a:ext cx="6477511" cy="369332"/>
          </a:xfrm>
          <a:prstGeom prst="rect">
            <a:avLst/>
          </a:prstGeom>
          <a:noFill/>
        </p:spPr>
        <p:txBody>
          <a:bodyPr wrap="square" rtlCol="0">
            <a:spAutoFit/>
          </a:bodyPr>
          <a:lstStyle/>
          <a:p>
            <a:r>
              <a:rPr lang="en-US" b="1" dirty="0"/>
              <a:t>OBE is practiced to enhance Educational Productivity</a:t>
            </a:r>
          </a:p>
        </p:txBody>
      </p:sp>
      <p:sp>
        <p:nvSpPr>
          <p:cNvPr id="3" name="Arrow: Right 2">
            <a:extLst>
              <a:ext uri="{FF2B5EF4-FFF2-40B4-BE49-F238E27FC236}">
                <a16:creationId xmlns:a16="http://schemas.microsoft.com/office/drawing/2014/main" id="{1DB5BDE9-558D-4038-AE1F-8A034848FCD4}"/>
              </a:ext>
            </a:extLst>
          </p:cNvPr>
          <p:cNvSpPr/>
          <p:nvPr/>
        </p:nvSpPr>
        <p:spPr>
          <a:xfrm rot="5400000">
            <a:off x="-443087" y="3353062"/>
            <a:ext cx="3971639" cy="1514243"/>
          </a:xfrm>
          <a:prstGeom prst="rightArrow">
            <a:avLst/>
          </a:prstGeom>
          <a:solidFill>
            <a:srgbClr val="EB1FCC"/>
          </a:solidFill>
          <a:ln>
            <a:solidFill>
              <a:srgbClr val="8C249E"/>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IN" dirty="0"/>
          </a:p>
        </p:txBody>
      </p:sp>
      <p:sp>
        <p:nvSpPr>
          <p:cNvPr id="6" name="TextBox 5">
            <a:extLst>
              <a:ext uri="{FF2B5EF4-FFF2-40B4-BE49-F238E27FC236}">
                <a16:creationId xmlns:a16="http://schemas.microsoft.com/office/drawing/2014/main" id="{99EB86D4-5A5B-4D89-B8C5-A0B800C4F7A2}"/>
              </a:ext>
            </a:extLst>
          </p:cNvPr>
          <p:cNvSpPr txBox="1"/>
          <p:nvPr/>
        </p:nvSpPr>
        <p:spPr>
          <a:xfrm rot="16200000">
            <a:off x="-304541" y="3740804"/>
            <a:ext cx="3694545" cy="461665"/>
          </a:xfrm>
          <a:prstGeom prst="rect">
            <a:avLst/>
          </a:prstGeom>
          <a:noFill/>
        </p:spPr>
        <p:txBody>
          <a:bodyPr wrap="square" rtlCol="0">
            <a:spAutoFit/>
          </a:bodyPr>
          <a:lstStyle/>
          <a:p>
            <a:pPr algn="ctr"/>
            <a:r>
              <a:rPr lang="en-US" sz="2400" b="1" dirty="0">
                <a:solidFill>
                  <a:schemeClr val="bg1"/>
                </a:solidFill>
                <a:latin typeface="Calibri" panose="020F0502020204030204" pitchFamily="34" charset="0"/>
                <a:cs typeface="Calibri" panose="020F0502020204030204" pitchFamily="34" charset="0"/>
              </a:rPr>
              <a:t>Mapping</a:t>
            </a:r>
            <a:endParaRPr lang="en-IN" sz="2400" b="1" dirty="0">
              <a:solidFill>
                <a:schemeClr val="bg1"/>
              </a:solidFill>
              <a:latin typeface="Calibri" panose="020F0502020204030204" pitchFamily="34" charset="0"/>
              <a:cs typeface="Calibri" panose="020F0502020204030204" pitchFamily="34" charset="0"/>
            </a:endParaRPr>
          </a:p>
        </p:txBody>
      </p:sp>
      <p:sp>
        <p:nvSpPr>
          <p:cNvPr id="7" name="Arrow: Right 6">
            <a:extLst>
              <a:ext uri="{FF2B5EF4-FFF2-40B4-BE49-F238E27FC236}">
                <a16:creationId xmlns:a16="http://schemas.microsoft.com/office/drawing/2014/main" id="{43BAE72D-CCC0-442E-9818-5CC91C9AEF59}"/>
              </a:ext>
            </a:extLst>
          </p:cNvPr>
          <p:cNvSpPr/>
          <p:nvPr/>
        </p:nvSpPr>
        <p:spPr>
          <a:xfrm rot="16200000">
            <a:off x="9067246" y="3353061"/>
            <a:ext cx="3971639" cy="1514243"/>
          </a:xfrm>
          <a:prstGeom prst="rightArrow">
            <a:avLst/>
          </a:prstGeom>
          <a:solidFill>
            <a:srgbClr val="FF9900"/>
          </a:solidFill>
          <a:ln>
            <a:solidFill>
              <a:srgbClr val="486883"/>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IN" dirty="0"/>
          </a:p>
        </p:txBody>
      </p:sp>
      <p:sp>
        <p:nvSpPr>
          <p:cNvPr id="8" name="TextBox 7">
            <a:extLst>
              <a:ext uri="{FF2B5EF4-FFF2-40B4-BE49-F238E27FC236}">
                <a16:creationId xmlns:a16="http://schemas.microsoft.com/office/drawing/2014/main" id="{8A0E9166-9060-4802-A46E-8BD0CE4D8376}"/>
              </a:ext>
            </a:extLst>
          </p:cNvPr>
          <p:cNvSpPr txBox="1"/>
          <p:nvPr/>
        </p:nvSpPr>
        <p:spPr>
          <a:xfrm rot="16200000">
            <a:off x="9205792" y="4017897"/>
            <a:ext cx="3694545" cy="461665"/>
          </a:xfrm>
          <a:prstGeom prst="rect">
            <a:avLst/>
          </a:prstGeom>
          <a:noFill/>
        </p:spPr>
        <p:txBody>
          <a:bodyPr wrap="square" rtlCol="0">
            <a:spAutoFit/>
          </a:bodyPr>
          <a:lstStyle/>
          <a:p>
            <a:pPr algn="ctr"/>
            <a:r>
              <a:rPr lang="en-US" sz="2400" b="1" dirty="0">
                <a:solidFill>
                  <a:schemeClr val="bg1"/>
                </a:solidFill>
                <a:latin typeface="Calibri" panose="020F0502020204030204" pitchFamily="34" charset="0"/>
                <a:cs typeface="Calibri" panose="020F0502020204030204" pitchFamily="34" charset="0"/>
              </a:rPr>
              <a:t>Attainment</a:t>
            </a:r>
            <a:endParaRPr lang="en-IN" sz="24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99491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D85DA-267F-4101-B677-881EC7B34D3D}"/>
              </a:ext>
            </a:extLst>
          </p:cNvPr>
          <p:cNvSpPr>
            <a:spLocks noGrp="1"/>
          </p:cNvSpPr>
          <p:nvPr>
            <p:ph type="title"/>
          </p:nvPr>
        </p:nvSpPr>
        <p:spPr/>
        <p:txBody>
          <a:bodyPr/>
          <a:lstStyle/>
          <a:p>
            <a:r>
              <a:rPr lang="en-US" dirty="0"/>
              <a:t>Overall Growth Plan</a:t>
            </a:r>
          </a:p>
        </p:txBody>
      </p:sp>
      <p:graphicFrame>
        <p:nvGraphicFramePr>
          <p:cNvPr id="4" name="Content Placeholder 3">
            <a:extLst>
              <a:ext uri="{FF2B5EF4-FFF2-40B4-BE49-F238E27FC236}">
                <a16:creationId xmlns:a16="http://schemas.microsoft.com/office/drawing/2014/main" id="{E437F6EB-FCD0-45F0-B4C4-F1AB4E9D7FBE}"/>
              </a:ext>
            </a:extLst>
          </p:cNvPr>
          <p:cNvGraphicFramePr>
            <a:graphicFrameLocks noGrp="1"/>
          </p:cNvGraphicFramePr>
          <p:nvPr>
            <p:ph idx="1"/>
            <p:extLst>
              <p:ext uri="{D42A27DB-BD31-4B8C-83A1-F6EECF244321}">
                <p14:modId xmlns:p14="http://schemas.microsoft.com/office/powerpoint/2010/main" val="574241029"/>
              </p:ext>
            </p:extLst>
          </p:nvPr>
        </p:nvGraphicFramePr>
        <p:xfrm>
          <a:off x="563880" y="1417638"/>
          <a:ext cx="10972800" cy="53489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1808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71293"/>
          </a:xfrm>
        </p:spPr>
        <p:txBody>
          <a:bodyPr/>
          <a:lstStyle/>
          <a:p>
            <a:pPr algn="l"/>
            <a:r>
              <a:rPr lang="en-US" dirty="0"/>
              <a:t>          </a:t>
            </a:r>
            <a:r>
              <a:rPr lang="en-US" sz="3600" b="1" dirty="0"/>
              <a:t>Salient Features</a:t>
            </a:r>
            <a:r>
              <a:rPr lang="en-US" sz="4000" b="1" dirty="0"/>
              <a:t> </a:t>
            </a:r>
            <a:r>
              <a:rPr lang="en-US" sz="3200" b="1" dirty="0"/>
              <a:t>(2016-19)</a:t>
            </a:r>
            <a:endParaRPr lang="en-US" b="1" dirty="0"/>
          </a:p>
        </p:txBody>
      </p:sp>
      <p:graphicFrame>
        <p:nvGraphicFramePr>
          <p:cNvPr id="7" name="Content Placeholder 6">
            <a:extLst>
              <a:ext uri="{FF2B5EF4-FFF2-40B4-BE49-F238E27FC236}">
                <a16:creationId xmlns:a16="http://schemas.microsoft.com/office/drawing/2014/main" id="{4F295748-21F6-4A5B-B61E-714D127C2FF7}"/>
              </a:ext>
            </a:extLst>
          </p:cNvPr>
          <p:cNvGraphicFramePr>
            <a:graphicFrameLocks noGrp="1"/>
          </p:cNvGraphicFramePr>
          <p:nvPr>
            <p:ph idx="1"/>
            <p:extLst/>
          </p:nvPr>
        </p:nvGraphicFramePr>
        <p:xfrm>
          <a:off x="150764" y="1191387"/>
          <a:ext cx="5760000" cy="29234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a:defRPr/>
            </a:pPr>
            <a:fld id="{2750B655-7CAD-4246-BB15-E2402F061D5F}" type="slidenum">
              <a:rPr lang="en-US" altLang="en-US" smtClean="0"/>
              <a:pPr>
                <a:defRPr/>
              </a:pPr>
              <a:t>12</a:t>
            </a:fld>
            <a:endParaRPr lang="en-US" altLang="en-US" dirty="0"/>
          </a:p>
        </p:txBody>
      </p:sp>
      <p:graphicFrame>
        <p:nvGraphicFramePr>
          <p:cNvPr id="8" name="Content Placeholder 6">
            <a:extLst>
              <a:ext uri="{FF2B5EF4-FFF2-40B4-BE49-F238E27FC236}">
                <a16:creationId xmlns:a16="http://schemas.microsoft.com/office/drawing/2014/main" id="{733CFB03-18A9-4BC9-B7C5-CD1560EA80A2}"/>
              </a:ext>
            </a:extLst>
          </p:cNvPr>
          <p:cNvGraphicFramePr>
            <a:graphicFrameLocks/>
          </p:cNvGraphicFramePr>
          <p:nvPr>
            <p:extLst/>
          </p:nvPr>
        </p:nvGraphicFramePr>
        <p:xfrm>
          <a:off x="150764" y="4086225"/>
          <a:ext cx="5760000" cy="2700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Content Placeholder 6">
            <a:extLst>
              <a:ext uri="{FF2B5EF4-FFF2-40B4-BE49-F238E27FC236}">
                <a16:creationId xmlns:a16="http://schemas.microsoft.com/office/drawing/2014/main" id="{D037BA1F-C4A8-48A6-B3B7-A9CB5D69FC59}"/>
              </a:ext>
            </a:extLst>
          </p:cNvPr>
          <p:cNvGraphicFramePr>
            <a:graphicFrameLocks/>
          </p:cNvGraphicFramePr>
          <p:nvPr>
            <p:extLst/>
          </p:nvPr>
        </p:nvGraphicFramePr>
        <p:xfrm>
          <a:off x="6281236" y="1198497"/>
          <a:ext cx="5760000" cy="292341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0" name="Content Placeholder 6">
            <a:extLst>
              <a:ext uri="{FF2B5EF4-FFF2-40B4-BE49-F238E27FC236}">
                <a16:creationId xmlns:a16="http://schemas.microsoft.com/office/drawing/2014/main" id="{226722B2-0AB6-497D-92A0-FCF177B5BC0F}"/>
              </a:ext>
            </a:extLst>
          </p:cNvPr>
          <p:cNvGraphicFramePr>
            <a:graphicFrameLocks/>
          </p:cNvGraphicFramePr>
          <p:nvPr>
            <p:extLst>
              <p:ext uri="{D42A27DB-BD31-4B8C-83A1-F6EECF244321}">
                <p14:modId xmlns:p14="http://schemas.microsoft.com/office/powerpoint/2010/main" val="2375369883"/>
              </p:ext>
            </p:extLst>
          </p:nvPr>
        </p:nvGraphicFramePr>
        <p:xfrm>
          <a:off x="6281236" y="4036189"/>
          <a:ext cx="5760000" cy="2813049"/>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328596402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844F-241C-4E16-B33E-454F0A418994}"/>
              </a:ext>
            </a:extLst>
          </p:cNvPr>
          <p:cNvSpPr>
            <a:spLocks noGrp="1"/>
          </p:cNvSpPr>
          <p:nvPr>
            <p:ph type="title"/>
          </p:nvPr>
        </p:nvSpPr>
        <p:spPr/>
        <p:txBody>
          <a:bodyPr/>
          <a:lstStyle/>
          <a:p>
            <a:r>
              <a:rPr lang="en-US" b="1" dirty="0"/>
              <a:t>Domains at Department </a:t>
            </a:r>
          </a:p>
        </p:txBody>
      </p:sp>
      <p:pic>
        <p:nvPicPr>
          <p:cNvPr id="4" name="Content Placeholder 3">
            <a:extLst>
              <a:ext uri="{FF2B5EF4-FFF2-40B4-BE49-F238E27FC236}">
                <a16:creationId xmlns:a16="http://schemas.microsoft.com/office/drawing/2014/main" id="{F70ADC6C-D297-470F-AACE-9E248214EFEC}"/>
              </a:ext>
            </a:extLst>
          </p:cNvPr>
          <p:cNvPicPr>
            <a:picLocks noGrp="1" noChangeAspect="1"/>
          </p:cNvPicPr>
          <p:nvPr>
            <p:ph idx="1"/>
          </p:nvPr>
        </p:nvPicPr>
        <p:blipFill>
          <a:blip r:embed="rId2"/>
          <a:stretch>
            <a:fillRect/>
          </a:stretch>
        </p:blipFill>
        <p:spPr>
          <a:xfrm>
            <a:off x="1263315" y="1219201"/>
            <a:ext cx="9998243" cy="5638800"/>
          </a:xfrm>
          <a:prstGeom prst="rect">
            <a:avLst/>
          </a:prstGeom>
        </p:spPr>
      </p:pic>
    </p:spTree>
    <p:extLst>
      <p:ext uri="{BB962C8B-B14F-4D97-AF65-F5344CB8AC3E}">
        <p14:creationId xmlns:p14="http://schemas.microsoft.com/office/powerpoint/2010/main" val="3767632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FC415-C5F7-4286-9589-618580071F18}"/>
              </a:ext>
            </a:extLst>
          </p:cNvPr>
          <p:cNvSpPr>
            <a:spLocks noGrp="1"/>
          </p:cNvSpPr>
          <p:nvPr>
            <p:ph type="title"/>
          </p:nvPr>
        </p:nvSpPr>
        <p:spPr>
          <a:xfrm>
            <a:off x="914400" y="2107876"/>
            <a:ext cx="10363200" cy="1362075"/>
          </a:xfrm>
        </p:spPr>
        <p:txBody>
          <a:bodyPr/>
          <a:lstStyle/>
          <a:p>
            <a:pPr algn="ctr"/>
            <a:br>
              <a:rPr lang="en-US" sz="3200" dirty="0"/>
            </a:br>
            <a:r>
              <a:rPr lang="en-US" sz="3200" dirty="0"/>
              <a:t>II. STRENGTHS &amp; WEAKNESS - LAST NBA REPORT</a:t>
            </a:r>
            <a:br>
              <a:rPr lang="en-US" sz="3200" dirty="0"/>
            </a:br>
            <a:br>
              <a:rPr lang="en-US" sz="3200" dirty="0"/>
            </a:br>
            <a:r>
              <a:rPr lang="en-US" sz="3200" dirty="0"/>
              <a:t>(STRENGTHS) </a:t>
            </a:r>
          </a:p>
        </p:txBody>
      </p:sp>
    </p:spTree>
    <p:extLst>
      <p:ext uri="{BB962C8B-B14F-4D97-AF65-F5344CB8AC3E}">
        <p14:creationId xmlns:p14="http://schemas.microsoft.com/office/powerpoint/2010/main" val="1107030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7F171-084A-4D54-8942-A0F9C08F3E15}"/>
              </a:ext>
            </a:extLst>
          </p:cNvPr>
          <p:cNvSpPr>
            <a:spLocks noGrp="1"/>
          </p:cNvSpPr>
          <p:nvPr>
            <p:ph type="title"/>
          </p:nvPr>
        </p:nvSpPr>
        <p:spPr>
          <a:xfrm>
            <a:off x="1433847" y="1845861"/>
            <a:ext cx="10972800" cy="794745"/>
          </a:xfrm>
        </p:spPr>
        <p:txBody>
          <a:bodyPr/>
          <a:lstStyle/>
          <a:p>
            <a:r>
              <a:rPr lang="en-US" sz="2800" dirty="0"/>
              <a:t>Strengths and weakness of last NBA committee visit </a:t>
            </a:r>
            <a:br>
              <a:rPr lang="en-US" sz="2800" dirty="0"/>
            </a:br>
            <a:r>
              <a:rPr lang="en-US" sz="2800" dirty="0"/>
              <a:t>report -2016 &amp; its mitigation criteria wise till date</a:t>
            </a:r>
          </a:p>
        </p:txBody>
      </p:sp>
      <p:graphicFrame>
        <p:nvGraphicFramePr>
          <p:cNvPr id="5" name="Table 4">
            <a:extLst>
              <a:ext uri="{FF2B5EF4-FFF2-40B4-BE49-F238E27FC236}">
                <a16:creationId xmlns:a16="http://schemas.microsoft.com/office/drawing/2014/main" id="{FBEEF2B9-EF58-4F36-8955-0FD213F7EBA5}"/>
              </a:ext>
            </a:extLst>
          </p:cNvPr>
          <p:cNvGraphicFramePr>
            <a:graphicFrameLocks noGrp="1"/>
          </p:cNvGraphicFramePr>
          <p:nvPr>
            <p:extLst>
              <p:ext uri="{D42A27DB-BD31-4B8C-83A1-F6EECF244321}">
                <p14:modId xmlns:p14="http://schemas.microsoft.com/office/powerpoint/2010/main" val="2913915894"/>
              </p:ext>
            </p:extLst>
          </p:nvPr>
        </p:nvGraphicFramePr>
        <p:xfrm>
          <a:off x="626771" y="1275121"/>
          <a:ext cx="11565229" cy="5425440"/>
        </p:xfrm>
        <a:graphic>
          <a:graphicData uri="http://schemas.openxmlformats.org/drawingml/2006/table">
            <a:tbl>
              <a:tblPr firstRow="1" bandRow="1">
                <a:tableStyleId>{5C22544A-7EE6-4342-B048-85BDC9FD1C3A}</a:tableStyleId>
              </a:tblPr>
              <a:tblGrid>
                <a:gridCol w="892936">
                  <a:extLst>
                    <a:ext uri="{9D8B030D-6E8A-4147-A177-3AD203B41FA5}">
                      <a16:colId xmlns:a16="http://schemas.microsoft.com/office/drawing/2014/main" val="1099087631"/>
                    </a:ext>
                  </a:extLst>
                </a:gridCol>
                <a:gridCol w="5765441">
                  <a:extLst>
                    <a:ext uri="{9D8B030D-6E8A-4147-A177-3AD203B41FA5}">
                      <a16:colId xmlns:a16="http://schemas.microsoft.com/office/drawing/2014/main" val="2619934130"/>
                    </a:ext>
                  </a:extLst>
                </a:gridCol>
                <a:gridCol w="4906852">
                  <a:extLst>
                    <a:ext uri="{9D8B030D-6E8A-4147-A177-3AD203B41FA5}">
                      <a16:colId xmlns:a16="http://schemas.microsoft.com/office/drawing/2014/main" val="1282113107"/>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Criteria No.</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Strength reported   by NBA committee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 </a:t>
                      </a:r>
                      <a:r>
                        <a:rPr lang="en-US" sz="1800" dirty="0">
                          <a:solidFill>
                            <a:srgbClr val="FFFF00"/>
                          </a:solidFill>
                        </a:rPr>
                        <a:t>(Y-Compliance)</a:t>
                      </a:r>
                    </a:p>
                    <a:p>
                      <a:endParaRPr lang="en-US" dirty="0"/>
                    </a:p>
                  </a:txBody>
                  <a:tcPr/>
                </a:tc>
                <a:tc>
                  <a:txBody>
                    <a:bodyPr/>
                    <a:lstStyle/>
                    <a:p>
                      <a:r>
                        <a:rPr lang="en-US" sz="1800" dirty="0"/>
                        <a:t>Strengths enrichment since 2016</a:t>
                      </a:r>
                      <a:endParaRPr lang="en-US" dirty="0"/>
                    </a:p>
                  </a:txBody>
                  <a:tcPr/>
                </a:tc>
                <a:extLst>
                  <a:ext uri="{0D108BD9-81ED-4DB2-BD59-A6C34878D82A}">
                    <a16:rowId xmlns:a16="http://schemas.microsoft.com/office/drawing/2014/main" val="3861015241"/>
                  </a:ext>
                </a:extLst>
              </a:tr>
              <a:tr h="0">
                <a:tc>
                  <a:txBody>
                    <a:bodyPr/>
                    <a:lstStyle/>
                    <a:p>
                      <a:pPr algn="ctr"/>
                      <a:r>
                        <a:rPr lang="en-US" dirty="0"/>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Vision , Mission formulation</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Formulation, Percolation &amp; dissemination of VMS-  class, website, journals , dept., etc., achievement through linkage with PEOs</a:t>
                      </a:r>
                      <a:endParaRPr lang="en-US" dirty="0"/>
                    </a:p>
                  </a:txBody>
                  <a:tcPr/>
                </a:tc>
                <a:extLst>
                  <a:ext uri="{0D108BD9-81ED-4DB2-BD59-A6C34878D82A}">
                    <a16:rowId xmlns:a16="http://schemas.microsoft.com/office/drawing/2014/main" val="3362922582"/>
                  </a:ext>
                </a:extLst>
              </a:tr>
              <a:tr h="370840">
                <a:tc>
                  <a:txBody>
                    <a:bodyPr/>
                    <a:lstStyle/>
                    <a:p>
                      <a:pPr algn="ctr"/>
                      <a:r>
                        <a:rPr lang="en-US" dirty="0"/>
                        <a:t>2</a:t>
                      </a:r>
                    </a:p>
                  </a:txBody>
                  <a:tcPr/>
                </a:tc>
                <a:tc>
                  <a:txBody>
                    <a:bodyPr/>
                    <a:lstStyle/>
                    <a:p>
                      <a:pPr marL="342900" indent="-342900">
                        <a:buAutoNum type="alphaLcParenR"/>
                      </a:pPr>
                      <a:r>
                        <a:rPr lang="en-US" sz="1600" dirty="0"/>
                        <a:t>Documented process in place to measure the attainment of defined </a:t>
                      </a:r>
                      <a:r>
                        <a:rPr lang="en-US" sz="1600" dirty="0" err="1"/>
                        <a:t>POs.</a:t>
                      </a:r>
                      <a:endParaRPr lang="en-US" sz="1600" dirty="0"/>
                    </a:p>
                    <a:p>
                      <a:pPr marL="342900" indent="-342900">
                        <a:buAutoNum type="alphaLcParenR"/>
                      </a:pPr>
                      <a:r>
                        <a:rPr lang="en-US" sz="1600" dirty="0"/>
                        <a:t>Defined COs must contribute attainment of </a:t>
                      </a:r>
                      <a:r>
                        <a:rPr lang="en-US" sz="1600" dirty="0" err="1"/>
                        <a:t>COs.</a:t>
                      </a:r>
                      <a:endParaRPr lang="en-US" sz="1600" dirty="0"/>
                    </a:p>
                    <a:p>
                      <a:pPr marL="342900" marR="0" lvl="0" indent="-342900" algn="l" defTabSz="914400" rtl="0" eaLnBrk="1" fontAlgn="auto" latinLnBrk="0" hangingPunct="1">
                        <a:lnSpc>
                          <a:spcPct val="100000"/>
                        </a:lnSpc>
                        <a:spcBef>
                          <a:spcPts val="0"/>
                        </a:spcBef>
                        <a:spcAft>
                          <a:spcPts val="0"/>
                        </a:spcAft>
                        <a:buClrTx/>
                        <a:buSzTx/>
                        <a:buFontTx/>
                        <a:buAutoNum type="alphaLcParenR"/>
                        <a:tabLst/>
                        <a:defRPr/>
                      </a:pPr>
                      <a:r>
                        <a:rPr lang="en-US" sz="1600" dirty="0"/>
                        <a:t>Curricular delivery and assessment methods are amended based on attainment of </a:t>
                      </a:r>
                      <a:r>
                        <a:rPr lang="en-US" sz="1600" dirty="0" err="1"/>
                        <a:t>POs.</a:t>
                      </a:r>
                      <a:r>
                        <a:rPr lang="en-US" sz="1600" dirty="0"/>
                        <a:t> Each PO must significantly achieve at least one of the PEOs</a:t>
                      </a:r>
                    </a:p>
                    <a:p>
                      <a:pPr marL="0" indent="0">
                        <a:buNone/>
                      </a:pPr>
                      <a:endParaRPr lang="en-US" sz="1600" dirty="0"/>
                    </a:p>
                  </a:txBody>
                  <a:tcPr/>
                </a:tc>
                <a:tc>
                  <a:txBody>
                    <a:bodyPr/>
                    <a:lstStyle/>
                    <a:p>
                      <a:pPr marL="342900" indent="-342900">
                        <a:buAutoNum type="alphaLcParenR"/>
                      </a:pPr>
                      <a:r>
                        <a:rPr lang="en-US" sz="1600" dirty="0"/>
                        <a:t>Attainment of POs  is calculated for batch wise both with &amp; without H,M,L</a:t>
                      </a:r>
                    </a:p>
                    <a:p>
                      <a:pPr marL="342900" marR="0" lvl="0" indent="-342900" algn="l" defTabSz="914400" rtl="0" eaLnBrk="1" fontAlgn="auto" latinLnBrk="0" hangingPunct="1">
                        <a:lnSpc>
                          <a:spcPct val="100000"/>
                        </a:lnSpc>
                        <a:spcBef>
                          <a:spcPts val="0"/>
                        </a:spcBef>
                        <a:spcAft>
                          <a:spcPts val="0"/>
                        </a:spcAft>
                        <a:buClrTx/>
                        <a:buSzTx/>
                        <a:buFontTx/>
                        <a:buAutoNum type="alphaLcParenR"/>
                        <a:tabLst/>
                        <a:defRPr/>
                      </a:pPr>
                      <a:r>
                        <a:rPr lang="en-US" sz="1600" dirty="0"/>
                        <a:t>6 COs defined &amp; maintained for uniformity across 6 modules in all courses</a:t>
                      </a:r>
                    </a:p>
                    <a:p>
                      <a:pPr marL="342900" marR="0" lvl="0" indent="-342900" algn="l" defTabSz="914400" rtl="0" eaLnBrk="1" fontAlgn="auto" latinLnBrk="0" hangingPunct="1">
                        <a:lnSpc>
                          <a:spcPct val="100000"/>
                        </a:lnSpc>
                        <a:spcBef>
                          <a:spcPts val="0"/>
                        </a:spcBef>
                        <a:spcAft>
                          <a:spcPts val="0"/>
                        </a:spcAft>
                        <a:buClrTx/>
                        <a:buSzTx/>
                        <a:buFontTx/>
                        <a:buAutoNum type="alphaLcParenR"/>
                        <a:tabLst/>
                        <a:defRPr/>
                      </a:pPr>
                      <a:r>
                        <a:rPr lang="en-US" sz="1600" dirty="0"/>
                        <a:t>Curricular delivery assessment is carried out indicating PEOs achievement, calculation done based on at least 1 PO for all the last 3 batches (2012-16, 2013-17 &amp; 2104-18).</a:t>
                      </a:r>
                    </a:p>
                  </a:txBody>
                  <a:tcPr/>
                </a:tc>
                <a:extLst>
                  <a:ext uri="{0D108BD9-81ED-4DB2-BD59-A6C34878D82A}">
                    <a16:rowId xmlns:a16="http://schemas.microsoft.com/office/drawing/2014/main" val="1700121178"/>
                  </a:ext>
                </a:extLst>
              </a:tr>
              <a:tr h="370840">
                <a:tc>
                  <a:txBody>
                    <a:bodyPr/>
                    <a:lstStyle/>
                    <a:p>
                      <a:pPr algn="ctr"/>
                      <a:r>
                        <a:rPr lang="en-US" dirty="0"/>
                        <a:t>3</a:t>
                      </a: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Tx/>
                        <a:buAutoNum type="alphaLcParenR"/>
                        <a:tabLst/>
                        <a:defRPr/>
                      </a:pPr>
                      <a:r>
                        <a:rPr lang="en-US" sz="1600" dirty="0"/>
                        <a:t>Structured curriculum addressing program specific criteria (PSC)</a:t>
                      </a:r>
                    </a:p>
                    <a:p>
                      <a:r>
                        <a:rPr lang="en-US" sz="1600" dirty="0"/>
                        <a:t> b) Components of curriculum, Outcomes of core engg.to acquire professional competence, skills. Process justified for improvement in courses, content delivery &amp; assessment methods </a:t>
                      </a:r>
                    </a:p>
                    <a:p>
                      <a:pPr marL="342900" marR="0" lvl="0" indent="-342900" algn="l" defTabSz="914400" rtl="0" eaLnBrk="1" fontAlgn="auto" latinLnBrk="0" hangingPunct="1">
                        <a:lnSpc>
                          <a:spcPct val="100000"/>
                        </a:lnSpc>
                        <a:spcBef>
                          <a:spcPts val="0"/>
                        </a:spcBef>
                        <a:spcAft>
                          <a:spcPts val="0"/>
                        </a:spcAft>
                        <a:buClrTx/>
                        <a:buSzTx/>
                        <a:buFontTx/>
                        <a:buAutoNum type="alphaLcParenR"/>
                        <a:tabLst/>
                        <a:defRPr/>
                      </a:pP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a) Structured curriculum is addressed for PSC is mapped w.r.t international syllabus, along with reference of national statutory/ regulatory bodies (AICTE,UOM)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b) Direct (IAT, </a:t>
                      </a:r>
                      <a:r>
                        <a:rPr lang="en-US" sz="1600" dirty="0" err="1"/>
                        <a:t>Practicals</a:t>
                      </a:r>
                      <a:r>
                        <a:rPr lang="en-US" sz="1600" dirty="0"/>
                        <a:t>, SEE &amp; SV), indirect tools (Course/Exit survey) </a:t>
                      </a:r>
                    </a:p>
                  </a:txBody>
                  <a:tcPr/>
                </a:tc>
                <a:extLst>
                  <a:ext uri="{0D108BD9-81ED-4DB2-BD59-A6C34878D82A}">
                    <a16:rowId xmlns:a16="http://schemas.microsoft.com/office/drawing/2014/main" val="2648592364"/>
                  </a:ext>
                </a:extLst>
              </a:tr>
            </a:tbl>
          </a:graphicData>
        </a:graphic>
      </p:graphicFrame>
      <p:sp>
        <p:nvSpPr>
          <p:cNvPr id="8" name="Rectangle 7">
            <a:extLst>
              <a:ext uri="{FF2B5EF4-FFF2-40B4-BE49-F238E27FC236}">
                <a16:creationId xmlns:a16="http://schemas.microsoft.com/office/drawing/2014/main" id="{FBF210B6-F45F-4BB8-8449-8EC27420FF61}"/>
              </a:ext>
            </a:extLst>
          </p:cNvPr>
          <p:cNvSpPr/>
          <p:nvPr/>
        </p:nvSpPr>
        <p:spPr>
          <a:xfrm>
            <a:off x="1828800" y="343420"/>
            <a:ext cx="9221492" cy="830997"/>
          </a:xfrm>
          <a:prstGeom prst="rect">
            <a:avLst/>
          </a:prstGeom>
        </p:spPr>
        <p:txBody>
          <a:bodyPr wrap="square">
            <a:spAutoFit/>
          </a:bodyPr>
          <a:lstStyle/>
          <a:p>
            <a:r>
              <a:rPr lang="en-US" sz="2400" dirty="0"/>
              <a:t>Strengths and weakness of last NBA committee visit report -2016 &amp; </a:t>
            </a:r>
          </a:p>
          <a:p>
            <a:r>
              <a:rPr lang="en-US" sz="2400" dirty="0"/>
              <a:t>its enrichment / mitigation criteria wise till date</a:t>
            </a:r>
          </a:p>
        </p:txBody>
      </p:sp>
    </p:spTree>
    <p:extLst>
      <p:ext uri="{BB962C8B-B14F-4D97-AF65-F5344CB8AC3E}">
        <p14:creationId xmlns:p14="http://schemas.microsoft.com/office/powerpoint/2010/main" val="1664327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7F171-084A-4D54-8942-A0F9C08F3E15}"/>
              </a:ext>
            </a:extLst>
          </p:cNvPr>
          <p:cNvSpPr>
            <a:spLocks noGrp="1"/>
          </p:cNvSpPr>
          <p:nvPr>
            <p:ph type="title"/>
          </p:nvPr>
        </p:nvSpPr>
        <p:spPr>
          <a:xfrm>
            <a:off x="1433847" y="1845861"/>
            <a:ext cx="10972800" cy="794745"/>
          </a:xfrm>
        </p:spPr>
        <p:txBody>
          <a:bodyPr/>
          <a:lstStyle/>
          <a:p>
            <a:r>
              <a:rPr lang="en-US" sz="2800" dirty="0"/>
              <a:t>Strengths and weakness of last NBA committee visit </a:t>
            </a:r>
            <a:br>
              <a:rPr lang="en-US" sz="2800" dirty="0"/>
            </a:br>
            <a:r>
              <a:rPr lang="en-US" sz="2800" dirty="0"/>
              <a:t>report -2016 &amp; its mitigation criteria wise till date</a:t>
            </a:r>
          </a:p>
        </p:txBody>
      </p:sp>
      <p:graphicFrame>
        <p:nvGraphicFramePr>
          <p:cNvPr id="5" name="Table 4">
            <a:extLst>
              <a:ext uri="{FF2B5EF4-FFF2-40B4-BE49-F238E27FC236}">
                <a16:creationId xmlns:a16="http://schemas.microsoft.com/office/drawing/2014/main" id="{FBEEF2B9-EF58-4F36-8955-0FD213F7EBA5}"/>
              </a:ext>
            </a:extLst>
          </p:cNvPr>
          <p:cNvGraphicFramePr>
            <a:graphicFrameLocks noGrp="1"/>
          </p:cNvGraphicFramePr>
          <p:nvPr>
            <p:extLst>
              <p:ext uri="{D42A27DB-BD31-4B8C-83A1-F6EECF244321}">
                <p14:modId xmlns:p14="http://schemas.microsoft.com/office/powerpoint/2010/main" val="2043850919"/>
              </p:ext>
            </p:extLst>
          </p:nvPr>
        </p:nvGraphicFramePr>
        <p:xfrm>
          <a:off x="313385" y="1275120"/>
          <a:ext cx="11565229" cy="5393764"/>
        </p:xfrm>
        <a:graphic>
          <a:graphicData uri="http://schemas.openxmlformats.org/drawingml/2006/table">
            <a:tbl>
              <a:tblPr firstRow="1" bandRow="1">
                <a:tableStyleId>{5C22544A-7EE6-4342-B048-85BDC9FD1C3A}</a:tableStyleId>
              </a:tblPr>
              <a:tblGrid>
                <a:gridCol w="944452">
                  <a:extLst>
                    <a:ext uri="{9D8B030D-6E8A-4147-A177-3AD203B41FA5}">
                      <a16:colId xmlns:a16="http://schemas.microsoft.com/office/drawing/2014/main" val="1099087631"/>
                    </a:ext>
                  </a:extLst>
                </a:gridCol>
                <a:gridCol w="5331853">
                  <a:extLst>
                    <a:ext uri="{9D8B030D-6E8A-4147-A177-3AD203B41FA5}">
                      <a16:colId xmlns:a16="http://schemas.microsoft.com/office/drawing/2014/main" val="2619934130"/>
                    </a:ext>
                  </a:extLst>
                </a:gridCol>
                <a:gridCol w="5288924">
                  <a:extLst>
                    <a:ext uri="{9D8B030D-6E8A-4147-A177-3AD203B41FA5}">
                      <a16:colId xmlns:a16="http://schemas.microsoft.com/office/drawing/2014/main" val="1282113107"/>
                    </a:ext>
                  </a:extLst>
                </a:gridCol>
              </a:tblGrid>
              <a:tr h="10729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Criteria No.</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Strength reported   by NBA committee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FF00"/>
                          </a:solidFill>
                        </a:rPr>
                        <a:t> (Y-Compliance)</a:t>
                      </a:r>
                    </a:p>
                    <a:p>
                      <a:endParaRPr lang="en-US" dirty="0"/>
                    </a:p>
                  </a:txBody>
                  <a:tcPr/>
                </a:tc>
                <a:tc>
                  <a:txBody>
                    <a:bodyPr/>
                    <a:lstStyle/>
                    <a:p>
                      <a:r>
                        <a:rPr lang="en-US" sz="1800" dirty="0"/>
                        <a:t>Strengths enrichment since 2016</a:t>
                      </a:r>
                      <a:endParaRPr lang="en-US" dirty="0"/>
                    </a:p>
                  </a:txBody>
                  <a:tcPr/>
                </a:tc>
                <a:extLst>
                  <a:ext uri="{0D108BD9-81ED-4DB2-BD59-A6C34878D82A}">
                    <a16:rowId xmlns:a16="http://schemas.microsoft.com/office/drawing/2014/main" val="3861015241"/>
                  </a:ext>
                </a:extLst>
              </a:tr>
              <a:tr h="1394778">
                <a:tc>
                  <a:txBody>
                    <a:bodyPr/>
                    <a:lstStyle/>
                    <a:p>
                      <a:pPr algn="ctr"/>
                      <a:r>
                        <a:rPr lang="en-US" dirty="0"/>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Success rate, Academic performance , Placement , higher studies, innovation initiatives etc. must be consistent with attained POs &amp; PEOs </a:t>
                      </a:r>
                    </a:p>
                    <a:p>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Consistent performance in success rate, academic performance, placement, higher studies, initiatives etc., is clearly indicated for attainment of POs, PEOs</a:t>
                      </a:r>
                    </a:p>
                  </a:txBody>
                  <a:tcPr/>
                </a:tc>
                <a:extLst>
                  <a:ext uri="{0D108BD9-81ED-4DB2-BD59-A6C34878D82A}">
                    <a16:rowId xmlns:a16="http://schemas.microsoft.com/office/drawing/2014/main" val="3362922582"/>
                  </a:ext>
                </a:extLst>
              </a:tr>
              <a:tr h="965616">
                <a:tc>
                  <a:txBody>
                    <a:bodyPr/>
                    <a:lstStyle/>
                    <a:p>
                      <a:pPr algn="ctr"/>
                      <a:r>
                        <a:rPr lang="en-US" dirty="0"/>
                        <a:t>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Academic support units – </a:t>
                      </a:r>
                      <a:r>
                        <a:rPr lang="en-US" sz="2000" dirty="0" err="1"/>
                        <a:t>engg</a:t>
                      </a:r>
                      <a:r>
                        <a:rPr lang="en-US" sz="2000" dirty="0"/>
                        <a:t>. labs, language lab., to fulfill the prerequisite of core &amp; optional </a:t>
                      </a:r>
                      <a:r>
                        <a:rPr lang="en-US" sz="2000" dirty="0" err="1"/>
                        <a:t>engg</a:t>
                      </a:r>
                      <a:r>
                        <a:rPr lang="en-US" sz="2000" dirty="0"/>
                        <a:t>. Courses</a:t>
                      </a:r>
                    </a:p>
                    <a:p>
                      <a:pPr marL="0" indent="0">
                        <a:buNone/>
                      </a:pPr>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All required tools, licensed software, open source are  available to conduct all courses at dept.</a:t>
                      </a:r>
                    </a:p>
                    <a:p>
                      <a:pPr marL="342900" indent="-342900">
                        <a:buAutoNum type="alphaLcParenR"/>
                      </a:pPr>
                      <a:endParaRPr lang="en-US" sz="2000" dirty="0"/>
                    </a:p>
                  </a:txBody>
                  <a:tcPr/>
                </a:tc>
                <a:extLst>
                  <a:ext uri="{0D108BD9-81ED-4DB2-BD59-A6C34878D82A}">
                    <a16:rowId xmlns:a16="http://schemas.microsoft.com/office/drawing/2014/main" val="1700121178"/>
                  </a:ext>
                </a:extLst>
              </a:tr>
              <a:tr h="1537833">
                <a:tc>
                  <a:txBody>
                    <a:bodyPr/>
                    <a:lstStyle/>
                    <a:p>
                      <a:pPr algn="ctr"/>
                      <a:r>
                        <a:rPr lang="en-US" dirty="0"/>
                        <a:t>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Campus infrastructure, library, internet, counseling &amp; emergency facilities must satisfy requirements of the </a:t>
                      </a:r>
                      <a:r>
                        <a:rPr lang="en-US" sz="2000" dirty="0" err="1"/>
                        <a:t>programme</a:t>
                      </a:r>
                      <a:endParaRPr lang="en-US" sz="2000" dirty="0"/>
                    </a:p>
                    <a:p>
                      <a:pPr marL="342900" marR="0" lvl="0" indent="-342900" algn="l" defTabSz="914400" rtl="0" eaLnBrk="1" fontAlgn="auto" latinLnBrk="0" hangingPunct="1">
                        <a:lnSpc>
                          <a:spcPct val="100000"/>
                        </a:lnSpc>
                        <a:spcBef>
                          <a:spcPts val="0"/>
                        </a:spcBef>
                        <a:spcAft>
                          <a:spcPts val="0"/>
                        </a:spcAft>
                        <a:buClrTx/>
                        <a:buSzTx/>
                        <a:buFontTx/>
                        <a:buAutoNum type="alphaLcParenR"/>
                        <a:tabLst/>
                        <a:defRPr/>
                      </a:pPr>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Campus Infrastructure (Intel IOT </a:t>
                      </a:r>
                      <a:r>
                        <a:rPr lang="en-US" sz="2000" dirty="0" err="1"/>
                        <a:t>CoE</a:t>
                      </a:r>
                      <a:r>
                        <a:rPr lang="en-US" sz="2000" dirty="0"/>
                        <a:t>, TAIC, Upgradation of labs), library books,  internet , counseling &amp; emergency facilities satisfy the requirements at dept. level as required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p>
                  </a:txBody>
                  <a:tcPr/>
                </a:tc>
                <a:extLst>
                  <a:ext uri="{0D108BD9-81ED-4DB2-BD59-A6C34878D82A}">
                    <a16:rowId xmlns:a16="http://schemas.microsoft.com/office/drawing/2014/main" val="2648592364"/>
                  </a:ext>
                </a:extLst>
              </a:tr>
            </a:tbl>
          </a:graphicData>
        </a:graphic>
      </p:graphicFrame>
      <p:sp>
        <p:nvSpPr>
          <p:cNvPr id="8" name="Rectangle 7">
            <a:extLst>
              <a:ext uri="{FF2B5EF4-FFF2-40B4-BE49-F238E27FC236}">
                <a16:creationId xmlns:a16="http://schemas.microsoft.com/office/drawing/2014/main" id="{FBF210B6-F45F-4BB8-8449-8EC27420FF61}"/>
              </a:ext>
            </a:extLst>
          </p:cNvPr>
          <p:cNvSpPr/>
          <p:nvPr/>
        </p:nvSpPr>
        <p:spPr>
          <a:xfrm>
            <a:off x="1828800" y="343420"/>
            <a:ext cx="9252488" cy="830997"/>
          </a:xfrm>
          <a:prstGeom prst="rect">
            <a:avLst/>
          </a:prstGeom>
        </p:spPr>
        <p:txBody>
          <a:bodyPr wrap="square">
            <a:spAutoFit/>
          </a:bodyPr>
          <a:lstStyle/>
          <a:p>
            <a:r>
              <a:rPr lang="en-US" sz="2400" dirty="0"/>
              <a:t>Strengths and weakness of last NBA committee visit report -2016 &amp; </a:t>
            </a:r>
          </a:p>
          <a:p>
            <a:r>
              <a:rPr lang="en-US" sz="2400" dirty="0"/>
              <a:t>its enrichment / mitigation criteria wise till date</a:t>
            </a:r>
          </a:p>
        </p:txBody>
      </p:sp>
    </p:spTree>
    <p:extLst>
      <p:ext uri="{BB962C8B-B14F-4D97-AF65-F5344CB8AC3E}">
        <p14:creationId xmlns:p14="http://schemas.microsoft.com/office/powerpoint/2010/main" val="831285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FC415-C5F7-4286-9589-618580071F18}"/>
              </a:ext>
            </a:extLst>
          </p:cNvPr>
          <p:cNvSpPr>
            <a:spLocks noGrp="1"/>
          </p:cNvSpPr>
          <p:nvPr>
            <p:ph type="title"/>
          </p:nvPr>
        </p:nvSpPr>
        <p:spPr>
          <a:xfrm>
            <a:off x="914400" y="2107876"/>
            <a:ext cx="10363200" cy="1362075"/>
          </a:xfrm>
        </p:spPr>
        <p:txBody>
          <a:bodyPr/>
          <a:lstStyle/>
          <a:p>
            <a:pPr algn="ctr"/>
            <a:br>
              <a:rPr lang="en-US" sz="3200" dirty="0"/>
            </a:br>
            <a:r>
              <a:rPr lang="en-US" sz="3200" dirty="0"/>
              <a:t>II. STRENGTHS &amp; WEAKNESS - LAST NBA REPORT</a:t>
            </a:r>
            <a:br>
              <a:rPr lang="en-US" sz="3200" dirty="0"/>
            </a:br>
            <a:br>
              <a:rPr lang="en-US" sz="3200" dirty="0"/>
            </a:br>
            <a:r>
              <a:rPr lang="en-US" sz="3200" dirty="0"/>
              <a:t>(WEAKNESs) </a:t>
            </a:r>
          </a:p>
        </p:txBody>
      </p:sp>
    </p:spTree>
    <p:extLst>
      <p:ext uri="{BB962C8B-B14F-4D97-AF65-F5344CB8AC3E}">
        <p14:creationId xmlns:p14="http://schemas.microsoft.com/office/powerpoint/2010/main" val="214213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5CD20-905C-4595-B66B-6C9C4BB5F87A}"/>
              </a:ext>
            </a:extLst>
          </p:cNvPr>
          <p:cNvSpPr>
            <a:spLocks noGrp="1"/>
          </p:cNvSpPr>
          <p:nvPr>
            <p:ph type="title"/>
          </p:nvPr>
        </p:nvSpPr>
        <p:spPr/>
        <p:txBody>
          <a:bodyPr/>
          <a:lstStyle/>
          <a:p>
            <a:pPr algn="l"/>
            <a:r>
              <a:rPr lang="en-US" sz="2400" dirty="0"/>
              <a:t>	</a:t>
            </a:r>
            <a:br>
              <a:rPr lang="en-US" sz="2400" dirty="0"/>
            </a:br>
            <a:r>
              <a:rPr lang="en-US" sz="2400" dirty="0"/>
              <a:t>              </a:t>
            </a:r>
            <a:r>
              <a:rPr lang="en-US" sz="2000" dirty="0"/>
              <a:t>Criteria 1:  </a:t>
            </a:r>
            <a:r>
              <a:rPr lang="en-US" sz="2000" b="1" dirty="0"/>
              <a:t>Concern 1- </a:t>
            </a:r>
            <a:r>
              <a:rPr lang="en-US" sz="2000" dirty="0"/>
              <a:t>Lack visibility in terms of support – Administrative system in    				attaining PEOs</a:t>
            </a:r>
            <a:br>
              <a:rPr lang="en-US" sz="2000" dirty="0"/>
            </a:br>
            <a:endParaRPr lang="en-US" sz="2400" dirty="0"/>
          </a:p>
        </p:txBody>
      </p:sp>
      <p:graphicFrame>
        <p:nvGraphicFramePr>
          <p:cNvPr id="4" name="Content Placeholder 3">
            <a:extLst>
              <a:ext uri="{FF2B5EF4-FFF2-40B4-BE49-F238E27FC236}">
                <a16:creationId xmlns:a16="http://schemas.microsoft.com/office/drawing/2014/main" id="{0C1405C0-967C-4801-BC31-1D47B8EB0C4F}"/>
              </a:ext>
            </a:extLst>
          </p:cNvPr>
          <p:cNvGraphicFramePr>
            <a:graphicFrameLocks noGrp="1"/>
          </p:cNvGraphicFramePr>
          <p:nvPr>
            <p:ph idx="1"/>
            <p:extLst>
              <p:ext uri="{D42A27DB-BD31-4B8C-83A1-F6EECF244321}">
                <p14:modId xmlns:p14="http://schemas.microsoft.com/office/powerpoint/2010/main" val="2325937628"/>
              </p:ext>
            </p:extLst>
          </p:nvPr>
        </p:nvGraphicFramePr>
        <p:xfrm>
          <a:off x="609600" y="1265350"/>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A4F514DA-2D17-4DC9-AD80-4C4622FFBFAF}"/>
              </a:ext>
            </a:extLst>
          </p:cNvPr>
          <p:cNvSpPr txBox="1"/>
          <p:nvPr/>
        </p:nvSpPr>
        <p:spPr>
          <a:xfrm>
            <a:off x="6726862" y="4250578"/>
            <a:ext cx="7823200" cy="2062103"/>
          </a:xfrm>
          <a:prstGeom prst="rect">
            <a:avLst/>
          </a:prstGeom>
          <a:noFill/>
        </p:spPr>
        <p:txBody>
          <a:bodyPr wrap="square" rtlCol="0">
            <a:spAutoFit/>
          </a:bodyPr>
          <a:lstStyle/>
          <a:p>
            <a:r>
              <a:rPr lang="en-US" sz="1600" b="1" dirty="0"/>
              <a:t>Mission Keywords – Attainment</a:t>
            </a:r>
          </a:p>
          <a:p>
            <a:endParaRPr lang="en-US" sz="1600" b="1" dirty="0"/>
          </a:p>
          <a:p>
            <a:r>
              <a:rPr lang="en-US" sz="1600" b="1" dirty="0"/>
              <a:t>Enrich students:</a:t>
            </a:r>
            <a:r>
              <a:rPr lang="en-US" sz="1600" dirty="0"/>
              <a:t> SOP, PBL, Hackathon, R&amp;D activities </a:t>
            </a:r>
          </a:p>
          <a:p>
            <a:r>
              <a:rPr lang="en-US" sz="1600" b="1" dirty="0"/>
              <a:t>Quality education: </a:t>
            </a:r>
            <a:r>
              <a:rPr lang="en-US" sz="1600" dirty="0"/>
              <a:t>Curriculum delivery, Lab journals, OBE based </a:t>
            </a:r>
          </a:p>
          <a:p>
            <a:r>
              <a:rPr lang="en-US" sz="1600" dirty="0"/>
              <a:t>  assignments and expt.</a:t>
            </a:r>
          </a:p>
          <a:p>
            <a:r>
              <a:rPr lang="en-US" sz="1600" dirty="0"/>
              <a:t> </a:t>
            </a:r>
            <a:r>
              <a:rPr lang="en-US" sz="1600" b="1" dirty="0"/>
              <a:t>Industry ready: </a:t>
            </a:r>
            <a:r>
              <a:rPr lang="en-US" sz="1600" dirty="0"/>
              <a:t>Technical seminars, ICC, Preplacement training,</a:t>
            </a:r>
          </a:p>
          <a:p>
            <a:r>
              <a:rPr lang="en-US" sz="1600" b="1" dirty="0"/>
              <a:t>Professional ethics:</a:t>
            </a:r>
            <a:r>
              <a:rPr lang="en-US" sz="1600" dirty="0"/>
              <a:t> conference publications </a:t>
            </a:r>
          </a:p>
          <a:p>
            <a:r>
              <a:rPr lang="en-US" sz="1600" b="1" dirty="0"/>
              <a:t>Responsible citizen:</a:t>
            </a:r>
            <a:r>
              <a:rPr lang="en-US" sz="1600" dirty="0"/>
              <a:t> participation in NSS</a:t>
            </a:r>
          </a:p>
        </p:txBody>
      </p:sp>
      <p:sp>
        <p:nvSpPr>
          <p:cNvPr id="7" name="TextBox 6">
            <a:extLst>
              <a:ext uri="{FF2B5EF4-FFF2-40B4-BE49-F238E27FC236}">
                <a16:creationId xmlns:a16="http://schemas.microsoft.com/office/drawing/2014/main" id="{3E1145DB-4B3A-4883-AD6B-061EECFC3D2D}"/>
              </a:ext>
            </a:extLst>
          </p:cNvPr>
          <p:cNvSpPr txBox="1"/>
          <p:nvPr/>
        </p:nvSpPr>
        <p:spPr>
          <a:xfrm>
            <a:off x="609600" y="6403161"/>
            <a:ext cx="11466286" cy="400110"/>
          </a:xfrm>
          <a:prstGeom prst="rect">
            <a:avLst/>
          </a:prstGeom>
          <a:noFill/>
        </p:spPr>
        <p:txBody>
          <a:bodyPr wrap="square" rtlCol="0">
            <a:spAutoFit/>
          </a:bodyPr>
          <a:lstStyle/>
          <a:p>
            <a:r>
              <a:rPr lang="en-US" sz="2000" b="1" dirty="0"/>
              <a:t>The objective of above processes is to achieve PEOs effectively &amp; align department VMS with institute VMS</a:t>
            </a:r>
          </a:p>
        </p:txBody>
      </p:sp>
    </p:spTree>
    <p:extLst>
      <p:ext uri="{BB962C8B-B14F-4D97-AF65-F5344CB8AC3E}">
        <p14:creationId xmlns:p14="http://schemas.microsoft.com/office/powerpoint/2010/main" val="1891386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6684296" y="130629"/>
            <a:ext cx="5391221" cy="6662057"/>
          </a:xfrm>
          <a:prstGeom prst="rect">
            <a:avLst/>
          </a:prstGeom>
          <a:solidFill>
            <a:schemeClr val="accent3">
              <a:lumMod val="40000"/>
              <a:lumOff val="60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1374697" y="325568"/>
            <a:ext cx="9529864" cy="443198"/>
          </a:xfrm>
          <a:prstGeom prst="rect">
            <a:avLst/>
          </a:prstGeom>
        </p:spPr>
        <p:txBody>
          <a:bodyPr vert="horz" lIns="91409" tIns="45705" rIns="91409" bIns="45705" rtlCol="0" anchor="t" anchorCtr="0">
            <a:normAutofit fontScale="90000" lnSpcReduction="20000"/>
          </a:bodyPr>
          <a:lstStyle>
            <a:lvl1pPr algn="l" defTabSz="914088" rtl="0" eaLnBrk="1" latinLnBrk="0" hangingPunct="1">
              <a:lnSpc>
                <a:spcPct val="80000"/>
              </a:lnSpc>
              <a:spcBef>
                <a:spcPct val="0"/>
              </a:spcBef>
              <a:buNone/>
              <a:defRPr sz="4000" kern="1200">
                <a:solidFill>
                  <a:srgbClr val="353A51"/>
                </a:solidFill>
                <a:latin typeface="Segoe UI Light" panose="020B0502040204020203" pitchFamily="34" charset="0"/>
                <a:ea typeface="Segoe UI Light" panose="020B0502040204020203" pitchFamily="34" charset="0"/>
                <a:cs typeface="Segoe UI Light" panose="020B0502040204020203" pitchFamily="34" charset="0"/>
              </a:defRPr>
            </a:lvl1pPr>
          </a:lstStyle>
          <a:p>
            <a:r>
              <a:rPr lang="en-US" dirty="0"/>
              <a:t>PEOs –  Implementation</a:t>
            </a:r>
            <a:endParaRPr lang="en-IN" dirty="0"/>
          </a:p>
        </p:txBody>
      </p:sp>
      <p:grpSp>
        <p:nvGrpSpPr>
          <p:cNvPr id="5" name="Group 88"/>
          <p:cNvGrpSpPr/>
          <p:nvPr/>
        </p:nvGrpSpPr>
        <p:grpSpPr>
          <a:xfrm>
            <a:off x="230935" y="876394"/>
            <a:ext cx="11644606" cy="5556039"/>
            <a:chOff x="166815" y="1387851"/>
            <a:chExt cx="8044442" cy="3200804"/>
          </a:xfrm>
          <a:solidFill>
            <a:schemeClr val="accent6"/>
          </a:solidFill>
        </p:grpSpPr>
        <p:sp>
          <p:nvSpPr>
            <p:cNvPr id="6" name="Rectangle 5"/>
            <p:cNvSpPr/>
            <p:nvPr/>
          </p:nvSpPr>
          <p:spPr>
            <a:xfrm>
              <a:off x="166815" y="3048000"/>
              <a:ext cx="856735" cy="9144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dirty="0"/>
                <a:t>VISSION</a:t>
              </a:r>
              <a:endParaRPr lang="en-IN" sz="1600" dirty="0"/>
            </a:p>
          </p:txBody>
        </p:sp>
        <p:sp>
          <p:nvSpPr>
            <p:cNvPr id="7" name="Rectangle 6"/>
            <p:cNvSpPr/>
            <p:nvPr/>
          </p:nvSpPr>
          <p:spPr>
            <a:xfrm>
              <a:off x="2023739" y="3048000"/>
              <a:ext cx="837408" cy="914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dirty="0"/>
                <a:t>MISSION</a:t>
              </a:r>
              <a:endParaRPr lang="en-IN" sz="1600" dirty="0"/>
            </a:p>
          </p:txBody>
        </p:sp>
        <p:cxnSp>
          <p:nvCxnSpPr>
            <p:cNvPr id="8" name="Straight Arrow Connector 7"/>
            <p:cNvCxnSpPr>
              <a:stCxn id="6" idx="3"/>
              <a:endCxn id="7" idx="1"/>
            </p:cNvCxnSpPr>
            <p:nvPr/>
          </p:nvCxnSpPr>
          <p:spPr>
            <a:xfrm>
              <a:off x="1023550" y="3505200"/>
              <a:ext cx="1000188" cy="0"/>
            </a:xfrm>
            <a:prstGeom prst="straightConnector1">
              <a:avLst/>
            </a:prstGeom>
            <a:grpFill/>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7068257" y="1644932"/>
              <a:ext cx="1143000" cy="1541267"/>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800" dirty="0"/>
                <a:t>Campus Connect, Professional Body, Bridge courses &amp;  Co and Extra curricular</a:t>
              </a:r>
            </a:p>
            <a:p>
              <a:pPr algn="ctr"/>
              <a:r>
                <a:rPr lang="en-US" sz="1800" dirty="0"/>
                <a:t> activities</a:t>
              </a:r>
              <a:endParaRPr lang="en-IN" sz="1800" dirty="0"/>
            </a:p>
          </p:txBody>
        </p:sp>
        <p:grpSp>
          <p:nvGrpSpPr>
            <p:cNvPr id="10" name="Group 32"/>
            <p:cNvGrpSpPr/>
            <p:nvPr/>
          </p:nvGrpSpPr>
          <p:grpSpPr>
            <a:xfrm>
              <a:off x="2442444" y="1387851"/>
              <a:ext cx="4017397" cy="1660149"/>
              <a:chOff x="2442444" y="1387851"/>
              <a:chExt cx="4017397" cy="1660149"/>
            </a:xfrm>
            <a:grpFill/>
          </p:grpSpPr>
          <p:sp>
            <p:nvSpPr>
              <p:cNvPr id="18" name="Rectangle 12"/>
              <p:cNvSpPr/>
              <p:nvPr/>
            </p:nvSpPr>
            <p:spPr>
              <a:xfrm>
                <a:off x="5164438" y="1387851"/>
                <a:ext cx="1295403" cy="105055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r>
                  <a:rPr lang="en-US" sz="1600" dirty="0">
                    <a:solidFill>
                      <a:schemeClr val="bg1"/>
                    </a:solidFill>
                  </a:rPr>
                  <a:t> Best Practices, Information Security, Integrity, Professional Compliance</a:t>
                </a:r>
              </a:p>
            </p:txBody>
          </p:sp>
          <p:grpSp>
            <p:nvGrpSpPr>
              <p:cNvPr id="19" name="Group 34"/>
              <p:cNvGrpSpPr/>
              <p:nvPr/>
            </p:nvGrpSpPr>
            <p:grpSpPr>
              <a:xfrm>
                <a:off x="2442444" y="1480758"/>
                <a:ext cx="1676511" cy="1567242"/>
                <a:chOff x="2442444" y="1484878"/>
                <a:chExt cx="1676511" cy="1763147"/>
              </a:xfrm>
              <a:grpFill/>
            </p:grpSpPr>
            <p:sp>
              <p:nvSpPr>
                <p:cNvPr id="20" name="Rectangle 7"/>
                <p:cNvSpPr/>
                <p:nvPr/>
              </p:nvSpPr>
              <p:spPr>
                <a:xfrm>
                  <a:off x="3333615" y="1484878"/>
                  <a:ext cx="785340" cy="9144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dirty="0"/>
                    <a:t>PEO 6</a:t>
                  </a:r>
                  <a:endParaRPr lang="en-IN" sz="1600" dirty="0"/>
                </a:p>
              </p:txBody>
            </p:sp>
            <p:cxnSp>
              <p:nvCxnSpPr>
                <p:cNvPr id="21" name="Shape 27"/>
                <p:cNvCxnSpPr>
                  <a:stCxn id="7" idx="0"/>
                  <a:endCxn id="20" idx="1"/>
                </p:cNvCxnSpPr>
                <p:nvPr/>
              </p:nvCxnSpPr>
              <p:spPr>
                <a:xfrm rot="5400000" flipH="1" flipV="1">
                  <a:off x="2235056" y="2149466"/>
                  <a:ext cx="1305947" cy="891172"/>
                </a:xfrm>
                <a:prstGeom prst="bentConnector2">
                  <a:avLst/>
                </a:prstGeom>
                <a:grpFill/>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11" name="Group 77"/>
            <p:cNvGrpSpPr/>
            <p:nvPr/>
          </p:nvGrpSpPr>
          <p:grpSpPr>
            <a:xfrm>
              <a:off x="2861147" y="2590800"/>
              <a:ext cx="3625029" cy="1997855"/>
              <a:chOff x="2937347" y="2590800"/>
              <a:chExt cx="3625029" cy="1997855"/>
            </a:xfrm>
            <a:grpFill/>
          </p:grpSpPr>
          <p:sp>
            <p:nvSpPr>
              <p:cNvPr id="13" name="Rectangle 11"/>
              <p:cNvSpPr/>
              <p:nvPr/>
            </p:nvSpPr>
            <p:spPr>
              <a:xfrm>
                <a:off x="5240638" y="2590800"/>
                <a:ext cx="1295400" cy="946938"/>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gn="ctr"/>
                <a:r>
                  <a:rPr lang="en-US" sz="1600" dirty="0">
                    <a:solidFill>
                      <a:schemeClr val="bg1"/>
                    </a:solidFill>
                  </a:rPr>
                  <a:t>Communication skills for professional growth</a:t>
                </a:r>
              </a:p>
              <a:p>
                <a:pPr algn="ctr"/>
                <a:r>
                  <a:rPr lang="en-US" sz="1600" dirty="0"/>
                  <a:t>, Teamwork, Professional Growth, Successful Career</a:t>
                </a:r>
                <a:endParaRPr lang="en-IN" sz="1600" dirty="0"/>
              </a:p>
            </p:txBody>
          </p:sp>
          <p:grpSp>
            <p:nvGrpSpPr>
              <p:cNvPr id="14" name="Group 50"/>
              <p:cNvGrpSpPr/>
              <p:nvPr/>
            </p:nvGrpSpPr>
            <p:grpSpPr>
              <a:xfrm>
                <a:off x="2937347" y="2590948"/>
                <a:ext cx="1291376" cy="914400"/>
                <a:chOff x="2568294" y="2438548"/>
                <a:chExt cx="1335905" cy="914400"/>
              </a:xfrm>
              <a:grpFill/>
            </p:grpSpPr>
            <p:sp>
              <p:nvSpPr>
                <p:cNvPr id="16" name="Rectangle 15"/>
                <p:cNvSpPr/>
                <p:nvPr/>
              </p:nvSpPr>
              <p:spPr>
                <a:xfrm>
                  <a:off x="3091778" y="2438548"/>
                  <a:ext cx="812421" cy="914400"/>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dirty="0"/>
                    <a:t>PEO 7</a:t>
                  </a:r>
                  <a:endParaRPr lang="en-IN" sz="1600" dirty="0"/>
                </a:p>
              </p:txBody>
            </p:sp>
            <p:cxnSp>
              <p:nvCxnSpPr>
                <p:cNvPr id="17" name="Elbow Connector 16"/>
                <p:cNvCxnSpPr>
                  <a:stCxn id="7" idx="3"/>
                  <a:endCxn id="16" idx="1"/>
                </p:cNvCxnSpPr>
                <p:nvPr/>
              </p:nvCxnSpPr>
              <p:spPr>
                <a:xfrm flipV="1">
                  <a:off x="2568294" y="2895748"/>
                  <a:ext cx="523484" cy="457052"/>
                </a:xfrm>
                <a:prstGeom prst="bentConnector3">
                  <a:avLst>
                    <a:gd name="adj1" fmla="val 50000"/>
                  </a:avLst>
                </a:prstGeom>
                <a:grpFill/>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grpSp>
          <p:sp>
            <p:nvSpPr>
              <p:cNvPr id="15" name="Rectangle 11"/>
              <p:cNvSpPr/>
              <p:nvPr/>
            </p:nvSpPr>
            <p:spPr>
              <a:xfrm>
                <a:off x="5266976" y="3641717"/>
                <a:ext cx="1295400" cy="946938"/>
              </a:xfrm>
              <a:prstGeom prst="rect">
                <a:avLst/>
              </a:prstGeom>
              <a:solidFill>
                <a:schemeClr val="accent6">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gn="ctr"/>
                <a:r>
                  <a:rPr lang="en-US" sz="1600" dirty="0">
                    <a:solidFill>
                      <a:schemeClr val="bg1"/>
                    </a:solidFill>
                  </a:rPr>
                  <a:t>Higher Studies, successful career in Indian and Multinational Organizations</a:t>
                </a:r>
                <a:endParaRPr lang="en-IN" sz="1600" dirty="0"/>
              </a:p>
            </p:txBody>
          </p:sp>
        </p:grpSp>
        <p:sp>
          <p:nvSpPr>
            <p:cNvPr id="12" name="Rectangle 11"/>
            <p:cNvSpPr/>
            <p:nvPr/>
          </p:nvSpPr>
          <p:spPr>
            <a:xfrm>
              <a:off x="7063407" y="3454841"/>
              <a:ext cx="1143000" cy="1133814"/>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800" dirty="0"/>
                <a:t>Higher Education and Online Certification Cell (HOC)</a:t>
              </a:r>
              <a:endParaRPr lang="en-IN" sz="1800" dirty="0"/>
            </a:p>
          </p:txBody>
        </p:sp>
      </p:grpSp>
      <p:sp>
        <p:nvSpPr>
          <p:cNvPr id="22" name="TextBox 21"/>
          <p:cNvSpPr txBox="1"/>
          <p:nvPr/>
        </p:nvSpPr>
        <p:spPr>
          <a:xfrm>
            <a:off x="1505371" y="4177049"/>
            <a:ext cx="1312519" cy="738664"/>
          </a:xfrm>
          <a:prstGeom prst="rect">
            <a:avLst/>
          </a:prstGeom>
          <a:noFill/>
        </p:spPr>
        <p:txBody>
          <a:bodyPr wrap="square" rtlCol="0">
            <a:spAutoFit/>
          </a:bodyPr>
          <a:lstStyle/>
          <a:p>
            <a:r>
              <a:rPr lang="en-US" sz="1400" b="1" dirty="0"/>
              <a:t>Implemented</a:t>
            </a:r>
            <a:endParaRPr lang="en-US" sz="1200" b="1" dirty="0"/>
          </a:p>
          <a:p>
            <a:endParaRPr lang="en-US" sz="1400" b="1" dirty="0"/>
          </a:p>
          <a:p>
            <a:r>
              <a:rPr lang="en-US" sz="1400" b="1" dirty="0"/>
              <a:t>through</a:t>
            </a:r>
            <a:endParaRPr lang="en-IN" sz="1400" b="1" dirty="0"/>
          </a:p>
        </p:txBody>
      </p:sp>
      <p:sp>
        <p:nvSpPr>
          <p:cNvPr id="23" name="TextBox 22"/>
          <p:cNvSpPr txBox="1"/>
          <p:nvPr/>
        </p:nvSpPr>
        <p:spPr>
          <a:xfrm>
            <a:off x="9337967" y="2663677"/>
            <a:ext cx="1371600" cy="584775"/>
          </a:xfrm>
          <a:prstGeom prst="rect">
            <a:avLst/>
          </a:prstGeom>
          <a:noFill/>
        </p:spPr>
        <p:txBody>
          <a:bodyPr wrap="square" rtlCol="0">
            <a:spAutoFit/>
          </a:bodyPr>
          <a:lstStyle/>
          <a:p>
            <a:r>
              <a:rPr lang="en-US" sz="1600" dirty="0"/>
              <a:t>Attained through</a:t>
            </a:r>
            <a:endParaRPr lang="en-US" sz="1400" dirty="0"/>
          </a:p>
        </p:txBody>
      </p:sp>
      <p:sp>
        <p:nvSpPr>
          <p:cNvPr id="24" name="Right Brace 23"/>
          <p:cNvSpPr/>
          <p:nvPr/>
        </p:nvSpPr>
        <p:spPr>
          <a:xfrm>
            <a:off x="9376092" y="2194823"/>
            <a:ext cx="804461" cy="1945236"/>
          </a:xfrm>
          <a:prstGeom prst="rightBrace">
            <a:avLst>
              <a:gd name="adj1" fmla="val 8333"/>
              <a:gd name="adj2" fmla="val 4986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cxnSp>
        <p:nvCxnSpPr>
          <p:cNvPr id="25" name="Elbow Connector 24"/>
          <p:cNvCxnSpPr>
            <a:endCxn id="18" idx="1"/>
          </p:cNvCxnSpPr>
          <p:nvPr/>
        </p:nvCxnSpPr>
        <p:spPr>
          <a:xfrm>
            <a:off x="5951793" y="1482800"/>
            <a:ext cx="1513373" cy="30538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6" idx="3"/>
          </p:cNvCxnSpPr>
          <p:nvPr/>
        </p:nvCxnSpPr>
        <p:spPr>
          <a:xfrm flipV="1">
            <a:off x="6000384" y="3751186"/>
            <a:ext cx="1550809" cy="71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133922" y="3401395"/>
            <a:ext cx="1079829" cy="738664"/>
          </a:xfrm>
          <a:prstGeom prst="rect">
            <a:avLst/>
          </a:prstGeom>
          <a:noFill/>
        </p:spPr>
        <p:txBody>
          <a:bodyPr wrap="square" rtlCol="0">
            <a:spAutoFit/>
          </a:bodyPr>
          <a:lstStyle/>
          <a:p>
            <a:r>
              <a:rPr lang="en-US" sz="1400" dirty="0"/>
              <a:t>Deals</a:t>
            </a:r>
          </a:p>
          <a:p>
            <a:endParaRPr lang="en-US" sz="1400" dirty="0"/>
          </a:p>
          <a:p>
            <a:r>
              <a:rPr lang="en-US" sz="1400" dirty="0"/>
              <a:t> with</a:t>
            </a:r>
            <a:endParaRPr lang="en-IN" sz="1400" dirty="0"/>
          </a:p>
        </p:txBody>
      </p:sp>
      <p:sp>
        <p:nvSpPr>
          <p:cNvPr id="28" name="TextBox 27"/>
          <p:cNvSpPr txBox="1"/>
          <p:nvPr/>
        </p:nvSpPr>
        <p:spPr>
          <a:xfrm>
            <a:off x="6053238" y="1180104"/>
            <a:ext cx="1386626" cy="738664"/>
          </a:xfrm>
          <a:prstGeom prst="rect">
            <a:avLst/>
          </a:prstGeom>
          <a:noFill/>
        </p:spPr>
        <p:txBody>
          <a:bodyPr wrap="square" rtlCol="0">
            <a:spAutoFit/>
          </a:bodyPr>
          <a:lstStyle/>
          <a:p>
            <a:r>
              <a:rPr lang="en-US" sz="1400" dirty="0"/>
              <a:t>Deals</a:t>
            </a:r>
          </a:p>
          <a:p>
            <a:endParaRPr lang="en-US" sz="1400" dirty="0"/>
          </a:p>
          <a:p>
            <a:r>
              <a:rPr lang="en-US" sz="1400" dirty="0"/>
              <a:t> with</a:t>
            </a:r>
            <a:endParaRPr lang="en-IN" sz="1400" dirty="0"/>
          </a:p>
        </p:txBody>
      </p:sp>
      <p:sp>
        <p:nvSpPr>
          <p:cNvPr id="29" name="Rectangle 28"/>
          <p:cNvSpPr/>
          <p:nvPr/>
        </p:nvSpPr>
        <p:spPr>
          <a:xfrm>
            <a:off x="3320310" y="2162376"/>
            <a:ext cx="1370888" cy="369332"/>
          </a:xfrm>
          <a:prstGeom prst="rect">
            <a:avLst/>
          </a:prstGeom>
        </p:spPr>
        <p:txBody>
          <a:bodyPr wrap="none">
            <a:spAutoFit/>
          </a:bodyPr>
          <a:lstStyle/>
          <a:p>
            <a:r>
              <a:rPr lang="en-US" b="1" dirty="0"/>
              <a:t>Achieved by</a:t>
            </a:r>
            <a:endParaRPr lang="en-IN" b="1" dirty="0"/>
          </a:p>
        </p:txBody>
      </p:sp>
      <p:sp>
        <p:nvSpPr>
          <p:cNvPr id="30" name="Rectangle 29"/>
          <p:cNvSpPr/>
          <p:nvPr/>
        </p:nvSpPr>
        <p:spPr>
          <a:xfrm>
            <a:off x="4923308" y="5095041"/>
            <a:ext cx="1210614" cy="11590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PEO 3</a:t>
            </a:r>
          </a:p>
        </p:txBody>
      </p:sp>
      <p:cxnSp>
        <p:nvCxnSpPr>
          <p:cNvPr id="31" name="Elbow Connector 30"/>
          <p:cNvCxnSpPr/>
          <p:nvPr/>
        </p:nvCxnSpPr>
        <p:spPr>
          <a:xfrm>
            <a:off x="4089852" y="4589749"/>
            <a:ext cx="794570" cy="108484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5971146" y="5684537"/>
            <a:ext cx="1550809" cy="71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6233538" y="5315205"/>
            <a:ext cx="1079829" cy="738664"/>
          </a:xfrm>
          <a:prstGeom prst="rect">
            <a:avLst/>
          </a:prstGeom>
          <a:noFill/>
        </p:spPr>
        <p:txBody>
          <a:bodyPr wrap="square" rtlCol="0">
            <a:spAutoFit/>
          </a:bodyPr>
          <a:lstStyle/>
          <a:p>
            <a:r>
              <a:rPr lang="en-US" sz="1400" dirty="0"/>
              <a:t>Deals</a:t>
            </a:r>
          </a:p>
          <a:p>
            <a:endParaRPr lang="en-US" sz="1400" dirty="0"/>
          </a:p>
          <a:p>
            <a:r>
              <a:rPr lang="en-US" sz="1400" dirty="0"/>
              <a:t> with</a:t>
            </a:r>
            <a:endParaRPr lang="en-IN" sz="1400" dirty="0"/>
          </a:p>
        </p:txBody>
      </p:sp>
      <p:cxnSp>
        <p:nvCxnSpPr>
          <p:cNvPr id="34" name="Straight Arrow Connector 33"/>
          <p:cNvCxnSpPr/>
          <p:nvPr/>
        </p:nvCxnSpPr>
        <p:spPr>
          <a:xfrm flipV="1">
            <a:off x="9376092" y="5610573"/>
            <a:ext cx="837897" cy="292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9337967" y="5355936"/>
            <a:ext cx="1371600" cy="584775"/>
          </a:xfrm>
          <a:prstGeom prst="rect">
            <a:avLst/>
          </a:prstGeom>
          <a:noFill/>
        </p:spPr>
        <p:txBody>
          <a:bodyPr wrap="square" rtlCol="0">
            <a:spAutoFit/>
          </a:bodyPr>
          <a:lstStyle/>
          <a:p>
            <a:r>
              <a:rPr lang="en-US" sz="1600" dirty="0"/>
              <a:t>Attained through</a:t>
            </a:r>
            <a:endParaRPr lang="en-US" sz="1400" dirty="0"/>
          </a:p>
        </p:txBody>
      </p:sp>
      <p:sp>
        <p:nvSpPr>
          <p:cNvPr id="36" name="Rectangle 35"/>
          <p:cNvSpPr/>
          <p:nvPr/>
        </p:nvSpPr>
        <p:spPr>
          <a:xfrm>
            <a:off x="4089852" y="4608224"/>
            <a:ext cx="904415" cy="261610"/>
          </a:xfrm>
          <a:prstGeom prst="rect">
            <a:avLst/>
          </a:prstGeom>
        </p:spPr>
        <p:txBody>
          <a:bodyPr wrap="none">
            <a:spAutoFit/>
          </a:bodyPr>
          <a:lstStyle/>
          <a:p>
            <a:r>
              <a:rPr lang="en-US" sz="1100" b="1" dirty="0"/>
              <a:t>Achieved by</a:t>
            </a:r>
            <a:endParaRPr lang="en-IN" sz="1100" b="1" dirty="0"/>
          </a:p>
        </p:txBody>
      </p:sp>
      <p:sp>
        <p:nvSpPr>
          <p:cNvPr id="38" name="Rectangle 37"/>
          <p:cNvSpPr/>
          <p:nvPr/>
        </p:nvSpPr>
        <p:spPr>
          <a:xfrm>
            <a:off x="9487299" y="6342941"/>
            <a:ext cx="519694" cy="400110"/>
          </a:xfrm>
          <a:prstGeom prst="rect">
            <a:avLst/>
          </a:prstGeom>
        </p:spPr>
        <p:txBody>
          <a:bodyPr wrap="none">
            <a:spAutoFit/>
          </a:bodyPr>
          <a:lstStyle/>
          <a:p>
            <a:r>
              <a:rPr lang="en-US" sz="2000" b="1" dirty="0">
                <a:solidFill>
                  <a:srgbClr val="FF0000"/>
                </a:solidFill>
              </a:rPr>
              <a:t>PO</a:t>
            </a:r>
          </a:p>
        </p:txBody>
      </p:sp>
    </p:spTree>
    <p:extLst>
      <p:ext uri="{BB962C8B-B14F-4D97-AF65-F5344CB8AC3E}">
        <p14:creationId xmlns:p14="http://schemas.microsoft.com/office/powerpoint/2010/main" val="3936122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E650ED-E4BC-45A7-9434-037D96191B0C}"/>
              </a:ext>
            </a:extLst>
          </p:cNvPr>
          <p:cNvSpPr>
            <a:spLocks noGrp="1"/>
          </p:cNvSpPr>
          <p:nvPr>
            <p:ph idx="1"/>
          </p:nvPr>
        </p:nvSpPr>
        <p:spPr>
          <a:xfrm>
            <a:off x="1214907" y="3042635"/>
            <a:ext cx="10002592" cy="1143000"/>
          </a:xfrm>
        </p:spPr>
        <p:txBody>
          <a:bodyPr/>
          <a:lstStyle/>
          <a:p>
            <a:pPr marL="0" indent="0">
              <a:buNone/>
            </a:pPr>
            <a:r>
              <a:rPr lang="en-US" dirty="0"/>
              <a:t>Presentation on Department Overview for UG </a:t>
            </a:r>
            <a:r>
              <a:rPr lang="en-US" dirty="0" err="1"/>
              <a:t>Programme</a:t>
            </a:r>
            <a:endParaRPr lang="en-US" dirty="0"/>
          </a:p>
          <a:p>
            <a:pPr marL="0" indent="0">
              <a:buNone/>
            </a:pPr>
            <a:r>
              <a:rPr lang="en-US" dirty="0"/>
              <a:t>       </a:t>
            </a:r>
          </a:p>
          <a:p>
            <a:pPr marL="0" indent="0">
              <a:buNone/>
            </a:pPr>
            <a:r>
              <a:rPr lang="en-US" dirty="0"/>
              <a:t>                Department of Information Technology</a:t>
            </a:r>
          </a:p>
        </p:txBody>
      </p:sp>
    </p:spTree>
    <p:extLst>
      <p:ext uri="{BB962C8B-B14F-4D97-AF65-F5344CB8AC3E}">
        <p14:creationId xmlns:p14="http://schemas.microsoft.com/office/powerpoint/2010/main" val="2751234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FC811-8C97-4CEC-8BE2-68517D3F220A}"/>
              </a:ext>
            </a:extLst>
          </p:cNvPr>
          <p:cNvSpPr>
            <a:spLocks noGrp="1"/>
          </p:cNvSpPr>
          <p:nvPr>
            <p:ph type="title"/>
          </p:nvPr>
        </p:nvSpPr>
        <p:spPr/>
        <p:txBody>
          <a:bodyPr/>
          <a:lstStyle/>
          <a:p>
            <a:r>
              <a:rPr lang="en-US" sz="2400" b="1" dirty="0">
                <a:solidFill>
                  <a:schemeClr val="tx2">
                    <a:lumMod val="75000"/>
                  </a:schemeClr>
                </a:solidFill>
              </a:rPr>
              <a:t>Establish consistency of PEOs with Mission of the Department </a:t>
            </a:r>
            <a:endParaRPr lang="en-US" sz="2400" dirty="0"/>
          </a:p>
        </p:txBody>
      </p:sp>
      <p:sp>
        <p:nvSpPr>
          <p:cNvPr id="3" name="Content Placeholder 2">
            <a:extLst>
              <a:ext uri="{FF2B5EF4-FFF2-40B4-BE49-F238E27FC236}">
                <a16:creationId xmlns:a16="http://schemas.microsoft.com/office/drawing/2014/main" id="{270593ED-271E-4DBA-B966-95E25BA88567}"/>
              </a:ext>
            </a:extLst>
          </p:cNvPr>
          <p:cNvSpPr>
            <a:spLocks noGrp="1"/>
          </p:cNvSpPr>
          <p:nvPr>
            <p:ph idx="1"/>
          </p:nvPr>
        </p:nvSpPr>
        <p:spPr/>
        <p:txBody>
          <a:bodyPr/>
          <a:lstStyle/>
          <a:p>
            <a:pPr algn="just"/>
            <a:r>
              <a:rPr lang="en-US" sz="2400" dirty="0"/>
              <a:t>Establishing the consistency of the PEOs with the mission of the department was not there in earlier SAR</a:t>
            </a:r>
          </a:p>
          <a:p>
            <a:pPr algn="just"/>
            <a:r>
              <a:rPr lang="en-US" sz="2400" dirty="0"/>
              <a:t>In the current SAR, consistency of the PEOs with the mission of the department is established as follows: </a:t>
            </a:r>
          </a:p>
          <a:p>
            <a:endParaRPr lang="en-US" dirty="0"/>
          </a:p>
        </p:txBody>
      </p:sp>
      <p:graphicFrame>
        <p:nvGraphicFramePr>
          <p:cNvPr id="5" name="Table 4">
            <a:extLst>
              <a:ext uri="{FF2B5EF4-FFF2-40B4-BE49-F238E27FC236}">
                <a16:creationId xmlns:a16="http://schemas.microsoft.com/office/drawing/2014/main" id="{8952C159-3236-436D-8616-043123D129A8}"/>
              </a:ext>
            </a:extLst>
          </p:cNvPr>
          <p:cNvGraphicFramePr>
            <a:graphicFrameLocks noGrp="1"/>
          </p:cNvGraphicFramePr>
          <p:nvPr>
            <p:extLst>
              <p:ext uri="{D42A27DB-BD31-4B8C-83A1-F6EECF244321}">
                <p14:modId xmlns:p14="http://schemas.microsoft.com/office/powerpoint/2010/main" val="3635682813"/>
              </p:ext>
            </p:extLst>
          </p:nvPr>
        </p:nvGraphicFramePr>
        <p:xfrm>
          <a:off x="1124685" y="3778547"/>
          <a:ext cx="2800715" cy="2347614"/>
        </p:xfrm>
        <a:graphic>
          <a:graphicData uri="http://schemas.openxmlformats.org/drawingml/2006/table">
            <a:tbl>
              <a:tblPr/>
              <a:tblGrid>
                <a:gridCol w="2800715">
                  <a:extLst>
                    <a:ext uri="{9D8B030D-6E8A-4147-A177-3AD203B41FA5}">
                      <a16:colId xmlns:a16="http://schemas.microsoft.com/office/drawing/2014/main" val="20000"/>
                    </a:ext>
                  </a:extLst>
                </a:gridCol>
              </a:tblGrid>
              <a:tr h="391269">
                <a:tc>
                  <a:txBody>
                    <a:bodyPr/>
                    <a:lstStyle/>
                    <a:p>
                      <a:pPr marL="0" marR="0" algn="ctr">
                        <a:spcBef>
                          <a:spcPts val="0"/>
                        </a:spcBef>
                        <a:spcAft>
                          <a:spcPts val="0"/>
                        </a:spcAft>
                      </a:pPr>
                      <a:r>
                        <a:rPr lang="en-US" sz="1600" b="1" dirty="0">
                          <a:latin typeface="Times New Roman"/>
                          <a:ea typeface="Verdana"/>
                          <a:cs typeface="Verdana"/>
                        </a:rPr>
                        <a:t>Department Keywords</a:t>
                      </a:r>
                      <a:endParaRPr lang="en-US" sz="1600" dirty="0">
                        <a:latin typeface="Verdana"/>
                        <a:ea typeface="Verdana"/>
                        <a:cs typeface="Verdana"/>
                      </a:endParaRPr>
                    </a:p>
                  </a:txBody>
                  <a:tcPr marL="51442" marR="51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91269">
                <a:tc>
                  <a:txBody>
                    <a:bodyPr/>
                    <a:lstStyle/>
                    <a:p>
                      <a:pPr marL="0" marR="0">
                        <a:spcBef>
                          <a:spcPts val="0"/>
                        </a:spcBef>
                        <a:spcAft>
                          <a:spcPts val="0"/>
                        </a:spcAft>
                      </a:pPr>
                      <a:r>
                        <a:rPr lang="en-US" sz="1600" dirty="0">
                          <a:latin typeface="Times New Roman"/>
                          <a:ea typeface="Verdana"/>
                          <a:cs typeface="Verdana"/>
                        </a:rPr>
                        <a:t>KWMD 1:  Enrich Student</a:t>
                      </a:r>
                      <a:endParaRPr lang="en-US" sz="1600" dirty="0">
                        <a:latin typeface="Verdana"/>
                        <a:ea typeface="Verdana"/>
                        <a:cs typeface="Verdana"/>
                      </a:endParaRPr>
                    </a:p>
                  </a:txBody>
                  <a:tcPr marL="51442" marR="51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91269">
                <a:tc>
                  <a:txBody>
                    <a:bodyPr/>
                    <a:lstStyle/>
                    <a:p>
                      <a:pPr marL="0" marR="0">
                        <a:spcBef>
                          <a:spcPts val="0"/>
                        </a:spcBef>
                        <a:spcAft>
                          <a:spcPts val="0"/>
                        </a:spcAft>
                      </a:pPr>
                      <a:r>
                        <a:rPr lang="en-US" sz="1600" dirty="0">
                          <a:latin typeface="Times New Roman"/>
                          <a:ea typeface="Verdana"/>
                          <a:cs typeface="Verdana"/>
                        </a:rPr>
                        <a:t>KWMD 2:  Quality Education</a:t>
                      </a:r>
                      <a:endParaRPr lang="en-US" sz="1600" dirty="0">
                        <a:latin typeface="Verdana"/>
                        <a:ea typeface="Verdana"/>
                        <a:cs typeface="Verdana"/>
                      </a:endParaRPr>
                    </a:p>
                  </a:txBody>
                  <a:tcPr marL="51442" marR="51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91269">
                <a:tc>
                  <a:txBody>
                    <a:bodyPr/>
                    <a:lstStyle/>
                    <a:p>
                      <a:pPr marL="0" marR="0">
                        <a:spcBef>
                          <a:spcPts val="0"/>
                        </a:spcBef>
                        <a:spcAft>
                          <a:spcPts val="0"/>
                        </a:spcAft>
                      </a:pPr>
                      <a:r>
                        <a:rPr lang="en-US" sz="1600" dirty="0">
                          <a:latin typeface="Times New Roman"/>
                          <a:ea typeface="Verdana"/>
                          <a:cs typeface="Verdana"/>
                        </a:rPr>
                        <a:t>KWMD 3:  Industry Ready</a:t>
                      </a:r>
                      <a:endParaRPr lang="en-US" sz="1600" dirty="0">
                        <a:latin typeface="Verdana"/>
                        <a:ea typeface="Verdana"/>
                        <a:cs typeface="Verdana"/>
                      </a:endParaRPr>
                    </a:p>
                  </a:txBody>
                  <a:tcPr marL="51442" marR="51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91269">
                <a:tc>
                  <a:txBody>
                    <a:bodyPr/>
                    <a:lstStyle/>
                    <a:p>
                      <a:pPr marL="0" marR="0">
                        <a:spcBef>
                          <a:spcPts val="0"/>
                        </a:spcBef>
                        <a:spcAft>
                          <a:spcPts val="0"/>
                        </a:spcAft>
                      </a:pPr>
                      <a:r>
                        <a:rPr lang="en-US" sz="1600" dirty="0">
                          <a:latin typeface="Times New Roman"/>
                          <a:ea typeface="Verdana"/>
                          <a:cs typeface="Verdana"/>
                        </a:rPr>
                        <a:t>KWMD 4:  Professional Ethics</a:t>
                      </a:r>
                      <a:endParaRPr lang="en-US" sz="1600" dirty="0">
                        <a:latin typeface="Verdana"/>
                        <a:ea typeface="Verdana"/>
                        <a:cs typeface="Verdana"/>
                      </a:endParaRPr>
                    </a:p>
                  </a:txBody>
                  <a:tcPr marL="51442" marR="51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91269">
                <a:tc>
                  <a:txBody>
                    <a:bodyPr/>
                    <a:lstStyle/>
                    <a:p>
                      <a:pPr marL="0" marR="0">
                        <a:spcBef>
                          <a:spcPts val="0"/>
                        </a:spcBef>
                        <a:spcAft>
                          <a:spcPts val="0"/>
                        </a:spcAft>
                      </a:pPr>
                      <a:r>
                        <a:rPr lang="en-US" sz="1600" dirty="0">
                          <a:latin typeface="Times New Roman"/>
                          <a:ea typeface="Verdana"/>
                          <a:cs typeface="Verdana"/>
                        </a:rPr>
                        <a:t>KWMD 5:  Responsible Citizens</a:t>
                      </a:r>
                      <a:endParaRPr lang="en-US" sz="1600" dirty="0">
                        <a:latin typeface="Verdana"/>
                        <a:ea typeface="Verdana"/>
                        <a:cs typeface="Verdana"/>
                      </a:endParaRPr>
                    </a:p>
                  </a:txBody>
                  <a:tcPr marL="51442" marR="51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6" name="Table 5">
            <a:extLst>
              <a:ext uri="{FF2B5EF4-FFF2-40B4-BE49-F238E27FC236}">
                <a16:creationId xmlns:a16="http://schemas.microsoft.com/office/drawing/2014/main" id="{0F71EF62-9E2D-4CF7-9608-91E38DFFE42C}"/>
              </a:ext>
            </a:extLst>
          </p:cNvPr>
          <p:cNvGraphicFramePr>
            <a:graphicFrameLocks noGrp="1"/>
          </p:cNvGraphicFramePr>
          <p:nvPr/>
        </p:nvGraphicFramePr>
        <p:xfrm>
          <a:off x="4943927" y="3778547"/>
          <a:ext cx="5781647" cy="2011521"/>
        </p:xfrm>
        <a:graphic>
          <a:graphicData uri="http://schemas.openxmlformats.org/drawingml/2006/table">
            <a:tbl>
              <a:tblPr/>
              <a:tblGrid>
                <a:gridCol w="953243">
                  <a:extLst>
                    <a:ext uri="{9D8B030D-6E8A-4147-A177-3AD203B41FA5}">
                      <a16:colId xmlns:a16="http://schemas.microsoft.com/office/drawing/2014/main" val="20000"/>
                    </a:ext>
                  </a:extLst>
                </a:gridCol>
                <a:gridCol w="689772">
                  <a:extLst>
                    <a:ext uri="{9D8B030D-6E8A-4147-A177-3AD203B41FA5}">
                      <a16:colId xmlns:a16="http://schemas.microsoft.com/office/drawing/2014/main" val="20001"/>
                    </a:ext>
                  </a:extLst>
                </a:gridCol>
                <a:gridCol w="689772">
                  <a:extLst>
                    <a:ext uri="{9D8B030D-6E8A-4147-A177-3AD203B41FA5}">
                      <a16:colId xmlns:a16="http://schemas.microsoft.com/office/drawing/2014/main" val="20002"/>
                    </a:ext>
                  </a:extLst>
                </a:gridCol>
                <a:gridCol w="689772">
                  <a:extLst>
                    <a:ext uri="{9D8B030D-6E8A-4147-A177-3AD203B41FA5}">
                      <a16:colId xmlns:a16="http://schemas.microsoft.com/office/drawing/2014/main" val="20003"/>
                    </a:ext>
                  </a:extLst>
                </a:gridCol>
                <a:gridCol w="689772">
                  <a:extLst>
                    <a:ext uri="{9D8B030D-6E8A-4147-A177-3AD203B41FA5}">
                      <a16:colId xmlns:a16="http://schemas.microsoft.com/office/drawing/2014/main" val="20004"/>
                    </a:ext>
                  </a:extLst>
                </a:gridCol>
                <a:gridCol w="689772">
                  <a:extLst>
                    <a:ext uri="{9D8B030D-6E8A-4147-A177-3AD203B41FA5}">
                      <a16:colId xmlns:a16="http://schemas.microsoft.com/office/drawing/2014/main" val="20005"/>
                    </a:ext>
                  </a:extLst>
                </a:gridCol>
                <a:gridCol w="689772">
                  <a:extLst>
                    <a:ext uri="{9D8B030D-6E8A-4147-A177-3AD203B41FA5}">
                      <a16:colId xmlns:a16="http://schemas.microsoft.com/office/drawing/2014/main" val="20006"/>
                    </a:ext>
                  </a:extLst>
                </a:gridCol>
                <a:gridCol w="689772">
                  <a:extLst>
                    <a:ext uri="{9D8B030D-6E8A-4147-A177-3AD203B41FA5}">
                      <a16:colId xmlns:a16="http://schemas.microsoft.com/office/drawing/2014/main" val="20007"/>
                    </a:ext>
                  </a:extLst>
                </a:gridCol>
              </a:tblGrid>
              <a:tr h="615707">
                <a:tc>
                  <a:txBody>
                    <a:bodyPr/>
                    <a:lstStyle/>
                    <a:p>
                      <a:pPr marL="57150" marR="0">
                        <a:spcBef>
                          <a:spcPts val="710"/>
                        </a:spcBef>
                        <a:spcAft>
                          <a:spcPts val="0"/>
                        </a:spcAft>
                      </a:pPr>
                      <a:r>
                        <a:rPr lang="en-US" sz="1200" b="1" dirty="0">
                          <a:latin typeface="Times New Roman"/>
                          <a:ea typeface="Verdana"/>
                          <a:cs typeface="Verdana"/>
                        </a:rPr>
                        <a:t>PEO Statements</a:t>
                      </a:r>
                      <a:endParaRPr lang="en-US" sz="1800" dirty="0">
                        <a:latin typeface="Verdana"/>
                        <a:ea typeface="Verdana"/>
                        <a:cs typeface="Verdana"/>
                      </a:endParaRPr>
                    </a:p>
                  </a:txBody>
                  <a:tcPr marL="51442" marR="51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0" marR="0" algn="ctr">
                        <a:spcBef>
                          <a:spcPts val="0"/>
                        </a:spcBef>
                        <a:spcAft>
                          <a:spcPts val="0"/>
                        </a:spcAft>
                      </a:pPr>
                      <a:r>
                        <a:rPr lang="en-US" sz="1100" b="1" dirty="0">
                          <a:latin typeface="Times New Roman"/>
                          <a:ea typeface="Verdana"/>
                          <a:cs typeface="Verdana"/>
                        </a:rPr>
                        <a:t>KWMD1</a:t>
                      </a:r>
                      <a:endParaRPr lang="en-US" sz="1800" dirty="0">
                        <a:latin typeface="Verdana"/>
                        <a:ea typeface="Verdana"/>
                        <a:cs typeface="Verdana"/>
                      </a:endParaRPr>
                    </a:p>
                  </a:txBody>
                  <a:tcPr marL="51442" marR="51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0" marR="0" algn="ctr">
                        <a:spcBef>
                          <a:spcPts val="0"/>
                        </a:spcBef>
                        <a:spcAft>
                          <a:spcPts val="0"/>
                        </a:spcAft>
                      </a:pPr>
                      <a:r>
                        <a:rPr lang="en-US" sz="1100" b="1">
                          <a:latin typeface="Times New Roman"/>
                          <a:ea typeface="Verdana"/>
                          <a:cs typeface="Verdana"/>
                        </a:rPr>
                        <a:t>KWMD2</a:t>
                      </a:r>
                      <a:endParaRPr lang="en-US" sz="1800">
                        <a:latin typeface="Verdana"/>
                        <a:ea typeface="Verdana"/>
                        <a:cs typeface="Verdana"/>
                      </a:endParaRPr>
                    </a:p>
                  </a:txBody>
                  <a:tcPr marL="51442" marR="51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a:latin typeface="Times New Roman"/>
                          <a:ea typeface="Verdana"/>
                          <a:cs typeface="Verdana"/>
                        </a:rPr>
                        <a:t>KWMD3</a:t>
                      </a:r>
                      <a:endParaRPr lang="en-US" sz="1800">
                        <a:latin typeface="Verdana"/>
                        <a:ea typeface="Verdana"/>
                        <a:cs typeface="Verdana"/>
                      </a:endParaRPr>
                    </a:p>
                  </a:txBody>
                  <a:tcPr marL="51442" marR="51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a:latin typeface="Times New Roman"/>
                          <a:ea typeface="Verdana"/>
                          <a:cs typeface="Verdana"/>
                        </a:rPr>
                        <a:t>KWMD4</a:t>
                      </a:r>
                      <a:endParaRPr lang="en-US" sz="1800">
                        <a:latin typeface="Verdana"/>
                        <a:ea typeface="Verdana"/>
                        <a:cs typeface="Verdana"/>
                      </a:endParaRPr>
                    </a:p>
                  </a:txBody>
                  <a:tcPr marL="51442" marR="51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a:latin typeface="Times New Roman"/>
                          <a:ea typeface="Verdana"/>
                          <a:cs typeface="Verdana"/>
                        </a:rPr>
                        <a:t>KWMD5</a:t>
                      </a:r>
                      <a:endParaRPr lang="en-US" sz="1800">
                        <a:latin typeface="Verdana"/>
                        <a:ea typeface="Verdana"/>
                        <a:cs typeface="Verdana"/>
                      </a:endParaRPr>
                    </a:p>
                  </a:txBody>
                  <a:tcPr marL="51442" marR="51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a:latin typeface="Times New Roman"/>
                          <a:ea typeface="Verdana"/>
                          <a:cs typeface="Verdana"/>
                        </a:rPr>
                        <a:t>KWMD6</a:t>
                      </a:r>
                      <a:endParaRPr lang="en-US" sz="1800">
                        <a:latin typeface="Verdana"/>
                        <a:ea typeface="Verdana"/>
                        <a:cs typeface="Verdana"/>
                      </a:endParaRPr>
                    </a:p>
                  </a:txBody>
                  <a:tcPr marL="51442" marR="51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a:latin typeface="Times New Roman"/>
                          <a:ea typeface="Verdana"/>
                          <a:cs typeface="Verdana"/>
                        </a:rPr>
                        <a:t>KWMD7</a:t>
                      </a:r>
                      <a:endParaRPr lang="en-US" sz="1800">
                        <a:latin typeface="Verdana"/>
                        <a:ea typeface="Verdana"/>
                        <a:cs typeface="Verdana"/>
                      </a:endParaRPr>
                    </a:p>
                  </a:txBody>
                  <a:tcPr marL="51442" marR="51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61780">
                <a:tc>
                  <a:txBody>
                    <a:bodyPr/>
                    <a:lstStyle/>
                    <a:p>
                      <a:pPr marL="57150" marR="0" algn="ctr">
                        <a:spcBef>
                          <a:spcPts val="0"/>
                        </a:spcBef>
                        <a:spcAft>
                          <a:spcPts val="0"/>
                        </a:spcAft>
                      </a:pPr>
                      <a:r>
                        <a:rPr lang="en-US" sz="1800" dirty="0">
                          <a:latin typeface="Times New Roman"/>
                          <a:ea typeface="Verdana"/>
                          <a:cs typeface="Verdana"/>
                        </a:rPr>
                        <a:t>PEO1:</a:t>
                      </a:r>
                      <a:endParaRPr lang="en-US" sz="1800" dirty="0">
                        <a:latin typeface="Verdana"/>
                        <a:ea typeface="Verdana"/>
                        <a:cs typeface="Verdana"/>
                      </a:endParaRPr>
                    </a:p>
                  </a:txBody>
                  <a:tcPr marL="51442" marR="51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0" marR="0" algn="ctr">
                        <a:spcBef>
                          <a:spcPts val="725"/>
                        </a:spcBef>
                        <a:spcAft>
                          <a:spcPts val="0"/>
                        </a:spcAft>
                      </a:pPr>
                      <a:r>
                        <a:rPr lang="en-US" sz="1800" dirty="0">
                          <a:latin typeface="Times New Roman"/>
                          <a:ea typeface="Verdana"/>
                          <a:cs typeface="Verdana"/>
                        </a:rPr>
                        <a:t>3</a:t>
                      </a:r>
                      <a:endParaRPr lang="en-US" sz="1800" dirty="0">
                        <a:latin typeface="Verdana"/>
                        <a:ea typeface="Verdana"/>
                        <a:cs typeface="Verdana"/>
                      </a:endParaRPr>
                    </a:p>
                  </a:txBody>
                  <a:tcPr marL="51442" marR="51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0" marR="0" algn="ctr">
                        <a:spcBef>
                          <a:spcPts val="725"/>
                        </a:spcBef>
                        <a:spcAft>
                          <a:spcPts val="0"/>
                        </a:spcAft>
                      </a:pPr>
                      <a:r>
                        <a:rPr lang="en-US" sz="1800" dirty="0">
                          <a:latin typeface="Times New Roman"/>
                          <a:ea typeface="Verdana"/>
                          <a:cs typeface="Verdana"/>
                        </a:rPr>
                        <a:t>1</a:t>
                      </a:r>
                      <a:endParaRPr lang="en-US" sz="1800" dirty="0">
                        <a:latin typeface="Verdana"/>
                        <a:ea typeface="Verdana"/>
                        <a:cs typeface="Verdana"/>
                      </a:endParaRPr>
                    </a:p>
                  </a:txBody>
                  <a:tcPr marL="51442" marR="51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0" marR="0" algn="ctr">
                        <a:spcBef>
                          <a:spcPts val="725"/>
                        </a:spcBef>
                        <a:spcAft>
                          <a:spcPts val="0"/>
                        </a:spcAft>
                      </a:pPr>
                      <a:r>
                        <a:rPr lang="en-US" sz="1800" dirty="0">
                          <a:latin typeface="Times New Roman"/>
                          <a:ea typeface="Verdana"/>
                          <a:cs typeface="Verdana"/>
                        </a:rPr>
                        <a:t>3</a:t>
                      </a:r>
                      <a:endParaRPr lang="en-US" sz="1800" dirty="0">
                        <a:latin typeface="Verdana"/>
                        <a:ea typeface="Verdana"/>
                        <a:cs typeface="Verdana"/>
                      </a:endParaRPr>
                    </a:p>
                  </a:txBody>
                  <a:tcPr marL="51442" marR="51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0" marR="0" algn="ctr">
                        <a:spcBef>
                          <a:spcPts val="725"/>
                        </a:spcBef>
                        <a:spcAft>
                          <a:spcPts val="0"/>
                        </a:spcAft>
                      </a:pPr>
                      <a:r>
                        <a:rPr lang="en-US" sz="1800">
                          <a:latin typeface="Times New Roman"/>
                          <a:ea typeface="Verdana"/>
                          <a:cs typeface="Verdana"/>
                        </a:rPr>
                        <a:t>2</a:t>
                      </a:r>
                      <a:endParaRPr lang="en-US" sz="1800">
                        <a:latin typeface="Verdana"/>
                        <a:ea typeface="Verdana"/>
                        <a:cs typeface="Verdana"/>
                      </a:endParaRPr>
                    </a:p>
                  </a:txBody>
                  <a:tcPr marL="51442" marR="51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0" marR="0" algn="ctr">
                        <a:spcBef>
                          <a:spcPts val="725"/>
                        </a:spcBef>
                        <a:spcAft>
                          <a:spcPts val="0"/>
                        </a:spcAft>
                      </a:pPr>
                      <a:r>
                        <a:rPr lang="en-US" sz="1800">
                          <a:latin typeface="Times New Roman"/>
                          <a:ea typeface="Verdana"/>
                          <a:cs typeface="Verdana"/>
                        </a:rPr>
                        <a:t>3</a:t>
                      </a:r>
                      <a:endParaRPr lang="en-US" sz="1800">
                        <a:latin typeface="Verdana"/>
                        <a:ea typeface="Verdana"/>
                        <a:cs typeface="Verdana"/>
                      </a:endParaRPr>
                    </a:p>
                  </a:txBody>
                  <a:tcPr marL="51442" marR="51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0" marR="0" algn="ctr">
                        <a:spcBef>
                          <a:spcPts val="725"/>
                        </a:spcBef>
                        <a:spcAft>
                          <a:spcPts val="0"/>
                        </a:spcAft>
                      </a:pPr>
                      <a:r>
                        <a:rPr lang="en-US" sz="1800">
                          <a:latin typeface="Times New Roman"/>
                          <a:ea typeface="Verdana"/>
                          <a:cs typeface="Verdana"/>
                        </a:rPr>
                        <a:t>1</a:t>
                      </a:r>
                      <a:endParaRPr lang="en-US" sz="1800">
                        <a:latin typeface="Verdana"/>
                        <a:ea typeface="Verdana"/>
                        <a:cs typeface="Verdana"/>
                      </a:endParaRPr>
                    </a:p>
                  </a:txBody>
                  <a:tcPr marL="51442" marR="51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0" marR="0" algn="ctr">
                        <a:spcBef>
                          <a:spcPts val="725"/>
                        </a:spcBef>
                        <a:spcAft>
                          <a:spcPts val="0"/>
                        </a:spcAft>
                      </a:pPr>
                      <a:r>
                        <a:rPr lang="en-US" sz="1800" dirty="0">
                          <a:latin typeface="Times New Roman"/>
                          <a:ea typeface="Verdana"/>
                          <a:cs typeface="Verdana"/>
                        </a:rPr>
                        <a:t>2</a:t>
                      </a:r>
                      <a:endParaRPr lang="en-US" sz="1800" dirty="0">
                        <a:latin typeface="Verdana"/>
                        <a:ea typeface="Verdana"/>
                        <a:cs typeface="Verdana"/>
                      </a:endParaRPr>
                    </a:p>
                  </a:txBody>
                  <a:tcPr marL="51442" marR="51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67017">
                <a:tc>
                  <a:txBody>
                    <a:bodyPr/>
                    <a:lstStyle/>
                    <a:p>
                      <a:pPr marL="57150" marR="0" algn="ctr">
                        <a:spcBef>
                          <a:spcPts val="0"/>
                        </a:spcBef>
                        <a:spcAft>
                          <a:spcPts val="0"/>
                        </a:spcAft>
                      </a:pPr>
                      <a:r>
                        <a:rPr lang="en-US" sz="1800" dirty="0">
                          <a:latin typeface="Times New Roman"/>
                          <a:ea typeface="Verdana"/>
                          <a:cs typeface="Verdana"/>
                        </a:rPr>
                        <a:t>PEO2:</a:t>
                      </a:r>
                      <a:endParaRPr lang="en-US" sz="1800" dirty="0">
                        <a:latin typeface="Verdana"/>
                        <a:ea typeface="Verdana"/>
                        <a:cs typeface="Verdana"/>
                      </a:endParaRPr>
                    </a:p>
                  </a:txBody>
                  <a:tcPr marL="51442" marR="51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0" marR="0" algn="ctr">
                        <a:spcBef>
                          <a:spcPts val="725"/>
                        </a:spcBef>
                        <a:spcAft>
                          <a:spcPts val="0"/>
                        </a:spcAft>
                      </a:pPr>
                      <a:r>
                        <a:rPr lang="en-US" sz="1800">
                          <a:latin typeface="Times New Roman"/>
                          <a:ea typeface="Verdana"/>
                          <a:cs typeface="Verdana"/>
                        </a:rPr>
                        <a:t>3</a:t>
                      </a:r>
                      <a:endParaRPr lang="en-US" sz="1800">
                        <a:latin typeface="Verdana"/>
                        <a:ea typeface="Verdana"/>
                        <a:cs typeface="Verdana"/>
                      </a:endParaRPr>
                    </a:p>
                  </a:txBody>
                  <a:tcPr marL="51442" marR="51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0" marR="0" algn="ctr">
                        <a:spcBef>
                          <a:spcPts val="725"/>
                        </a:spcBef>
                        <a:spcAft>
                          <a:spcPts val="0"/>
                        </a:spcAft>
                      </a:pPr>
                      <a:r>
                        <a:rPr lang="en-US" sz="1800">
                          <a:latin typeface="Times New Roman"/>
                          <a:ea typeface="Verdana"/>
                          <a:cs typeface="Verdana"/>
                        </a:rPr>
                        <a:t>2</a:t>
                      </a:r>
                      <a:endParaRPr lang="en-US" sz="1800">
                        <a:latin typeface="Verdana"/>
                        <a:ea typeface="Verdana"/>
                        <a:cs typeface="Verdana"/>
                      </a:endParaRPr>
                    </a:p>
                  </a:txBody>
                  <a:tcPr marL="51442" marR="51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0" marR="0" algn="ctr">
                        <a:spcBef>
                          <a:spcPts val="725"/>
                        </a:spcBef>
                        <a:spcAft>
                          <a:spcPts val="0"/>
                        </a:spcAft>
                      </a:pPr>
                      <a:r>
                        <a:rPr lang="en-US" sz="1800" dirty="0">
                          <a:latin typeface="Times New Roman"/>
                          <a:ea typeface="Verdana"/>
                          <a:cs typeface="Verdana"/>
                        </a:rPr>
                        <a:t>3</a:t>
                      </a:r>
                      <a:endParaRPr lang="en-US" sz="1800" dirty="0">
                        <a:latin typeface="Verdana"/>
                        <a:ea typeface="Verdana"/>
                        <a:cs typeface="Verdana"/>
                      </a:endParaRPr>
                    </a:p>
                  </a:txBody>
                  <a:tcPr marL="51442" marR="51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0" marR="0" algn="ctr">
                        <a:spcBef>
                          <a:spcPts val="725"/>
                        </a:spcBef>
                        <a:spcAft>
                          <a:spcPts val="0"/>
                        </a:spcAft>
                      </a:pPr>
                      <a:r>
                        <a:rPr lang="en-US" sz="1800" dirty="0">
                          <a:latin typeface="Times New Roman"/>
                          <a:ea typeface="Verdana"/>
                          <a:cs typeface="Verdana"/>
                        </a:rPr>
                        <a:t>3</a:t>
                      </a:r>
                      <a:endParaRPr lang="en-US" sz="1800" dirty="0">
                        <a:latin typeface="Verdana"/>
                        <a:ea typeface="Verdana"/>
                        <a:cs typeface="Verdana"/>
                      </a:endParaRPr>
                    </a:p>
                  </a:txBody>
                  <a:tcPr marL="51442" marR="51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0" marR="0" algn="ctr">
                        <a:spcBef>
                          <a:spcPts val="725"/>
                        </a:spcBef>
                        <a:spcAft>
                          <a:spcPts val="0"/>
                        </a:spcAft>
                      </a:pPr>
                      <a:r>
                        <a:rPr lang="en-US" sz="1800" dirty="0">
                          <a:latin typeface="Times New Roman"/>
                          <a:ea typeface="Verdana"/>
                          <a:cs typeface="Verdana"/>
                        </a:rPr>
                        <a:t>3</a:t>
                      </a:r>
                      <a:endParaRPr lang="en-US" sz="1800" dirty="0">
                        <a:latin typeface="Verdana"/>
                        <a:ea typeface="Verdana"/>
                        <a:cs typeface="Verdana"/>
                      </a:endParaRPr>
                    </a:p>
                  </a:txBody>
                  <a:tcPr marL="51442" marR="51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0" marR="0" algn="ctr">
                        <a:spcBef>
                          <a:spcPts val="725"/>
                        </a:spcBef>
                        <a:spcAft>
                          <a:spcPts val="0"/>
                        </a:spcAft>
                      </a:pPr>
                      <a:r>
                        <a:rPr lang="en-US" sz="1800" dirty="0">
                          <a:latin typeface="Times New Roman"/>
                          <a:ea typeface="Verdana"/>
                          <a:cs typeface="Verdana"/>
                        </a:rPr>
                        <a:t>2</a:t>
                      </a:r>
                      <a:endParaRPr lang="en-US" sz="1800" dirty="0">
                        <a:latin typeface="Verdana"/>
                        <a:ea typeface="Verdana"/>
                        <a:cs typeface="Verdana"/>
                      </a:endParaRPr>
                    </a:p>
                  </a:txBody>
                  <a:tcPr marL="51442" marR="51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0" marR="0" algn="ctr">
                        <a:spcBef>
                          <a:spcPts val="725"/>
                        </a:spcBef>
                        <a:spcAft>
                          <a:spcPts val="0"/>
                        </a:spcAft>
                      </a:pPr>
                      <a:r>
                        <a:rPr lang="en-US" sz="1800">
                          <a:latin typeface="Times New Roman"/>
                          <a:ea typeface="Verdana"/>
                          <a:cs typeface="Verdana"/>
                        </a:rPr>
                        <a:t>3</a:t>
                      </a:r>
                      <a:endParaRPr lang="en-US" sz="1800">
                        <a:latin typeface="Verdana"/>
                        <a:ea typeface="Verdana"/>
                        <a:cs typeface="Verdana"/>
                      </a:endParaRPr>
                    </a:p>
                  </a:txBody>
                  <a:tcPr marL="51442" marR="51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67017">
                <a:tc>
                  <a:txBody>
                    <a:bodyPr/>
                    <a:lstStyle/>
                    <a:p>
                      <a:pPr marL="57150" marR="0" algn="ctr">
                        <a:spcBef>
                          <a:spcPts val="0"/>
                        </a:spcBef>
                        <a:spcAft>
                          <a:spcPts val="0"/>
                        </a:spcAft>
                      </a:pPr>
                      <a:r>
                        <a:rPr lang="en-US" sz="1800">
                          <a:latin typeface="Times New Roman"/>
                          <a:ea typeface="Verdana"/>
                          <a:cs typeface="Verdana"/>
                        </a:rPr>
                        <a:t>PEO3:</a:t>
                      </a:r>
                      <a:endParaRPr lang="en-US" sz="1800">
                        <a:latin typeface="Verdana"/>
                        <a:ea typeface="Verdana"/>
                        <a:cs typeface="Verdana"/>
                      </a:endParaRPr>
                    </a:p>
                  </a:txBody>
                  <a:tcPr marL="51442" marR="51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0" marR="0" algn="ctr">
                        <a:spcBef>
                          <a:spcPts val="725"/>
                        </a:spcBef>
                        <a:spcAft>
                          <a:spcPts val="0"/>
                        </a:spcAft>
                      </a:pPr>
                      <a:r>
                        <a:rPr lang="en-US" sz="1800">
                          <a:latin typeface="Times New Roman"/>
                          <a:ea typeface="Verdana"/>
                          <a:cs typeface="Verdana"/>
                        </a:rPr>
                        <a:t>2</a:t>
                      </a:r>
                      <a:endParaRPr lang="en-US" sz="1800">
                        <a:latin typeface="Verdana"/>
                        <a:ea typeface="Verdana"/>
                        <a:cs typeface="Verdana"/>
                      </a:endParaRPr>
                    </a:p>
                  </a:txBody>
                  <a:tcPr marL="51442" marR="51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0" marR="0" algn="ctr">
                        <a:spcBef>
                          <a:spcPts val="725"/>
                        </a:spcBef>
                        <a:spcAft>
                          <a:spcPts val="0"/>
                        </a:spcAft>
                      </a:pPr>
                      <a:r>
                        <a:rPr lang="en-US" sz="1800">
                          <a:latin typeface="Times New Roman"/>
                          <a:ea typeface="Verdana"/>
                          <a:cs typeface="Verdana"/>
                        </a:rPr>
                        <a:t>3</a:t>
                      </a:r>
                      <a:endParaRPr lang="en-US" sz="1800">
                        <a:latin typeface="Verdana"/>
                        <a:ea typeface="Verdana"/>
                        <a:cs typeface="Verdana"/>
                      </a:endParaRPr>
                    </a:p>
                  </a:txBody>
                  <a:tcPr marL="51442" marR="51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0" marR="0" algn="ctr">
                        <a:spcBef>
                          <a:spcPts val="725"/>
                        </a:spcBef>
                        <a:spcAft>
                          <a:spcPts val="0"/>
                        </a:spcAft>
                      </a:pPr>
                      <a:r>
                        <a:rPr lang="en-US" sz="1800">
                          <a:latin typeface="Times New Roman"/>
                          <a:ea typeface="Verdana"/>
                          <a:cs typeface="Verdana"/>
                        </a:rPr>
                        <a:t>2</a:t>
                      </a:r>
                      <a:endParaRPr lang="en-US" sz="1800">
                        <a:latin typeface="Verdana"/>
                        <a:ea typeface="Verdana"/>
                        <a:cs typeface="Verdana"/>
                      </a:endParaRPr>
                    </a:p>
                  </a:txBody>
                  <a:tcPr marL="51442" marR="51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0" marR="0" algn="ctr">
                        <a:spcBef>
                          <a:spcPts val="725"/>
                        </a:spcBef>
                        <a:spcAft>
                          <a:spcPts val="0"/>
                        </a:spcAft>
                      </a:pPr>
                      <a:r>
                        <a:rPr lang="en-US" sz="1800">
                          <a:latin typeface="Times New Roman"/>
                          <a:ea typeface="Verdana"/>
                          <a:cs typeface="Verdana"/>
                        </a:rPr>
                        <a:t>2</a:t>
                      </a:r>
                      <a:endParaRPr lang="en-US" sz="1800">
                        <a:latin typeface="Verdana"/>
                        <a:ea typeface="Verdana"/>
                        <a:cs typeface="Verdana"/>
                      </a:endParaRPr>
                    </a:p>
                  </a:txBody>
                  <a:tcPr marL="51442" marR="51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0" marR="0" algn="ctr">
                        <a:spcBef>
                          <a:spcPts val="725"/>
                        </a:spcBef>
                        <a:spcAft>
                          <a:spcPts val="0"/>
                        </a:spcAft>
                      </a:pPr>
                      <a:r>
                        <a:rPr lang="en-US" sz="1800" dirty="0">
                          <a:latin typeface="Times New Roman"/>
                          <a:ea typeface="Verdana"/>
                          <a:cs typeface="Verdana"/>
                        </a:rPr>
                        <a:t>1</a:t>
                      </a:r>
                      <a:endParaRPr lang="en-US" sz="1800" dirty="0">
                        <a:latin typeface="Verdana"/>
                        <a:ea typeface="Verdana"/>
                        <a:cs typeface="Verdana"/>
                      </a:endParaRPr>
                    </a:p>
                  </a:txBody>
                  <a:tcPr marL="51442" marR="51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0" marR="0" algn="ctr">
                        <a:spcBef>
                          <a:spcPts val="725"/>
                        </a:spcBef>
                        <a:spcAft>
                          <a:spcPts val="0"/>
                        </a:spcAft>
                      </a:pPr>
                      <a:r>
                        <a:rPr lang="en-US" sz="1800" dirty="0">
                          <a:latin typeface="Times New Roman"/>
                          <a:ea typeface="Verdana"/>
                          <a:cs typeface="Verdana"/>
                        </a:rPr>
                        <a:t>3</a:t>
                      </a:r>
                      <a:endParaRPr lang="en-US" sz="1800" dirty="0">
                        <a:latin typeface="Verdana"/>
                        <a:ea typeface="Verdana"/>
                        <a:cs typeface="Verdana"/>
                      </a:endParaRPr>
                    </a:p>
                  </a:txBody>
                  <a:tcPr marL="51442" marR="51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0" marR="0" algn="ctr">
                        <a:spcBef>
                          <a:spcPts val="725"/>
                        </a:spcBef>
                        <a:spcAft>
                          <a:spcPts val="0"/>
                        </a:spcAft>
                      </a:pPr>
                      <a:r>
                        <a:rPr lang="en-US" sz="1800" dirty="0">
                          <a:latin typeface="Times New Roman"/>
                          <a:ea typeface="Verdana"/>
                          <a:cs typeface="Verdana"/>
                        </a:rPr>
                        <a:t>2</a:t>
                      </a:r>
                      <a:endParaRPr lang="en-US" sz="1800" dirty="0">
                        <a:latin typeface="Verdana"/>
                        <a:ea typeface="Verdana"/>
                        <a:cs typeface="Verdana"/>
                      </a:endParaRPr>
                    </a:p>
                  </a:txBody>
                  <a:tcPr marL="51442" marR="51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7" name="TextBox 6">
            <a:extLst>
              <a:ext uri="{FF2B5EF4-FFF2-40B4-BE49-F238E27FC236}">
                <a16:creationId xmlns:a16="http://schemas.microsoft.com/office/drawing/2014/main" id="{0959D982-88A7-4888-AB5C-163CFF9E977A}"/>
              </a:ext>
            </a:extLst>
          </p:cNvPr>
          <p:cNvSpPr txBox="1"/>
          <p:nvPr/>
        </p:nvSpPr>
        <p:spPr>
          <a:xfrm>
            <a:off x="5357342" y="3313849"/>
            <a:ext cx="4954818" cy="646331"/>
          </a:xfrm>
          <a:prstGeom prst="rect">
            <a:avLst/>
          </a:prstGeom>
          <a:noFill/>
        </p:spPr>
        <p:txBody>
          <a:bodyPr wrap="none" rtlCol="0">
            <a:spAutoFit/>
          </a:bodyPr>
          <a:lstStyle/>
          <a:p>
            <a:r>
              <a:rPr lang="en-US" b="1" dirty="0"/>
              <a:t>Keywords of the Department mapped to the PEOs</a:t>
            </a:r>
            <a:endParaRPr lang="en-US" dirty="0"/>
          </a:p>
          <a:p>
            <a:endParaRPr lang="en-US" dirty="0"/>
          </a:p>
        </p:txBody>
      </p:sp>
      <p:sp>
        <p:nvSpPr>
          <p:cNvPr id="9" name="TextBox 8">
            <a:extLst>
              <a:ext uri="{FF2B5EF4-FFF2-40B4-BE49-F238E27FC236}">
                <a16:creationId xmlns:a16="http://schemas.microsoft.com/office/drawing/2014/main" id="{F77CFC8A-5D54-4E9D-8F3E-817CE5E2FC40}"/>
              </a:ext>
            </a:extLst>
          </p:cNvPr>
          <p:cNvSpPr txBox="1"/>
          <p:nvPr/>
        </p:nvSpPr>
        <p:spPr>
          <a:xfrm>
            <a:off x="1106483" y="3327155"/>
            <a:ext cx="3753976" cy="646331"/>
          </a:xfrm>
          <a:prstGeom prst="rect">
            <a:avLst/>
          </a:prstGeom>
          <a:noFill/>
        </p:spPr>
        <p:txBody>
          <a:bodyPr wrap="none" rtlCol="0">
            <a:spAutoFit/>
          </a:bodyPr>
          <a:lstStyle/>
          <a:p>
            <a:r>
              <a:rPr lang="en-US" b="1" dirty="0"/>
              <a:t>Keywords of the Department Mission</a:t>
            </a:r>
          </a:p>
          <a:p>
            <a:endParaRPr lang="en-US" dirty="0"/>
          </a:p>
        </p:txBody>
      </p:sp>
      <p:sp>
        <p:nvSpPr>
          <p:cNvPr id="10" name="TextBox 9">
            <a:extLst>
              <a:ext uri="{FF2B5EF4-FFF2-40B4-BE49-F238E27FC236}">
                <a16:creationId xmlns:a16="http://schemas.microsoft.com/office/drawing/2014/main" id="{E3711D26-570F-4C75-8DEF-B9A65947E255}"/>
              </a:ext>
            </a:extLst>
          </p:cNvPr>
          <p:cNvSpPr txBox="1"/>
          <p:nvPr/>
        </p:nvSpPr>
        <p:spPr>
          <a:xfrm>
            <a:off x="4012710" y="5892070"/>
            <a:ext cx="8179290" cy="923330"/>
          </a:xfrm>
          <a:prstGeom prst="rect">
            <a:avLst/>
          </a:prstGeom>
          <a:noFill/>
        </p:spPr>
        <p:txBody>
          <a:bodyPr wrap="none" rtlCol="0">
            <a:spAutoFit/>
          </a:bodyPr>
          <a:lstStyle/>
          <a:p>
            <a:pPr indent="384048" defTabSz="768096" fontAlgn="base">
              <a:spcBef>
                <a:spcPct val="0"/>
              </a:spcBef>
              <a:spcAft>
                <a:spcPct val="0"/>
              </a:spcAft>
            </a:pPr>
            <a:r>
              <a:rPr lang="en-US" b="1" i="1" dirty="0">
                <a:latin typeface="Times New Roman" pitchFamily="18" charset="0"/>
                <a:ea typeface="Verdana" pitchFamily="34" charset="0"/>
                <a:cs typeface="Times New Roman" pitchFamily="18" charset="0"/>
              </a:rPr>
              <a:t>Note: </a:t>
            </a:r>
            <a:r>
              <a:rPr lang="en-US" i="1" dirty="0">
                <a:latin typeface="Times New Roman" pitchFamily="18" charset="0"/>
                <a:ea typeface="Verdana" pitchFamily="34" charset="0"/>
                <a:cs typeface="Times New Roman" pitchFamily="18" charset="0"/>
              </a:rPr>
              <a:t>KWMD1, KWMD2,... </a:t>
            </a:r>
            <a:r>
              <a:rPr lang="en-US" i="1" dirty="0" err="1">
                <a:latin typeface="Times New Roman" pitchFamily="18" charset="0"/>
                <a:ea typeface="Verdana" pitchFamily="34" charset="0"/>
                <a:cs typeface="Times New Roman" pitchFamily="18" charset="0"/>
              </a:rPr>
              <a:t>KWMDn</a:t>
            </a:r>
            <a:r>
              <a:rPr lang="en-US" i="1" dirty="0">
                <a:latin typeface="Times New Roman" pitchFamily="18" charset="0"/>
                <a:ea typeface="Verdana" pitchFamily="34" charset="0"/>
                <a:cs typeface="Times New Roman" pitchFamily="18" charset="0"/>
              </a:rPr>
              <a:t> are distinct keywords of Mission  statement. </a:t>
            </a:r>
          </a:p>
          <a:p>
            <a:pPr indent="384048" defTabSz="768096" fontAlgn="base">
              <a:spcBef>
                <a:spcPct val="0"/>
              </a:spcBef>
              <a:spcAft>
                <a:spcPct val="0"/>
              </a:spcAft>
            </a:pPr>
            <a:r>
              <a:rPr lang="en-US" i="1" dirty="0">
                <a:latin typeface="Times New Roman" pitchFamily="18" charset="0"/>
                <a:ea typeface="Verdana" pitchFamily="34" charset="0"/>
                <a:cs typeface="Times New Roman" pitchFamily="18" charset="0"/>
              </a:rPr>
              <a:t>Correlation  levels 1, 2 or 3 are  defined below:   </a:t>
            </a:r>
            <a:endParaRPr lang="en-US" dirty="0">
              <a:latin typeface="Arial" pitchFamily="34" charset="0"/>
              <a:cs typeface="Arial" pitchFamily="34" charset="0"/>
            </a:endParaRPr>
          </a:p>
          <a:p>
            <a:pPr indent="384048" defTabSz="768096" eaLnBrk="0" fontAlgn="base" hangingPunct="0">
              <a:spcBef>
                <a:spcPct val="0"/>
              </a:spcBef>
              <a:spcAft>
                <a:spcPct val="0"/>
              </a:spcAft>
            </a:pPr>
            <a:r>
              <a:rPr lang="en-US" i="1" dirty="0">
                <a:latin typeface="Times New Roman" pitchFamily="18" charset="0"/>
                <a:ea typeface="Verdana" pitchFamily="34" charset="0"/>
                <a:cs typeface="Times New Roman" pitchFamily="18" charset="0"/>
              </a:rPr>
              <a:t>1: Slight (Low)         2: Moderate (Medium)	3: Substantial (High</a:t>
            </a:r>
            <a:endParaRPr lang="en-US" dirty="0"/>
          </a:p>
        </p:txBody>
      </p:sp>
    </p:spTree>
    <p:extLst>
      <p:ext uri="{BB962C8B-B14F-4D97-AF65-F5344CB8AC3E}">
        <p14:creationId xmlns:p14="http://schemas.microsoft.com/office/powerpoint/2010/main" val="30388963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5CD20-905C-4595-B66B-6C9C4BB5F87A}"/>
              </a:ext>
            </a:extLst>
          </p:cNvPr>
          <p:cNvSpPr>
            <a:spLocks noGrp="1"/>
          </p:cNvSpPr>
          <p:nvPr>
            <p:ph type="title"/>
          </p:nvPr>
        </p:nvSpPr>
        <p:spPr/>
        <p:txBody>
          <a:bodyPr/>
          <a:lstStyle/>
          <a:p>
            <a:r>
              <a:rPr lang="en-US" sz="2400" dirty="0"/>
              <a:t>	Criteria 1:</a:t>
            </a:r>
            <a:r>
              <a:rPr lang="en-US" sz="2400" b="1" dirty="0"/>
              <a:t>Concern 2   </a:t>
            </a:r>
            <a:r>
              <a:rPr lang="en-US" sz="2400" dirty="0"/>
              <a:t>CO-PO attainment process is not clear </a:t>
            </a:r>
          </a:p>
        </p:txBody>
      </p:sp>
      <p:graphicFrame>
        <p:nvGraphicFramePr>
          <p:cNvPr id="4" name="Content Placeholder 3">
            <a:extLst>
              <a:ext uri="{FF2B5EF4-FFF2-40B4-BE49-F238E27FC236}">
                <a16:creationId xmlns:a16="http://schemas.microsoft.com/office/drawing/2014/main" id="{0C1405C0-967C-4801-BC31-1D47B8EB0C4F}"/>
              </a:ext>
            </a:extLst>
          </p:cNvPr>
          <p:cNvGraphicFramePr>
            <a:graphicFrameLocks noGrp="1"/>
          </p:cNvGraphicFramePr>
          <p:nvPr>
            <p:ph idx="1"/>
            <p:extLst>
              <p:ext uri="{D42A27DB-BD31-4B8C-83A1-F6EECF244321}">
                <p14:modId xmlns:p14="http://schemas.microsoft.com/office/powerpoint/2010/main" val="1690304937"/>
              </p:ext>
            </p:extLst>
          </p:nvPr>
        </p:nvGraphicFramePr>
        <p:xfrm>
          <a:off x="609600" y="1569203"/>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ECCDF390-7F69-4FCB-BC4D-22AE4B59C44F}"/>
              </a:ext>
            </a:extLst>
          </p:cNvPr>
          <p:cNvSpPr txBox="1"/>
          <p:nvPr/>
        </p:nvSpPr>
        <p:spPr>
          <a:xfrm>
            <a:off x="367354" y="6126163"/>
            <a:ext cx="11824646" cy="400110"/>
          </a:xfrm>
          <a:prstGeom prst="rect">
            <a:avLst/>
          </a:prstGeom>
          <a:noFill/>
        </p:spPr>
        <p:txBody>
          <a:bodyPr wrap="square" rtlCol="0">
            <a:spAutoFit/>
          </a:bodyPr>
          <a:lstStyle/>
          <a:p>
            <a:r>
              <a:rPr lang="en-US" sz="2000" b="1" dirty="0"/>
              <a:t>GA’s 7 to 12 are enriched &amp; attained through various Co-Extra curricular activities (ABL,PBL etc.)</a:t>
            </a:r>
            <a:endParaRPr lang="en-US" sz="2400" b="1" dirty="0"/>
          </a:p>
        </p:txBody>
      </p:sp>
    </p:spTree>
    <p:extLst>
      <p:ext uri="{BB962C8B-B14F-4D97-AF65-F5344CB8AC3E}">
        <p14:creationId xmlns:p14="http://schemas.microsoft.com/office/powerpoint/2010/main" val="3938119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6">
            <a:extLst>
              <a:ext uri="{FF2B5EF4-FFF2-40B4-BE49-F238E27FC236}">
                <a16:creationId xmlns:a16="http://schemas.microsoft.com/office/drawing/2014/main" id="{BB86B8E3-1047-4DA6-8FC0-87CB5EF1BBDB}"/>
              </a:ext>
            </a:extLst>
          </p:cNvPr>
          <p:cNvGraphicFramePr>
            <a:graphicFrameLocks/>
          </p:cNvGraphicFramePr>
          <p:nvPr>
            <p:extLst>
              <p:ext uri="{D42A27DB-BD31-4B8C-83A1-F6EECF244321}">
                <p14:modId xmlns:p14="http://schemas.microsoft.com/office/powerpoint/2010/main" val="1714817336"/>
              </p:ext>
            </p:extLst>
          </p:nvPr>
        </p:nvGraphicFramePr>
        <p:xfrm>
          <a:off x="928914" y="1320800"/>
          <a:ext cx="10805886" cy="4957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rrow: Down 4">
            <a:extLst>
              <a:ext uri="{FF2B5EF4-FFF2-40B4-BE49-F238E27FC236}">
                <a16:creationId xmlns:a16="http://schemas.microsoft.com/office/drawing/2014/main" id="{36AF64AC-A98D-49A0-9CBF-7497C3CB258D}"/>
              </a:ext>
            </a:extLst>
          </p:cNvPr>
          <p:cNvSpPr/>
          <p:nvPr/>
        </p:nvSpPr>
        <p:spPr>
          <a:xfrm>
            <a:off x="5631542" y="3645466"/>
            <a:ext cx="522515" cy="308429"/>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3CFFD64-58E5-4C79-8504-698F1CBD9A21}"/>
              </a:ext>
            </a:extLst>
          </p:cNvPr>
          <p:cNvSpPr txBox="1"/>
          <p:nvPr/>
        </p:nvSpPr>
        <p:spPr>
          <a:xfrm>
            <a:off x="4111798" y="287049"/>
            <a:ext cx="3654975" cy="584775"/>
          </a:xfrm>
          <a:prstGeom prst="rect">
            <a:avLst/>
          </a:prstGeom>
          <a:noFill/>
        </p:spPr>
        <p:txBody>
          <a:bodyPr wrap="none" rtlCol="0">
            <a:spAutoFit/>
          </a:bodyPr>
          <a:lstStyle/>
          <a:p>
            <a:r>
              <a:rPr lang="en-US" sz="3200" b="1" dirty="0"/>
              <a:t>Criteria 1: Concern 3</a:t>
            </a:r>
          </a:p>
        </p:txBody>
      </p:sp>
    </p:spTree>
    <p:extLst>
      <p:ext uri="{BB962C8B-B14F-4D97-AF65-F5344CB8AC3E}">
        <p14:creationId xmlns:p14="http://schemas.microsoft.com/office/powerpoint/2010/main" val="18386964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20E14E12-DDFC-48F0-B35D-3C1520E0E2B1}"/>
              </a:ext>
            </a:extLst>
          </p:cNvPr>
          <p:cNvGraphicFramePr/>
          <p:nvPr>
            <p:extLst>
              <p:ext uri="{D42A27DB-BD31-4B8C-83A1-F6EECF244321}">
                <p14:modId xmlns:p14="http://schemas.microsoft.com/office/powerpoint/2010/main" val="656443134"/>
              </p:ext>
            </p:extLst>
          </p:nvPr>
        </p:nvGraphicFramePr>
        <p:xfrm>
          <a:off x="705134" y="1149824"/>
          <a:ext cx="10781731" cy="4558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a:extLst>
              <a:ext uri="{FF2B5EF4-FFF2-40B4-BE49-F238E27FC236}">
                <a16:creationId xmlns:a16="http://schemas.microsoft.com/office/drawing/2014/main" id="{7B256E80-DFDB-4B35-931F-33B55DFFEC36}"/>
              </a:ext>
            </a:extLst>
          </p:cNvPr>
          <p:cNvSpPr/>
          <p:nvPr/>
        </p:nvSpPr>
        <p:spPr>
          <a:xfrm>
            <a:off x="2919124" y="580030"/>
            <a:ext cx="4692289" cy="646331"/>
          </a:xfrm>
          <a:prstGeom prst="rect">
            <a:avLst/>
          </a:prstGeom>
        </p:spPr>
        <p:txBody>
          <a:bodyPr wrap="square">
            <a:spAutoFit/>
          </a:bodyPr>
          <a:lstStyle/>
          <a:p>
            <a:r>
              <a:rPr lang="en-US" sz="3600" dirty="0"/>
              <a:t>PEOs Revision</a:t>
            </a:r>
            <a:endParaRPr lang="en-US" dirty="0"/>
          </a:p>
        </p:txBody>
      </p:sp>
    </p:spTree>
    <p:extLst>
      <p:ext uri="{BB962C8B-B14F-4D97-AF65-F5344CB8AC3E}">
        <p14:creationId xmlns:p14="http://schemas.microsoft.com/office/powerpoint/2010/main" val="41569789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0"/>
            <p:extLst>
              <p:ext uri="{D42A27DB-BD31-4B8C-83A1-F6EECF244321}">
                <p14:modId xmlns:p14="http://schemas.microsoft.com/office/powerpoint/2010/main" val="482172098"/>
              </p:ext>
            </p:extLst>
          </p:nvPr>
        </p:nvGraphicFramePr>
        <p:xfrm>
          <a:off x="322368" y="459613"/>
          <a:ext cx="11760590" cy="6398387"/>
        </p:xfrm>
        <a:graphic>
          <a:graphicData uri="http://schemas.openxmlformats.org/drawingml/2006/table">
            <a:tbl>
              <a:tblPr firstRow="1" firstCol="1" bandRow="1">
                <a:tableStyleId>{5C22544A-7EE6-4342-B048-85BDC9FD1C3A}</a:tableStyleId>
              </a:tblPr>
              <a:tblGrid>
                <a:gridCol w="6148523">
                  <a:extLst>
                    <a:ext uri="{9D8B030D-6E8A-4147-A177-3AD203B41FA5}">
                      <a16:colId xmlns:a16="http://schemas.microsoft.com/office/drawing/2014/main" val="20000"/>
                    </a:ext>
                  </a:extLst>
                </a:gridCol>
                <a:gridCol w="5612067">
                  <a:extLst>
                    <a:ext uri="{9D8B030D-6E8A-4147-A177-3AD203B41FA5}">
                      <a16:colId xmlns:a16="http://schemas.microsoft.com/office/drawing/2014/main" val="20001"/>
                    </a:ext>
                  </a:extLst>
                </a:gridCol>
              </a:tblGrid>
              <a:tr h="382140">
                <a:tc>
                  <a:txBody>
                    <a:bodyPr/>
                    <a:lstStyle/>
                    <a:p>
                      <a:pPr marL="0" marR="0" algn="ctr">
                        <a:lnSpc>
                          <a:spcPct val="107000"/>
                        </a:lnSpc>
                        <a:spcBef>
                          <a:spcPts val="0"/>
                        </a:spcBef>
                        <a:spcAft>
                          <a:spcPts val="0"/>
                        </a:spcAft>
                      </a:pPr>
                      <a:r>
                        <a:rPr lang="en-US" sz="1400" dirty="0">
                          <a:solidFill>
                            <a:schemeClr val="tx1"/>
                          </a:solidFill>
                          <a:effectLst/>
                        </a:rPr>
                        <a:t>Previous PEO’s (2017-2020)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088" marR="24088" marT="0" marB="0">
                    <a:solidFill>
                      <a:schemeClr val="accent1">
                        <a:lumMod val="60000"/>
                        <a:lumOff val="40000"/>
                      </a:schemeClr>
                    </a:solidFill>
                  </a:tcPr>
                </a:tc>
                <a:tc>
                  <a:txBody>
                    <a:bodyPr/>
                    <a:lstStyle/>
                    <a:p>
                      <a:pPr marL="0" marR="0" algn="ctr">
                        <a:lnSpc>
                          <a:spcPct val="107000"/>
                        </a:lnSpc>
                        <a:spcBef>
                          <a:spcPts val="0"/>
                        </a:spcBef>
                        <a:spcAft>
                          <a:spcPts val="0"/>
                        </a:spcAft>
                      </a:pPr>
                      <a:r>
                        <a:rPr lang="en-US" sz="1400" dirty="0">
                          <a:solidFill>
                            <a:schemeClr val="tx1"/>
                          </a:solidFill>
                          <a:effectLst/>
                        </a:rPr>
                        <a:t>Updated PEO’s (W.e.f.2018-19)</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088" marR="24088" marT="0" marB="0">
                    <a:solidFill>
                      <a:schemeClr val="accent1">
                        <a:lumMod val="60000"/>
                        <a:lumOff val="40000"/>
                      </a:schemeClr>
                    </a:solidFill>
                  </a:tcPr>
                </a:tc>
                <a:extLst>
                  <a:ext uri="{0D108BD9-81ED-4DB2-BD59-A6C34878D82A}">
                    <a16:rowId xmlns:a16="http://schemas.microsoft.com/office/drawing/2014/main" val="10000"/>
                  </a:ext>
                </a:extLst>
              </a:tr>
              <a:tr h="1152960">
                <a:tc>
                  <a:txBody>
                    <a:bodyPr/>
                    <a:lstStyle/>
                    <a:p>
                      <a:pPr marL="0" marR="0" algn="just">
                        <a:lnSpc>
                          <a:spcPct val="107000"/>
                        </a:lnSpc>
                        <a:spcBef>
                          <a:spcPts val="0"/>
                        </a:spcBef>
                        <a:spcAft>
                          <a:spcPts val="0"/>
                        </a:spcAft>
                      </a:pPr>
                      <a:r>
                        <a:rPr lang="en-US" sz="1400" b="1" dirty="0">
                          <a:solidFill>
                            <a:schemeClr val="tx1"/>
                          </a:solidFill>
                          <a:effectLst/>
                        </a:rPr>
                        <a:t>PEO 1: </a:t>
                      </a:r>
                      <a:r>
                        <a:rPr lang="en-US" sz="1400" b="0" dirty="0">
                          <a:solidFill>
                            <a:schemeClr val="tx1"/>
                          </a:solidFill>
                          <a:effectLst/>
                        </a:rPr>
                        <a:t>To enable learners </a:t>
                      </a:r>
                      <a:r>
                        <a:rPr lang="en-US" sz="1400" b="1" dirty="0">
                          <a:solidFill>
                            <a:schemeClr val="tx1"/>
                          </a:solidFill>
                          <a:effectLst/>
                        </a:rPr>
                        <a:t>to gain a broad background across fundamental areas of information technology along with a depth of understanding </a:t>
                      </a:r>
                      <a:r>
                        <a:rPr lang="en-US" sz="1400" b="0" dirty="0">
                          <a:solidFill>
                            <a:schemeClr val="tx1"/>
                          </a:solidFill>
                          <a:effectLst/>
                        </a:rPr>
                        <a:t>in a particular area of interest within the domain of information systems.</a:t>
                      </a:r>
                    </a:p>
                    <a:p>
                      <a:pPr marL="0" marR="0" algn="just">
                        <a:lnSpc>
                          <a:spcPct val="107000"/>
                        </a:lnSpc>
                        <a:spcBef>
                          <a:spcPts val="0"/>
                        </a:spcBef>
                        <a:spcAft>
                          <a:spcPts val="0"/>
                        </a:spcAft>
                      </a:pPr>
                      <a:r>
                        <a:rPr lang="en-US" sz="1400" b="0" dirty="0">
                          <a:solidFill>
                            <a:schemeClr val="tx1"/>
                          </a:solidFill>
                          <a:effectLst/>
                        </a:rPr>
                        <a:t> </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088" marR="24088" marT="0" marB="0">
                    <a:solidFill>
                      <a:schemeClr val="accent1">
                        <a:lumMod val="20000"/>
                        <a:lumOff val="80000"/>
                      </a:schemeClr>
                    </a:solidFill>
                  </a:tcPr>
                </a:tc>
                <a:tc rowSpan="2">
                  <a:txBody>
                    <a:bodyPr/>
                    <a:lstStyle/>
                    <a:p>
                      <a:pPr marL="0" marR="0" algn="just">
                        <a:lnSpc>
                          <a:spcPct val="107000"/>
                        </a:lnSpc>
                        <a:spcBef>
                          <a:spcPts val="0"/>
                        </a:spcBef>
                        <a:spcAft>
                          <a:spcPts val="0"/>
                        </a:spcAft>
                      </a:pPr>
                      <a:r>
                        <a:rPr lang="en-US" sz="1400" b="1" dirty="0">
                          <a:solidFill>
                            <a:schemeClr val="tx1"/>
                          </a:solidFill>
                          <a:effectLst/>
                        </a:rPr>
                        <a:t>PEO 1:</a:t>
                      </a:r>
                      <a:r>
                        <a:rPr lang="en-US" sz="1400" b="0" dirty="0">
                          <a:solidFill>
                            <a:schemeClr val="tx1"/>
                          </a:solidFill>
                          <a:effectLst/>
                        </a:rPr>
                        <a:t> To prepare learners with a strong foundation in the area of information technology required to solve real life problems arising through software technology.</a:t>
                      </a:r>
                      <a:r>
                        <a:rPr lang="en-US" sz="1800" b="1" dirty="0">
                          <a:solidFill>
                            <a:srgbClr val="FF0000"/>
                          </a:solidFill>
                          <a:effectLst/>
                        </a:rPr>
                        <a:t> (Foundation)</a:t>
                      </a:r>
                      <a:endPar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4088" marR="24088" marT="0" marB="0">
                    <a:solidFill>
                      <a:schemeClr val="accent1">
                        <a:lumMod val="20000"/>
                        <a:lumOff val="80000"/>
                      </a:schemeClr>
                    </a:solidFill>
                  </a:tcPr>
                </a:tc>
                <a:extLst>
                  <a:ext uri="{0D108BD9-81ED-4DB2-BD59-A6C34878D82A}">
                    <a16:rowId xmlns:a16="http://schemas.microsoft.com/office/drawing/2014/main" val="10001"/>
                  </a:ext>
                </a:extLst>
              </a:tr>
              <a:tr h="454148">
                <a:tc>
                  <a:txBody>
                    <a:bodyPr/>
                    <a:lstStyle/>
                    <a:p>
                      <a:pPr marL="0" marR="0" algn="just">
                        <a:lnSpc>
                          <a:spcPct val="107000"/>
                        </a:lnSpc>
                        <a:spcBef>
                          <a:spcPts val="0"/>
                        </a:spcBef>
                        <a:spcAft>
                          <a:spcPts val="0"/>
                        </a:spcAft>
                      </a:pPr>
                      <a:r>
                        <a:rPr lang="en-US" sz="1400" b="1" dirty="0">
                          <a:solidFill>
                            <a:schemeClr val="tx1"/>
                          </a:solidFill>
                          <a:effectLst/>
                        </a:rPr>
                        <a:t>PEO 2:</a:t>
                      </a:r>
                      <a:r>
                        <a:rPr lang="en-US" sz="1400" b="0" dirty="0">
                          <a:solidFill>
                            <a:schemeClr val="tx1"/>
                          </a:solidFill>
                          <a:effectLst/>
                        </a:rPr>
                        <a:t> To prepare learners to </a:t>
                      </a:r>
                      <a:r>
                        <a:rPr lang="en-US" sz="1400" b="1" dirty="0">
                          <a:solidFill>
                            <a:schemeClr val="tx1"/>
                          </a:solidFill>
                          <a:effectLst/>
                        </a:rPr>
                        <a:t>use effectively modern programming tools to solve real life problems.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088" marR="24088" marT="0" marB="0">
                    <a:solidFill>
                      <a:schemeClr val="accent1">
                        <a:lumMod val="20000"/>
                        <a:lumOff val="80000"/>
                      </a:schemeClr>
                    </a:solidFill>
                  </a:tcPr>
                </a:tc>
                <a:tc vMerge="1">
                  <a:txBody>
                    <a:bodyPr/>
                    <a:lstStyle/>
                    <a:p>
                      <a:endParaRPr lang="en-US"/>
                    </a:p>
                  </a:txBody>
                  <a:tcPr/>
                </a:tc>
                <a:extLst>
                  <a:ext uri="{0D108BD9-81ED-4DB2-BD59-A6C34878D82A}">
                    <a16:rowId xmlns:a16="http://schemas.microsoft.com/office/drawing/2014/main" val="10002"/>
                  </a:ext>
                </a:extLst>
              </a:tr>
              <a:tr h="1194922">
                <a:tc>
                  <a:txBody>
                    <a:bodyPr/>
                    <a:lstStyle/>
                    <a:p>
                      <a:pPr marL="0" marR="0" algn="just">
                        <a:lnSpc>
                          <a:spcPct val="107000"/>
                        </a:lnSpc>
                        <a:spcBef>
                          <a:spcPts val="0"/>
                        </a:spcBef>
                        <a:spcAft>
                          <a:spcPts val="0"/>
                        </a:spcAft>
                      </a:pPr>
                      <a:r>
                        <a:rPr lang="en-US" sz="1400" b="1" dirty="0">
                          <a:solidFill>
                            <a:schemeClr val="tx1"/>
                          </a:solidFill>
                          <a:effectLst/>
                        </a:rPr>
                        <a:t>PEO 3:</a:t>
                      </a:r>
                      <a:r>
                        <a:rPr lang="en-US" sz="1400" b="0" dirty="0">
                          <a:solidFill>
                            <a:schemeClr val="tx1"/>
                          </a:solidFill>
                          <a:effectLst/>
                        </a:rPr>
                        <a:t> To prepare learners for successful career in Indian and Multinational Organizations, </a:t>
                      </a:r>
                      <a:r>
                        <a:rPr lang="en-US" sz="1400" b="1" dirty="0">
                          <a:solidFill>
                            <a:schemeClr val="tx1"/>
                          </a:solidFill>
                          <a:effectLst/>
                        </a:rPr>
                        <a:t>Identify and evaluate current and emerging technologies</a:t>
                      </a:r>
                      <a:r>
                        <a:rPr lang="en-US" sz="1400" b="0" dirty="0">
                          <a:solidFill>
                            <a:schemeClr val="tx1"/>
                          </a:solidFill>
                          <a:effectLst/>
                        </a:rPr>
                        <a:t>. To assess their applicability to address the users’ needs and recognize the need for continued learning. To motivate students to pursue it throughout their career and higher studies.</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088" marR="24088" marT="0" marB="0">
                    <a:solidFill>
                      <a:schemeClr val="accent1">
                        <a:lumMod val="20000"/>
                        <a:lumOff val="80000"/>
                      </a:schemeClr>
                    </a:solidFill>
                  </a:tcPr>
                </a:tc>
                <a:tc rowSpan="2">
                  <a:txBody>
                    <a:bodyPr/>
                    <a:lstStyle/>
                    <a:p>
                      <a:pPr marL="0" marR="0" algn="just">
                        <a:lnSpc>
                          <a:spcPct val="107000"/>
                        </a:lnSpc>
                        <a:spcBef>
                          <a:spcPts val="0"/>
                        </a:spcBef>
                        <a:spcAft>
                          <a:spcPts val="0"/>
                        </a:spcAft>
                      </a:pPr>
                      <a:r>
                        <a:rPr lang="en-US" sz="1400" b="0" dirty="0">
                          <a:solidFill>
                            <a:schemeClr val="tx1"/>
                          </a:solidFill>
                          <a:effectLst/>
                        </a:rPr>
                        <a:t> </a:t>
                      </a:r>
                    </a:p>
                    <a:p>
                      <a:pPr marL="0" marR="0" algn="just">
                        <a:lnSpc>
                          <a:spcPct val="107000"/>
                        </a:lnSpc>
                        <a:spcBef>
                          <a:spcPts val="0"/>
                        </a:spcBef>
                        <a:spcAft>
                          <a:spcPts val="0"/>
                        </a:spcAft>
                      </a:pPr>
                      <a:r>
                        <a:rPr lang="en-US" sz="1400" b="1" dirty="0">
                          <a:solidFill>
                            <a:schemeClr val="tx1"/>
                          </a:solidFill>
                          <a:effectLst/>
                        </a:rPr>
                        <a:t>PEO 2:</a:t>
                      </a:r>
                      <a:r>
                        <a:rPr lang="en-US" sz="1400" b="0" dirty="0">
                          <a:solidFill>
                            <a:schemeClr val="tx1"/>
                          </a:solidFill>
                          <a:effectLst/>
                        </a:rPr>
                        <a:t> To prepare learners to be knowledgeable of the ethics, professionalism and cultural diversity in the work environment to meet applicable standards with continued motivation for research and development.</a:t>
                      </a:r>
                      <a:r>
                        <a:rPr lang="en-US" sz="1800" b="1" dirty="0">
                          <a:solidFill>
                            <a:srgbClr val="FF0000"/>
                          </a:solidFill>
                          <a:effectLst/>
                        </a:rPr>
                        <a:t> (Professionalism, Quality and R&amp;D)</a:t>
                      </a:r>
                      <a:endPar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4088" marR="24088" marT="0" marB="0">
                    <a:solidFill>
                      <a:schemeClr val="accent1">
                        <a:lumMod val="20000"/>
                        <a:lumOff val="80000"/>
                      </a:schemeClr>
                    </a:solidFill>
                  </a:tcPr>
                </a:tc>
                <a:extLst>
                  <a:ext uri="{0D108BD9-81ED-4DB2-BD59-A6C34878D82A}">
                    <a16:rowId xmlns:a16="http://schemas.microsoft.com/office/drawing/2014/main" val="10003"/>
                  </a:ext>
                </a:extLst>
              </a:tr>
              <a:tr h="454148">
                <a:tc>
                  <a:txBody>
                    <a:bodyPr/>
                    <a:lstStyle/>
                    <a:p>
                      <a:pPr marL="0" marR="0" algn="just">
                        <a:lnSpc>
                          <a:spcPct val="107000"/>
                        </a:lnSpc>
                        <a:spcBef>
                          <a:spcPts val="0"/>
                        </a:spcBef>
                        <a:spcAft>
                          <a:spcPts val="0"/>
                        </a:spcAft>
                      </a:pPr>
                      <a:r>
                        <a:rPr lang="en-US" sz="1400" b="1" dirty="0">
                          <a:solidFill>
                            <a:schemeClr val="tx1"/>
                          </a:solidFill>
                          <a:effectLst/>
                        </a:rPr>
                        <a:t>PEO 4: </a:t>
                      </a:r>
                      <a:r>
                        <a:rPr lang="en-US" sz="1400" b="0" dirty="0">
                          <a:solidFill>
                            <a:schemeClr val="tx1"/>
                          </a:solidFill>
                          <a:effectLst/>
                        </a:rPr>
                        <a:t>To encourage and motivate </a:t>
                      </a:r>
                      <a:r>
                        <a:rPr lang="en-US" sz="1400" b="1" dirty="0">
                          <a:solidFill>
                            <a:schemeClr val="tx1"/>
                          </a:solidFill>
                          <a:effectLst/>
                        </a:rPr>
                        <a:t>learners for Research &amp; Development and entrepreneurship</a:t>
                      </a:r>
                      <a:r>
                        <a:rPr lang="en-US" sz="1400" b="0" dirty="0">
                          <a:solidFill>
                            <a:schemeClr val="tx1"/>
                          </a:solidFill>
                          <a:effectLst/>
                        </a:rPr>
                        <a:t>. </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088" marR="24088" marT="0" marB="0">
                    <a:solidFill>
                      <a:schemeClr val="accent1">
                        <a:lumMod val="20000"/>
                        <a:lumOff val="80000"/>
                      </a:schemeClr>
                    </a:solidFill>
                  </a:tcPr>
                </a:tc>
                <a:tc vMerge="1">
                  <a:txBody>
                    <a:bodyPr/>
                    <a:lstStyle/>
                    <a:p>
                      <a:endParaRPr lang="en-US"/>
                    </a:p>
                  </a:txBody>
                  <a:tcPr/>
                </a:tc>
                <a:extLst>
                  <a:ext uri="{0D108BD9-81ED-4DB2-BD59-A6C34878D82A}">
                    <a16:rowId xmlns:a16="http://schemas.microsoft.com/office/drawing/2014/main" val="10004"/>
                  </a:ext>
                </a:extLst>
              </a:tr>
              <a:tr h="920023">
                <a:tc>
                  <a:txBody>
                    <a:bodyPr/>
                    <a:lstStyle/>
                    <a:p>
                      <a:pPr marL="0" marR="0" algn="just">
                        <a:lnSpc>
                          <a:spcPct val="107000"/>
                        </a:lnSpc>
                        <a:spcBef>
                          <a:spcPts val="0"/>
                        </a:spcBef>
                        <a:spcAft>
                          <a:spcPts val="0"/>
                        </a:spcAft>
                      </a:pPr>
                      <a:r>
                        <a:rPr lang="en-US" sz="1400" b="1" dirty="0">
                          <a:solidFill>
                            <a:schemeClr val="tx1"/>
                          </a:solidFill>
                          <a:effectLst/>
                        </a:rPr>
                        <a:t>PEO 5:</a:t>
                      </a:r>
                      <a:r>
                        <a:rPr lang="en-US" sz="1400" b="0" dirty="0">
                          <a:solidFill>
                            <a:schemeClr val="tx1"/>
                          </a:solidFill>
                          <a:effectLst/>
                        </a:rPr>
                        <a:t> To inculcate independent, </a:t>
                      </a:r>
                      <a:r>
                        <a:rPr lang="en-US" sz="1400" b="1" dirty="0">
                          <a:solidFill>
                            <a:schemeClr val="tx1"/>
                          </a:solidFill>
                          <a:effectLst/>
                        </a:rPr>
                        <a:t>critical thinking, problem solving </a:t>
                      </a:r>
                      <a:r>
                        <a:rPr lang="en-US" sz="1400" b="0" dirty="0">
                          <a:solidFill>
                            <a:schemeClr val="tx1"/>
                          </a:solidFill>
                          <a:effectLst/>
                        </a:rPr>
                        <a:t>and leadership skills, with an ability to analyze the impact of technology on individuals, organizations and society including professional, ethical, legal and public policy issues.</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088" marR="24088" marT="0" marB="0">
                    <a:solidFill>
                      <a:schemeClr val="accent1">
                        <a:lumMod val="20000"/>
                        <a:lumOff val="80000"/>
                      </a:schemeClr>
                    </a:solidFill>
                  </a:tcPr>
                </a:tc>
                <a:tc rowSpan="3">
                  <a:txBody>
                    <a:bodyPr/>
                    <a:lstStyle/>
                    <a:p>
                      <a:pPr marL="0" marR="0" algn="just">
                        <a:lnSpc>
                          <a:spcPct val="107000"/>
                        </a:lnSpc>
                        <a:spcBef>
                          <a:spcPts val="0"/>
                        </a:spcBef>
                        <a:spcAft>
                          <a:spcPts val="0"/>
                        </a:spcAft>
                      </a:pPr>
                      <a:r>
                        <a:rPr lang="en-US" sz="1400" b="0" dirty="0">
                          <a:solidFill>
                            <a:schemeClr val="tx1"/>
                          </a:solidFill>
                          <a:effectLst/>
                        </a:rPr>
                        <a:t> </a:t>
                      </a:r>
                    </a:p>
                    <a:p>
                      <a:pPr marL="0" marR="0" algn="just">
                        <a:lnSpc>
                          <a:spcPct val="107000"/>
                        </a:lnSpc>
                        <a:spcBef>
                          <a:spcPts val="0"/>
                        </a:spcBef>
                        <a:spcAft>
                          <a:spcPts val="0"/>
                        </a:spcAft>
                      </a:pPr>
                      <a:r>
                        <a:rPr lang="en-US" sz="1400" b="1" dirty="0">
                          <a:solidFill>
                            <a:schemeClr val="tx1"/>
                          </a:solidFill>
                          <a:effectLst/>
                        </a:rPr>
                        <a:t>PEO 3:</a:t>
                      </a:r>
                      <a:r>
                        <a:rPr lang="en-US" sz="1400" b="0" dirty="0">
                          <a:solidFill>
                            <a:schemeClr val="tx1"/>
                          </a:solidFill>
                          <a:effectLst/>
                        </a:rPr>
                        <a:t> To prepare learners to understand the need for lifelong learning with effective written and oral communication skills and to be able to readily adapt to new software engineering environments.</a:t>
                      </a:r>
                    </a:p>
                    <a:p>
                      <a:pPr marL="0" marR="0" algn="just">
                        <a:lnSpc>
                          <a:spcPct val="107000"/>
                        </a:lnSpc>
                        <a:spcBef>
                          <a:spcPts val="0"/>
                        </a:spcBef>
                        <a:spcAft>
                          <a:spcPts val="0"/>
                        </a:spcAft>
                      </a:pPr>
                      <a:r>
                        <a:rPr lang="en-US" sz="1400" b="0" dirty="0">
                          <a:solidFill>
                            <a:schemeClr val="tx1"/>
                          </a:solidFill>
                          <a:effectLst/>
                        </a:rPr>
                        <a:t> </a:t>
                      </a:r>
                      <a:r>
                        <a:rPr lang="en-US" sz="1600" b="1" dirty="0">
                          <a:solidFill>
                            <a:srgbClr val="FF0000"/>
                          </a:solidFill>
                          <a:effectLst/>
                        </a:rPr>
                        <a:t>(Presentation and Growth)</a:t>
                      </a:r>
                      <a:endPar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4088" marR="24088" marT="0" marB="0">
                    <a:solidFill>
                      <a:schemeClr val="accent1">
                        <a:lumMod val="20000"/>
                        <a:lumOff val="80000"/>
                      </a:schemeClr>
                    </a:solidFill>
                  </a:tcPr>
                </a:tc>
                <a:extLst>
                  <a:ext uri="{0D108BD9-81ED-4DB2-BD59-A6C34878D82A}">
                    <a16:rowId xmlns:a16="http://schemas.microsoft.com/office/drawing/2014/main" val="10005"/>
                  </a:ext>
                </a:extLst>
              </a:tr>
              <a:tr h="920023">
                <a:tc>
                  <a:txBody>
                    <a:bodyPr/>
                    <a:lstStyle/>
                    <a:p>
                      <a:pPr marL="0" marR="0" algn="just">
                        <a:lnSpc>
                          <a:spcPct val="107000"/>
                        </a:lnSpc>
                        <a:spcBef>
                          <a:spcPts val="0"/>
                        </a:spcBef>
                        <a:spcAft>
                          <a:spcPts val="0"/>
                        </a:spcAft>
                      </a:pPr>
                      <a:r>
                        <a:rPr lang="en-US" sz="1400" b="1" dirty="0">
                          <a:solidFill>
                            <a:schemeClr val="tx1"/>
                          </a:solidFill>
                          <a:effectLst/>
                        </a:rPr>
                        <a:t>PEO 6: </a:t>
                      </a:r>
                      <a:r>
                        <a:rPr lang="en-US" sz="1400" b="0" dirty="0">
                          <a:solidFill>
                            <a:schemeClr val="tx1"/>
                          </a:solidFill>
                          <a:effectLst/>
                        </a:rPr>
                        <a:t>To encourage learners </a:t>
                      </a:r>
                      <a:r>
                        <a:rPr lang="en-US" sz="1400" b="1" dirty="0">
                          <a:solidFill>
                            <a:schemeClr val="tx1"/>
                          </a:solidFill>
                          <a:effectLst/>
                        </a:rPr>
                        <a:t>to use best practices and implement technologies </a:t>
                      </a:r>
                      <a:r>
                        <a:rPr lang="en-US" sz="1400" b="0" dirty="0">
                          <a:solidFill>
                            <a:schemeClr val="tx1"/>
                          </a:solidFill>
                          <a:effectLst/>
                        </a:rPr>
                        <a:t>to enhance information security and enable compliance, ensuring confidentiality, information integrity, and availability.</a:t>
                      </a:r>
                    </a:p>
                    <a:p>
                      <a:pPr marL="0" marR="0" algn="just">
                        <a:lnSpc>
                          <a:spcPct val="107000"/>
                        </a:lnSpc>
                        <a:spcBef>
                          <a:spcPts val="0"/>
                        </a:spcBef>
                        <a:spcAft>
                          <a:spcPts val="0"/>
                        </a:spcAft>
                      </a:pPr>
                      <a:r>
                        <a:rPr lang="en-US" sz="1400" b="0" dirty="0">
                          <a:solidFill>
                            <a:schemeClr val="tx1"/>
                          </a:solidFill>
                          <a:effectLst/>
                        </a:rPr>
                        <a:t> </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088" marR="24088" marT="0" marB="0">
                    <a:solidFill>
                      <a:schemeClr val="accent1">
                        <a:lumMod val="20000"/>
                        <a:lumOff val="80000"/>
                      </a:schemeClr>
                    </a:solidFill>
                  </a:tcPr>
                </a:tc>
                <a:tc vMerge="1">
                  <a:txBody>
                    <a:bodyPr/>
                    <a:lstStyle/>
                    <a:p>
                      <a:endParaRPr lang="en-US"/>
                    </a:p>
                  </a:txBody>
                  <a:tcPr/>
                </a:tc>
                <a:extLst>
                  <a:ext uri="{0D108BD9-81ED-4DB2-BD59-A6C34878D82A}">
                    <a16:rowId xmlns:a16="http://schemas.microsoft.com/office/drawing/2014/main" val="10006"/>
                  </a:ext>
                </a:extLst>
              </a:tr>
              <a:tr h="920023">
                <a:tc>
                  <a:txBody>
                    <a:bodyPr/>
                    <a:lstStyle/>
                    <a:p>
                      <a:pPr marL="0" marR="0" algn="just">
                        <a:lnSpc>
                          <a:spcPct val="107000"/>
                        </a:lnSpc>
                        <a:spcBef>
                          <a:spcPts val="0"/>
                        </a:spcBef>
                        <a:spcAft>
                          <a:spcPts val="0"/>
                        </a:spcAft>
                      </a:pPr>
                      <a:r>
                        <a:rPr lang="en-US" sz="1400" b="1" dirty="0">
                          <a:solidFill>
                            <a:schemeClr val="tx1"/>
                          </a:solidFill>
                          <a:effectLst/>
                        </a:rPr>
                        <a:t>PEO 7:</a:t>
                      </a:r>
                      <a:r>
                        <a:rPr lang="en-US" sz="1400" b="0" dirty="0">
                          <a:solidFill>
                            <a:schemeClr val="tx1"/>
                          </a:solidFill>
                          <a:effectLst/>
                        </a:rPr>
                        <a:t> To develop </a:t>
                      </a:r>
                      <a:r>
                        <a:rPr lang="en-US" sz="1400" b="1" dirty="0">
                          <a:solidFill>
                            <a:schemeClr val="tx1"/>
                          </a:solidFill>
                          <a:effectLst/>
                        </a:rPr>
                        <a:t>excellent written and oral communication skills</a:t>
                      </a:r>
                      <a:r>
                        <a:rPr lang="en-US" sz="1400" b="0" dirty="0">
                          <a:solidFill>
                            <a:schemeClr val="tx1"/>
                          </a:solidFill>
                          <a:effectLst/>
                        </a:rPr>
                        <a:t> to effectively interact with clients, users, co-workers and managers. To Collaborate and work in teams to accomplish a common goal by integrating personal initiative and group cooperation.</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088" marR="24088" marT="0" marB="0">
                    <a:solidFill>
                      <a:schemeClr val="accent1">
                        <a:lumMod val="20000"/>
                        <a:lumOff val="80000"/>
                      </a:schemeClr>
                    </a:solidFill>
                  </a:tcPr>
                </a:tc>
                <a:tc vMerge="1">
                  <a:txBody>
                    <a:bodyPr/>
                    <a:lstStyle/>
                    <a:p>
                      <a:endParaRPr lang="en-US"/>
                    </a:p>
                  </a:txBody>
                  <a:tcPr/>
                </a:tc>
                <a:extLst>
                  <a:ext uri="{0D108BD9-81ED-4DB2-BD59-A6C34878D82A}">
                    <a16:rowId xmlns:a16="http://schemas.microsoft.com/office/drawing/2014/main" val="10007"/>
                  </a:ext>
                </a:extLst>
              </a:tr>
            </a:tbl>
          </a:graphicData>
        </a:graphic>
      </p:graphicFrame>
      <p:sp>
        <p:nvSpPr>
          <p:cNvPr id="3" name="Title 2"/>
          <p:cNvSpPr>
            <a:spLocks noGrp="1"/>
          </p:cNvSpPr>
          <p:nvPr>
            <p:ph type="title"/>
          </p:nvPr>
        </p:nvSpPr>
        <p:spPr>
          <a:xfrm>
            <a:off x="1591837" y="137376"/>
            <a:ext cx="9221652" cy="313385"/>
          </a:xfrm>
        </p:spPr>
        <p:txBody>
          <a:bodyPr/>
          <a:lstStyle/>
          <a:p>
            <a:r>
              <a:rPr lang="en-US" sz="3600" dirty="0"/>
              <a:t>Revised PEOs</a:t>
            </a:r>
            <a:endParaRPr lang="en-US" sz="4800" dirty="0"/>
          </a:p>
        </p:txBody>
      </p:sp>
    </p:spTree>
    <p:extLst>
      <p:ext uri="{BB962C8B-B14F-4D97-AF65-F5344CB8AC3E}">
        <p14:creationId xmlns:p14="http://schemas.microsoft.com/office/powerpoint/2010/main" val="664805164"/>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a:extLst>
              <a:ext uri="{FF2B5EF4-FFF2-40B4-BE49-F238E27FC236}">
                <a16:creationId xmlns:a16="http://schemas.microsoft.com/office/drawing/2014/main" id="{3480D85B-5101-423B-958C-AB8232789F58}"/>
              </a:ext>
            </a:extLst>
          </p:cNvPr>
          <p:cNvGraphicFramePr>
            <a:graphicFrameLocks/>
          </p:cNvGraphicFramePr>
          <p:nvPr>
            <p:extLst>
              <p:ext uri="{D42A27DB-BD31-4B8C-83A1-F6EECF244321}">
                <p14:modId xmlns:p14="http://schemas.microsoft.com/office/powerpoint/2010/main" val="3197363635"/>
              </p:ext>
            </p:extLst>
          </p:nvPr>
        </p:nvGraphicFramePr>
        <p:xfrm>
          <a:off x="309490" y="1357496"/>
          <a:ext cx="11760591" cy="5500504"/>
        </p:xfrm>
        <a:graphic>
          <a:graphicData uri="http://schemas.openxmlformats.org/drawingml/2006/table">
            <a:tbl>
              <a:tblPr firstRow="1" firstCol="1" bandRow="1">
                <a:tableStyleId>{5C22544A-7EE6-4342-B048-85BDC9FD1C3A}</a:tableStyleId>
              </a:tblPr>
              <a:tblGrid>
                <a:gridCol w="4076980">
                  <a:extLst>
                    <a:ext uri="{9D8B030D-6E8A-4147-A177-3AD203B41FA5}">
                      <a16:colId xmlns:a16="http://schemas.microsoft.com/office/drawing/2014/main" val="20000"/>
                    </a:ext>
                  </a:extLst>
                </a:gridCol>
                <a:gridCol w="781878">
                  <a:extLst>
                    <a:ext uri="{9D8B030D-6E8A-4147-A177-3AD203B41FA5}">
                      <a16:colId xmlns:a16="http://schemas.microsoft.com/office/drawing/2014/main" val="20001"/>
                    </a:ext>
                  </a:extLst>
                </a:gridCol>
                <a:gridCol w="6901733">
                  <a:extLst>
                    <a:ext uri="{9D8B030D-6E8A-4147-A177-3AD203B41FA5}">
                      <a16:colId xmlns:a16="http://schemas.microsoft.com/office/drawing/2014/main" val="20002"/>
                    </a:ext>
                  </a:extLst>
                </a:gridCol>
              </a:tblGrid>
              <a:tr h="1344380">
                <a:tc>
                  <a:txBody>
                    <a:bodyPr/>
                    <a:lstStyle/>
                    <a:p>
                      <a:pPr marL="0" marR="0" algn="ctr">
                        <a:lnSpc>
                          <a:spcPct val="107000"/>
                        </a:lnSpc>
                        <a:spcBef>
                          <a:spcPts val="0"/>
                        </a:spcBef>
                        <a:spcAft>
                          <a:spcPts val="0"/>
                        </a:spcAft>
                      </a:pPr>
                      <a:endParaRPr lang="en-US" sz="2400" dirty="0">
                        <a:solidFill>
                          <a:schemeClr val="tx1"/>
                        </a:solidFill>
                        <a:effectLst/>
                      </a:endParaRPr>
                    </a:p>
                    <a:p>
                      <a:pPr marL="0" marR="0" algn="ctr">
                        <a:lnSpc>
                          <a:spcPct val="107000"/>
                        </a:lnSpc>
                        <a:spcBef>
                          <a:spcPts val="0"/>
                        </a:spcBef>
                        <a:spcAft>
                          <a:spcPts val="0"/>
                        </a:spcAft>
                      </a:pPr>
                      <a:r>
                        <a:rPr lang="en-US" sz="2400" dirty="0">
                          <a:solidFill>
                            <a:schemeClr val="tx1"/>
                          </a:solidFill>
                          <a:effectLst/>
                        </a:rPr>
                        <a:t>PO’s  (GAs)</a:t>
                      </a:r>
                    </a:p>
                    <a:p>
                      <a:pPr marL="0" marR="0" algn="ctr">
                        <a:lnSpc>
                          <a:spcPct val="107000"/>
                        </a:lnSpc>
                        <a:spcBef>
                          <a:spcPts val="0"/>
                        </a:spcBef>
                        <a:spcAft>
                          <a:spcPts val="0"/>
                        </a:spcAft>
                      </a:pP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088" marR="24088" marT="0" marB="0" anchor="ctr"/>
                </a:tc>
                <a:tc>
                  <a:txBody>
                    <a:bodyPr/>
                    <a:lstStyle/>
                    <a:p>
                      <a:pPr marL="0" marR="0" algn="ctr">
                        <a:lnSpc>
                          <a:spcPct val="107000"/>
                        </a:lnSpc>
                        <a:spcBef>
                          <a:spcPts val="0"/>
                        </a:spcBef>
                        <a:spcAft>
                          <a:spcPts val="0"/>
                        </a:spcAft>
                      </a:pPr>
                      <a:r>
                        <a:rPr lang="en-US" sz="2400" dirty="0">
                          <a:solidFill>
                            <a:schemeClr val="tx1"/>
                          </a:solidFill>
                          <a:effectLst/>
                        </a:rPr>
                        <a:t>PSO’s </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088" marR="24088" marT="0" marB="0" anchor="ctr"/>
                </a:tc>
                <a:tc>
                  <a:txBody>
                    <a:bodyPr/>
                    <a:lstStyle/>
                    <a:p>
                      <a:pPr marL="0" marR="0" algn="ctr">
                        <a:lnSpc>
                          <a:spcPct val="107000"/>
                        </a:lnSpc>
                        <a:spcBef>
                          <a:spcPts val="0"/>
                        </a:spcBef>
                        <a:spcAft>
                          <a:spcPts val="0"/>
                        </a:spcAft>
                      </a:pPr>
                      <a:r>
                        <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Statements</a:t>
                      </a:r>
                    </a:p>
                  </a:txBody>
                  <a:tcPr marL="24088" marR="24088" marT="0" marB="0" anchor="ctr"/>
                </a:tc>
                <a:extLst>
                  <a:ext uri="{0D108BD9-81ED-4DB2-BD59-A6C34878D82A}">
                    <a16:rowId xmlns:a16="http://schemas.microsoft.com/office/drawing/2014/main" val="10000"/>
                  </a:ext>
                </a:extLst>
              </a:tr>
              <a:tr h="4156124">
                <a:tc>
                  <a:txBody>
                    <a:bodyPr/>
                    <a:lstStyle/>
                    <a:p>
                      <a:pPr marL="0" marR="0" algn="just" defTabSz="914363" rtl="0" eaLnBrk="1" latinLnBrk="0" hangingPunct="1">
                        <a:lnSpc>
                          <a:spcPct val="107000"/>
                        </a:lnSpc>
                        <a:spcBef>
                          <a:spcPts val="0"/>
                        </a:spcBef>
                        <a:spcAft>
                          <a:spcPts val="0"/>
                        </a:spcAft>
                      </a:pPr>
                      <a:r>
                        <a:rPr lang="en-US" sz="1600" b="1" kern="1200" dirty="0">
                          <a:solidFill>
                            <a:schemeClr val="tx1"/>
                          </a:solidFill>
                          <a:effectLst/>
                          <a:latin typeface="+mn-lt"/>
                          <a:ea typeface="+mn-ea"/>
                          <a:cs typeface="+mn-cs"/>
                        </a:rPr>
                        <a:t>PO 1: Engineering Knowledge</a:t>
                      </a:r>
                    </a:p>
                    <a:p>
                      <a:pPr marL="0" marR="0" algn="just" defTabSz="914363" rtl="0" eaLnBrk="1" latinLnBrk="0" hangingPunct="1">
                        <a:lnSpc>
                          <a:spcPct val="107000"/>
                        </a:lnSpc>
                        <a:spcBef>
                          <a:spcPts val="0"/>
                        </a:spcBef>
                        <a:spcAft>
                          <a:spcPts val="0"/>
                        </a:spcAft>
                      </a:pPr>
                      <a:r>
                        <a:rPr lang="en-US" sz="1600" b="1" kern="1200" dirty="0">
                          <a:solidFill>
                            <a:schemeClr val="tx1"/>
                          </a:solidFill>
                          <a:effectLst/>
                          <a:latin typeface="+mn-lt"/>
                          <a:ea typeface="+mn-ea"/>
                          <a:cs typeface="+mn-cs"/>
                        </a:rPr>
                        <a:t>PO 2: Problem Analysis</a:t>
                      </a:r>
                    </a:p>
                    <a:p>
                      <a:pPr marL="0" marR="0" algn="just" defTabSz="914363" rtl="0" eaLnBrk="1" latinLnBrk="0" hangingPunct="1">
                        <a:lnSpc>
                          <a:spcPct val="107000"/>
                        </a:lnSpc>
                        <a:spcBef>
                          <a:spcPts val="0"/>
                        </a:spcBef>
                        <a:spcAft>
                          <a:spcPts val="0"/>
                        </a:spcAft>
                      </a:pPr>
                      <a:r>
                        <a:rPr lang="en-US" sz="1600" b="1" kern="1200" dirty="0">
                          <a:solidFill>
                            <a:schemeClr val="tx1"/>
                          </a:solidFill>
                          <a:effectLst/>
                          <a:latin typeface="+mn-lt"/>
                          <a:ea typeface="+mn-ea"/>
                          <a:cs typeface="+mn-cs"/>
                        </a:rPr>
                        <a:t>PO 3 : Design / Development of Solutions</a:t>
                      </a:r>
                    </a:p>
                    <a:p>
                      <a:pPr marL="0" marR="0" algn="just" defTabSz="914363" rtl="0" eaLnBrk="1" latinLnBrk="0" hangingPunct="1">
                        <a:lnSpc>
                          <a:spcPct val="107000"/>
                        </a:lnSpc>
                        <a:spcBef>
                          <a:spcPts val="0"/>
                        </a:spcBef>
                        <a:spcAft>
                          <a:spcPts val="0"/>
                        </a:spcAft>
                      </a:pPr>
                      <a:r>
                        <a:rPr lang="en-US" sz="1600" b="1" kern="1200" dirty="0">
                          <a:solidFill>
                            <a:schemeClr val="tx1"/>
                          </a:solidFill>
                          <a:effectLst/>
                          <a:latin typeface="+mn-lt"/>
                          <a:ea typeface="+mn-ea"/>
                          <a:cs typeface="+mn-cs"/>
                        </a:rPr>
                        <a:t>PO 4 : Conduct Investigations of Complex Problems</a:t>
                      </a:r>
                    </a:p>
                    <a:p>
                      <a:pPr marL="0" marR="0" algn="just" defTabSz="914363" rtl="0" eaLnBrk="1" latinLnBrk="0" hangingPunct="1">
                        <a:lnSpc>
                          <a:spcPct val="107000"/>
                        </a:lnSpc>
                        <a:spcBef>
                          <a:spcPts val="0"/>
                        </a:spcBef>
                        <a:spcAft>
                          <a:spcPts val="0"/>
                        </a:spcAft>
                      </a:pPr>
                      <a:r>
                        <a:rPr lang="en-US" sz="1600" b="1" kern="1200" dirty="0">
                          <a:solidFill>
                            <a:schemeClr val="tx1"/>
                          </a:solidFill>
                          <a:effectLst/>
                          <a:latin typeface="+mn-lt"/>
                          <a:ea typeface="+mn-ea"/>
                          <a:cs typeface="+mn-cs"/>
                        </a:rPr>
                        <a:t>PO 5: Modern Tool Usage</a:t>
                      </a:r>
                    </a:p>
                    <a:p>
                      <a:pPr marL="0" marR="0" algn="just" defTabSz="914363" rtl="0" eaLnBrk="1" latinLnBrk="0" hangingPunct="1">
                        <a:lnSpc>
                          <a:spcPct val="107000"/>
                        </a:lnSpc>
                        <a:spcBef>
                          <a:spcPts val="0"/>
                        </a:spcBef>
                        <a:spcAft>
                          <a:spcPts val="0"/>
                        </a:spcAft>
                      </a:pPr>
                      <a:r>
                        <a:rPr lang="en-US" sz="1600" b="1" kern="1200" dirty="0">
                          <a:solidFill>
                            <a:schemeClr val="tx1"/>
                          </a:solidFill>
                          <a:effectLst/>
                          <a:latin typeface="+mn-lt"/>
                          <a:ea typeface="+mn-ea"/>
                          <a:cs typeface="+mn-cs"/>
                        </a:rPr>
                        <a:t>PO 6 : The Engineer &amp; Society</a:t>
                      </a:r>
                    </a:p>
                    <a:p>
                      <a:pPr marL="0" marR="0" algn="just" defTabSz="914363" rtl="0" eaLnBrk="1" latinLnBrk="0" hangingPunct="1">
                        <a:lnSpc>
                          <a:spcPct val="107000"/>
                        </a:lnSpc>
                        <a:spcBef>
                          <a:spcPts val="0"/>
                        </a:spcBef>
                        <a:spcAft>
                          <a:spcPts val="0"/>
                        </a:spcAft>
                      </a:pPr>
                      <a:r>
                        <a:rPr lang="en-US" sz="1600" b="1" kern="1200" dirty="0">
                          <a:solidFill>
                            <a:schemeClr val="tx1"/>
                          </a:solidFill>
                          <a:effectLst/>
                          <a:latin typeface="+mn-lt"/>
                          <a:ea typeface="+mn-ea"/>
                          <a:cs typeface="+mn-cs"/>
                        </a:rPr>
                        <a:t>PO7 : Environment &amp; Sustainability</a:t>
                      </a:r>
                    </a:p>
                    <a:p>
                      <a:pPr marL="0" marR="0" algn="just" defTabSz="914363" rtl="0" eaLnBrk="1" latinLnBrk="0" hangingPunct="1">
                        <a:lnSpc>
                          <a:spcPct val="107000"/>
                        </a:lnSpc>
                        <a:spcBef>
                          <a:spcPts val="0"/>
                        </a:spcBef>
                        <a:spcAft>
                          <a:spcPts val="0"/>
                        </a:spcAft>
                      </a:pPr>
                      <a:r>
                        <a:rPr lang="en-US" sz="1600" b="1" kern="1200" dirty="0">
                          <a:solidFill>
                            <a:schemeClr val="tx1"/>
                          </a:solidFill>
                          <a:effectLst/>
                          <a:latin typeface="+mn-lt"/>
                          <a:ea typeface="+mn-ea"/>
                          <a:cs typeface="+mn-cs"/>
                        </a:rPr>
                        <a:t>PO8 : Ethics</a:t>
                      </a:r>
                    </a:p>
                    <a:p>
                      <a:pPr marL="0" marR="0" algn="just" defTabSz="914363" rtl="0" eaLnBrk="1" latinLnBrk="0" hangingPunct="1">
                        <a:lnSpc>
                          <a:spcPct val="107000"/>
                        </a:lnSpc>
                        <a:spcBef>
                          <a:spcPts val="0"/>
                        </a:spcBef>
                        <a:spcAft>
                          <a:spcPts val="0"/>
                        </a:spcAft>
                      </a:pPr>
                      <a:r>
                        <a:rPr lang="en-US" sz="1600" b="1" kern="1200" dirty="0">
                          <a:solidFill>
                            <a:schemeClr val="tx1"/>
                          </a:solidFill>
                          <a:effectLst/>
                          <a:latin typeface="+mn-lt"/>
                          <a:ea typeface="+mn-ea"/>
                          <a:cs typeface="+mn-cs"/>
                        </a:rPr>
                        <a:t>PO9 : Individual &amp; Team work</a:t>
                      </a:r>
                    </a:p>
                    <a:p>
                      <a:pPr marL="0" marR="0" algn="just" defTabSz="914363" rtl="0" eaLnBrk="1" latinLnBrk="0" hangingPunct="1">
                        <a:lnSpc>
                          <a:spcPct val="107000"/>
                        </a:lnSpc>
                        <a:spcBef>
                          <a:spcPts val="0"/>
                        </a:spcBef>
                        <a:spcAft>
                          <a:spcPts val="0"/>
                        </a:spcAft>
                      </a:pPr>
                      <a:r>
                        <a:rPr lang="en-US" sz="1600" b="1" kern="1200" dirty="0">
                          <a:solidFill>
                            <a:schemeClr val="tx1"/>
                          </a:solidFill>
                          <a:effectLst/>
                          <a:latin typeface="+mn-lt"/>
                          <a:ea typeface="+mn-ea"/>
                          <a:cs typeface="+mn-cs"/>
                        </a:rPr>
                        <a:t>PO10: Communication </a:t>
                      </a:r>
                    </a:p>
                    <a:p>
                      <a:pPr marL="0" marR="0" algn="just" defTabSz="914363" rtl="0" eaLnBrk="1" latinLnBrk="0" hangingPunct="1">
                        <a:lnSpc>
                          <a:spcPct val="107000"/>
                        </a:lnSpc>
                        <a:spcBef>
                          <a:spcPts val="0"/>
                        </a:spcBef>
                        <a:spcAft>
                          <a:spcPts val="0"/>
                        </a:spcAft>
                      </a:pPr>
                      <a:r>
                        <a:rPr lang="en-US" sz="1600" b="1" kern="1200" dirty="0">
                          <a:solidFill>
                            <a:schemeClr val="tx1"/>
                          </a:solidFill>
                          <a:effectLst/>
                          <a:latin typeface="+mn-lt"/>
                          <a:ea typeface="+mn-ea"/>
                          <a:cs typeface="+mn-cs"/>
                        </a:rPr>
                        <a:t>PO11: Life-long Learning</a:t>
                      </a:r>
                    </a:p>
                    <a:p>
                      <a:pPr marL="0" marR="0" algn="just" defTabSz="914363" rtl="0" eaLnBrk="1" latinLnBrk="0" hangingPunct="1">
                        <a:lnSpc>
                          <a:spcPct val="107000"/>
                        </a:lnSpc>
                        <a:spcBef>
                          <a:spcPts val="0"/>
                        </a:spcBef>
                        <a:spcAft>
                          <a:spcPts val="0"/>
                        </a:spcAft>
                      </a:pPr>
                      <a:r>
                        <a:rPr lang="en-US" sz="1600" b="1" kern="1200" dirty="0">
                          <a:solidFill>
                            <a:schemeClr val="tx1"/>
                          </a:solidFill>
                          <a:effectLst/>
                          <a:latin typeface="+mn-lt"/>
                          <a:ea typeface="+mn-ea"/>
                          <a:cs typeface="+mn-cs"/>
                        </a:rPr>
                        <a:t>PO12: Project Management</a:t>
                      </a:r>
                    </a:p>
                    <a:p>
                      <a:pPr marL="0" marR="0" algn="just" defTabSz="914363" rtl="0" eaLnBrk="1" latinLnBrk="0" hangingPunct="1">
                        <a:lnSpc>
                          <a:spcPct val="107000"/>
                        </a:lnSpc>
                        <a:spcBef>
                          <a:spcPts val="0"/>
                        </a:spcBef>
                        <a:spcAft>
                          <a:spcPts val="0"/>
                        </a:spcAft>
                      </a:pPr>
                      <a:endParaRPr lang="en-US" sz="1600" b="1" kern="1200" dirty="0">
                        <a:solidFill>
                          <a:schemeClr val="tx1"/>
                        </a:solidFill>
                        <a:effectLst/>
                        <a:latin typeface="+mn-lt"/>
                        <a:ea typeface="+mn-ea"/>
                        <a:cs typeface="+mn-cs"/>
                      </a:endParaRPr>
                    </a:p>
                  </a:txBody>
                  <a:tcPr marL="24088" marR="24088" marT="0" marB="0">
                    <a:solidFill>
                      <a:schemeClr val="accent1">
                        <a:lumMod val="40000"/>
                        <a:lumOff val="60000"/>
                      </a:schemeClr>
                    </a:solidFill>
                  </a:tcPr>
                </a:tc>
                <a:tc>
                  <a:txBody>
                    <a:bodyPr/>
                    <a:lstStyle/>
                    <a:p>
                      <a:pPr marL="0" marR="0" algn="just" defTabSz="914363" rtl="0" eaLnBrk="1" fontAlgn="t" latinLnBrk="0" hangingPunct="1">
                        <a:lnSpc>
                          <a:spcPct val="107000"/>
                        </a:lnSpc>
                        <a:spcBef>
                          <a:spcPts val="0"/>
                        </a:spcBef>
                        <a:spcAft>
                          <a:spcPts val="0"/>
                        </a:spcAft>
                      </a:pPr>
                      <a:r>
                        <a:rPr lang="en-US" sz="1600" b="1" kern="1200" dirty="0">
                          <a:solidFill>
                            <a:schemeClr val="tx1"/>
                          </a:solidFill>
                          <a:effectLst/>
                          <a:latin typeface="+mn-lt"/>
                          <a:ea typeface="+mn-ea"/>
                          <a:cs typeface="+mn-cs"/>
                        </a:rPr>
                        <a:t>PSO 1</a:t>
                      </a:r>
                    </a:p>
                    <a:p>
                      <a:pPr marL="0" marR="0" algn="just" defTabSz="914363" rtl="0" eaLnBrk="1" fontAlgn="t" latinLnBrk="0" hangingPunct="1">
                        <a:lnSpc>
                          <a:spcPct val="107000"/>
                        </a:lnSpc>
                        <a:spcBef>
                          <a:spcPts val="0"/>
                        </a:spcBef>
                        <a:spcAft>
                          <a:spcPts val="0"/>
                        </a:spcAft>
                      </a:pPr>
                      <a:endParaRPr lang="en-US" sz="1600" b="1" kern="1200" dirty="0">
                        <a:solidFill>
                          <a:schemeClr val="tx1"/>
                        </a:solidFill>
                        <a:effectLst/>
                        <a:latin typeface="+mn-lt"/>
                        <a:ea typeface="+mn-ea"/>
                        <a:cs typeface="+mn-cs"/>
                      </a:endParaRPr>
                    </a:p>
                    <a:p>
                      <a:pPr marL="0" marR="0" algn="just" defTabSz="914363" rtl="0" eaLnBrk="1" fontAlgn="t" latinLnBrk="0" hangingPunct="1">
                        <a:lnSpc>
                          <a:spcPct val="107000"/>
                        </a:lnSpc>
                        <a:spcBef>
                          <a:spcPts val="0"/>
                        </a:spcBef>
                        <a:spcAft>
                          <a:spcPts val="0"/>
                        </a:spcAft>
                      </a:pPr>
                      <a:endParaRPr lang="en-US" sz="1600" b="1" kern="1200" dirty="0">
                        <a:solidFill>
                          <a:schemeClr val="tx1"/>
                        </a:solidFill>
                        <a:effectLst/>
                        <a:latin typeface="+mn-lt"/>
                        <a:ea typeface="+mn-ea"/>
                        <a:cs typeface="+mn-cs"/>
                      </a:endParaRPr>
                    </a:p>
                    <a:p>
                      <a:pPr marL="0" marR="0" algn="just" defTabSz="914363" rtl="0" eaLnBrk="1" fontAlgn="t" latinLnBrk="0" hangingPunct="1">
                        <a:lnSpc>
                          <a:spcPct val="107000"/>
                        </a:lnSpc>
                        <a:spcBef>
                          <a:spcPts val="0"/>
                        </a:spcBef>
                        <a:spcAft>
                          <a:spcPts val="0"/>
                        </a:spcAft>
                      </a:pPr>
                      <a:r>
                        <a:rPr lang="en-US" sz="1600" b="1" kern="1200" dirty="0">
                          <a:solidFill>
                            <a:schemeClr val="tx1"/>
                          </a:solidFill>
                          <a:effectLst/>
                          <a:latin typeface="+mn-lt"/>
                          <a:ea typeface="+mn-ea"/>
                          <a:cs typeface="+mn-cs"/>
                        </a:rPr>
                        <a:t>PSO 2</a:t>
                      </a:r>
                    </a:p>
                    <a:p>
                      <a:pPr marL="0" marR="0" algn="just" defTabSz="914363" rtl="0" eaLnBrk="1" fontAlgn="t" latinLnBrk="0" hangingPunct="1">
                        <a:lnSpc>
                          <a:spcPct val="107000"/>
                        </a:lnSpc>
                        <a:spcBef>
                          <a:spcPts val="0"/>
                        </a:spcBef>
                        <a:spcAft>
                          <a:spcPts val="0"/>
                        </a:spcAft>
                      </a:pPr>
                      <a:endParaRPr lang="en-US" sz="1600" b="1" kern="1200" dirty="0">
                        <a:solidFill>
                          <a:schemeClr val="tx1"/>
                        </a:solidFill>
                        <a:effectLst/>
                        <a:latin typeface="+mn-lt"/>
                        <a:ea typeface="+mn-ea"/>
                        <a:cs typeface="+mn-cs"/>
                      </a:endParaRPr>
                    </a:p>
                    <a:p>
                      <a:pPr marL="0" marR="0" algn="just" defTabSz="914363" rtl="0" eaLnBrk="1" fontAlgn="t" latinLnBrk="0" hangingPunct="1">
                        <a:lnSpc>
                          <a:spcPct val="107000"/>
                        </a:lnSpc>
                        <a:spcBef>
                          <a:spcPts val="0"/>
                        </a:spcBef>
                        <a:spcAft>
                          <a:spcPts val="0"/>
                        </a:spcAft>
                      </a:pPr>
                      <a:endParaRPr lang="en-US" sz="1600" b="1" kern="1200" dirty="0">
                        <a:solidFill>
                          <a:schemeClr val="tx1"/>
                        </a:solidFill>
                        <a:effectLst/>
                        <a:latin typeface="+mn-lt"/>
                        <a:ea typeface="+mn-ea"/>
                        <a:cs typeface="+mn-cs"/>
                      </a:endParaRPr>
                    </a:p>
                    <a:p>
                      <a:pPr marL="0" marR="0" algn="just" defTabSz="914363" rtl="0" eaLnBrk="1" fontAlgn="t" latinLnBrk="0" hangingPunct="1">
                        <a:lnSpc>
                          <a:spcPct val="107000"/>
                        </a:lnSpc>
                        <a:spcBef>
                          <a:spcPts val="0"/>
                        </a:spcBef>
                        <a:spcAft>
                          <a:spcPts val="0"/>
                        </a:spcAft>
                      </a:pPr>
                      <a:r>
                        <a:rPr lang="en-US" sz="1600" b="1" kern="1200" dirty="0">
                          <a:solidFill>
                            <a:schemeClr val="tx1"/>
                          </a:solidFill>
                          <a:effectLst/>
                          <a:latin typeface="+mn-lt"/>
                          <a:ea typeface="+mn-ea"/>
                          <a:cs typeface="+mn-cs"/>
                        </a:rPr>
                        <a:t>PSO 3</a:t>
                      </a:r>
                    </a:p>
                  </a:txBody>
                  <a:tcPr marL="76200" marR="76200" marT="47625" marB="47625"/>
                </a:tc>
                <a:tc>
                  <a:txBody>
                    <a:bodyPr/>
                    <a:lstStyle/>
                    <a:p>
                      <a:pPr marL="0" marR="0" algn="just" defTabSz="914363" rtl="0" eaLnBrk="1" fontAlgn="t" latinLnBrk="0" hangingPunct="1">
                        <a:lnSpc>
                          <a:spcPct val="107000"/>
                        </a:lnSpc>
                        <a:spcBef>
                          <a:spcPts val="0"/>
                        </a:spcBef>
                        <a:spcAft>
                          <a:spcPts val="0"/>
                        </a:spcAft>
                      </a:pPr>
                      <a:r>
                        <a:rPr lang="en-US" sz="1600" b="1" kern="1200" dirty="0">
                          <a:solidFill>
                            <a:schemeClr val="tx1"/>
                          </a:solidFill>
                          <a:effectLst/>
                          <a:latin typeface="+mn-lt"/>
                          <a:ea typeface="+mn-ea"/>
                          <a:cs typeface="+mn-cs"/>
                        </a:rPr>
                        <a:t>To develop the culture of augmenting existing technologies to create scalable IT solutions</a:t>
                      </a:r>
                    </a:p>
                    <a:p>
                      <a:pPr marL="0" marR="0" algn="just" defTabSz="914363" rtl="0" eaLnBrk="1" fontAlgn="t" latinLnBrk="0" hangingPunct="1">
                        <a:lnSpc>
                          <a:spcPct val="107000"/>
                        </a:lnSpc>
                        <a:spcBef>
                          <a:spcPts val="0"/>
                        </a:spcBef>
                        <a:spcAft>
                          <a:spcPts val="0"/>
                        </a:spcAft>
                      </a:pPr>
                      <a:endParaRPr lang="en-US" sz="1600" b="1" kern="1200" dirty="0">
                        <a:solidFill>
                          <a:schemeClr val="tx1"/>
                        </a:solidFill>
                        <a:effectLst/>
                        <a:latin typeface="+mn-lt"/>
                        <a:ea typeface="+mn-ea"/>
                        <a:cs typeface="+mn-cs"/>
                      </a:endParaRPr>
                    </a:p>
                    <a:p>
                      <a:pPr marL="0" marR="0" lvl="0" indent="0" algn="just" defTabSz="914363" rtl="0" eaLnBrk="1" fontAlgn="t" latinLnBrk="0" hangingPunct="1">
                        <a:lnSpc>
                          <a:spcPct val="107000"/>
                        </a:lnSpc>
                        <a:spcBef>
                          <a:spcPts val="0"/>
                        </a:spcBef>
                        <a:spcAft>
                          <a:spcPts val="0"/>
                        </a:spcAft>
                        <a:buClrTx/>
                        <a:buSzTx/>
                        <a:buFontTx/>
                        <a:buNone/>
                        <a:tabLst/>
                        <a:defRPr/>
                      </a:pPr>
                      <a:r>
                        <a:rPr lang="en-US" sz="1600" b="1" kern="1200" dirty="0">
                          <a:solidFill>
                            <a:schemeClr val="tx1"/>
                          </a:solidFill>
                          <a:effectLst/>
                          <a:latin typeface="+mn-lt"/>
                          <a:ea typeface="+mn-ea"/>
                          <a:cs typeface="+mn-cs"/>
                        </a:rPr>
                        <a:t>To combine various technologies like IoT, Cloud and Analytics to provide integrated solutions to real time problems of government /industries.</a:t>
                      </a:r>
                    </a:p>
                    <a:p>
                      <a:pPr marL="0" marR="0" algn="just" defTabSz="914363" rtl="0" eaLnBrk="1" fontAlgn="t" latinLnBrk="0" hangingPunct="1">
                        <a:lnSpc>
                          <a:spcPct val="107000"/>
                        </a:lnSpc>
                        <a:spcBef>
                          <a:spcPts val="0"/>
                        </a:spcBef>
                        <a:spcAft>
                          <a:spcPts val="0"/>
                        </a:spcAft>
                      </a:pPr>
                      <a:endParaRPr lang="en-US" sz="1600" b="1" kern="1200" dirty="0">
                        <a:solidFill>
                          <a:schemeClr val="tx1"/>
                        </a:solidFill>
                        <a:effectLst/>
                        <a:latin typeface="+mn-lt"/>
                        <a:ea typeface="+mn-ea"/>
                        <a:cs typeface="+mn-cs"/>
                      </a:endParaRPr>
                    </a:p>
                    <a:p>
                      <a:pPr marL="0" marR="0" algn="just" defTabSz="914363" rtl="0" eaLnBrk="1" fontAlgn="t" latinLnBrk="0" hangingPunct="1">
                        <a:lnSpc>
                          <a:spcPct val="107000"/>
                        </a:lnSpc>
                        <a:spcBef>
                          <a:spcPts val="0"/>
                        </a:spcBef>
                        <a:spcAft>
                          <a:spcPts val="0"/>
                        </a:spcAft>
                      </a:pPr>
                      <a:r>
                        <a:rPr lang="en-US" sz="1600" b="1" kern="1200" dirty="0">
                          <a:solidFill>
                            <a:schemeClr val="tx1"/>
                          </a:solidFill>
                          <a:effectLst/>
                          <a:latin typeface="+mn-lt"/>
                          <a:ea typeface="+mn-ea"/>
                          <a:cs typeface="+mn-cs"/>
                        </a:rPr>
                        <a:t>To master in </a:t>
                      </a:r>
                      <a:r>
                        <a:rPr lang="en-US" sz="1600" b="1" kern="1200" dirty="0" err="1">
                          <a:solidFill>
                            <a:schemeClr val="tx1"/>
                          </a:solidFill>
                          <a:effectLst/>
                          <a:latin typeface="+mn-lt"/>
                          <a:ea typeface="+mn-ea"/>
                          <a:cs typeface="+mn-cs"/>
                        </a:rPr>
                        <a:t>moulding</a:t>
                      </a:r>
                      <a:r>
                        <a:rPr lang="en-US" sz="1600" b="1" kern="1200" dirty="0">
                          <a:solidFill>
                            <a:schemeClr val="tx1"/>
                          </a:solidFill>
                          <a:effectLst/>
                          <a:latin typeface="+mn-lt"/>
                          <a:ea typeface="+mn-ea"/>
                          <a:cs typeface="+mn-cs"/>
                        </a:rPr>
                        <a:t> any problem into a web/internet based solutions.</a:t>
                      </a:r>
                    </a:p>
                  </a:txBody>
                  <a:tcPr marL="76200" marR="76200" marT="47625" marB="47625"/>
                </a:tc>
                <a:extLst>
                  <a:ext uri="{0D108BD9-81ED-4DB2-BD59-A6C34878D82A}">
                    <a16:rowId xmlns:a16="http://schemas.microsoft.com/office/drawing/2014/main" val="10001"/>
                  </a:ext>
                </a:extLst>
              </a:tr>
            </a:tbl>
          </a:graphicData>
        </a:graphic>
      </p:graphicFrame>
      <p:sp>
        <p:nvSpPr>
          <p:cNvPr id="2" name="Rectangle 1">
            <a:extLst>
              <a:ext uri="{FF2B5EF4-FFF2-40B4-BE49-F238E27FC236}">
                <a16:creationId xmlns:a16="http://schemas.microsoft.com/office/drawing/2014/main" id="{6D8C3104-C52D-458B-A9AB-2094A33EFD4F}"/>
              </a:ext>
            </a:extLst>
          </p:cNvPr>
          <p:cNvSpPr/>
          <p:nvPr/>
        </p:nvSpPr>
        <p:spPr>
          <a:xfrm>
            <a:off x="1828659" y="342107"/>
            <a:ext cx="9017405" cy="1077218"/>
          </a:xfrm>
          <a:prstGeom prst="rect">
            <a:avLst/>
          </a:prstGeom>
        </p:spPr>
        <p:txBody>
          <a:bodyPr wrap="none">
            <a:spAutoFit/>
          </a:bodyPr>
          <a:lstStyle/>
          <a:p>
            <a:r>
              <a:rPr lang="en-US" sz="3200" dirty="0" err="1"/>
              <a:t>Programme</a:t>
            </a:r>
            <a:r>
              <a:rPr lang="en-US" sz="3200" dirty="0"/>
              <a:t> Outcomes (Graduate Attributes - GAs) &amp; </a:t>
            </a:r>
          </a:p>
          <a:p>
            <a:r>
              <a:rPr lang="en-US" sz="3200" dirty="0" err="1"/>
              <a:t>Programme</a:t>
            </a:r>
            <a:r>
              <a:rPr lang="en-US" sz="3200" dirty="0"/>
              <a:t> Specific Outcomes (PSOs)</a:t>
            </a:r>
            <a:endParaRPr lang="en-US" dirty="0"/>
          </a:p>
        </p:txBody>
      </p:sp>
    </p:spTree>
    <p:extLst>
      <p:ext uri="{BB962C8B-B14F-4D97-AF65-F5344CB8AC3E}">
        <p14:creationId xmlns:p14="http://schemas.microsoft.com/office/powerpoint/2010/main" val="21639374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34984D9-91A8-4BAF-88F7-F6EC6D5A61B8}"/>
              </a:ext>
            </a:extLst>
          </p:cNvPr>
          <p:cNvSpPr>
            <a:spLocks noGrp="1"/>
          </p:cNvSpPr>
          <p:nvPr>
            <p:ph type="title"/>
          </p:nvPr>
        </p:nvSpPr>
        <p:spPr>
          <a:xfrm>
            <a:off x="1649549" y="368301"/>
            <a:ext cx="9183552" cy="747897"/>
          </a:xfrm>
        </p:spPr>
        <p:txBody>
          <a:bodyPr/>
          <a:lstStyle/>
          <a:p>
            <a:r>
              <a:rPr lang="en-US" dirty="0"/>
              <a:t> Revision of PSOs &amp; PEOs</a:t>
            </a:r>
          </a:p>
        </p:txBody>
      </p:sp>
      <p:sp>
        <p:nvSpPr>
          <p:cNvPr id="2" name="Rectangle 1">
            <a:extLst>
              <a:ext uri="{FF2B5EF4-FFF2-40B4-BE49-F238E27FC236}">
                <a16:creationId xmlns:a16="http://schemas.microsoft.com/office/drawing/2014/main" id="{DEBC8B28-8462-4D56-95AA-6BB6DA6DE52A}"/>
              </a:ext>
            </a:extLst>
          </p:cNvPr>
          <p:cNvSpPr/>
          <p:nvPr/>
        </p:nvSpPr>
        <p:spPr>
          <a:xfrm>
            <a:off x="970208" y="1782273"/>
            <a:ext cx="10251583" cy="3539430"/>
          </a:xfrm>
          <a:prstGeom prst="rect">
            <a:avLst/>
          </a:prstGeom>
        </p:spPr>
        <p:txBody>
          <a:bodyPr wrap="square">
            <a:spAutoFit/>
          </a:bodyPr>
          <a:lstStyle/>
          <a:p>
            <a:pPr marL="457200" indent="-457200" algn="just">
              <a:buFont typeface="Wingdings" panose="05000000000000000000" pitchFamily="2" charset="2"/>
              <a:buChar char="Ø"/>
            </a:pPr>
            <a:r>
              <a:rPr lang="en-US" sz="2800" dirty="0"/>
              <a:t>As per discussed in advisory meeting on dated 02/11/2017,Inputs are taken from stake holders for revision of PSO . The PSOs are revised form 7 to 3.</a:t>
            </a:r>
          </a:p>
          <a:p>
            <a:pPr algn="just"/>
            <a:endParaRPr lang="en-US" sz="2800" dirty="0"/>
          </a:p>
          <a:p>
            <a:pPr marL="457200" indent="-457200" algn="just">
              <a:buFont typeface="Wingdings" panose="05000000000000000000" pitchFamily="2" charset="2"/>
              <a:buChar char="Ø"/>
            </a:pPr>
            <a:r>
              <a:rPr lang="en-US" sz="2800" dirty="0"/>
              <a:t>Revised PEOs from 7 to 3, implemented in 02/11/2018 in PAC committee  </a:t>
            </a:r>
          </a:p>
          <a:p>
            <a:pPr algn="just"/>
            <a:endParaRPr lang="en-US" sz="2800" dirty="0"/>
          </a:p>
          <a:p>
            <a:pPr marL="457200" indent="-457200" algn="just">
              <a:buFont typeface="Wingdings" panose="05000000000000000000" pitchFamily="2" charset="2"/>
              <a:buChar char="Ø"/>
            </a:pPr>
            <a:r>
              <a:rPr lang="en-US" sz="2800" dirty="0"/>
              <a:t>GAs are equivalent to POs</a:t>
            </a:r>
          </a:p>
        </p:txBody>
      </p:sp>
    </p:spTree>
    <p:extLst>
      <p:ext uri="{BB962C8B-B14F-4D97-AF65-F5344CB8AC3E}">
        <p14:creationId xmlns:p14="http://schemas.microsoft.com/office/powerpoint/2010/main" val="39345762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4717" y="311701"/>
            <a:ext cx="9225253" cy="664797"/>
          </a:xfrm>
        </p:spPr>
        <p:txBody>
          <a:bodyPr/>
          <a:lstStyle/>
          <a:p>
            <a:r>
              <a:rPr lang="en-US" sz="3200" dirty="0">
                <a:solidFill>
                  <a:srgbClr val="002060"/>
                </a:solidFill>
              </a:rPr>
              <a:t>Criteria 2 :Concern 1  Improvements in GAs:7-12</a:t>
            </a:r>
          </a:p>
        </p:txBody>
      </p:sp>
      <p:graphicFrame>
        <p:nvGraphicFramePr>
          <p:cNvPr id="5" name="Content Placeholder 3"/>
          <p:cNvGraphicFramePr>
            <a:graphicFrameLocks noGrp="1"/>
          </p:cNvGraphicFramePr>
          <p:nvPr>
            <p:ph idx="4294967295"/>
            <p:extLst>
              <p:ext uri="{D42A27DB-BD31-4B8C-83A1-F6EECF244321}">
                <p14:modId xmlns:p14="http://schemas.microsoft.com/office/powerpoint/2010/main" val="1790833864"/>
              </p:ext>
            </p:extLst>
          </p:nvPr>
        </p:nvGraphicFramePr>
        <p:xfrm>
          <a:off x="979543" y="1382119"/>
          <a:ext cx="10695622"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BBBF0B81-10AD-45D9-ADD8-433D459D3135}"/>
              </a:ext>
            </a:extLst>
          </p:cNvPr>
          <p:cNvSpPr txBox="1"/>
          <p:nvPr/>
        </p:nvSpPr>
        <p:spPr>
          <a:xfrm>
            <a:off x="7091341" y="5103674"/>
            <a:ext cx="6014434" cy="1754326"/>
          </a:xfrm>
          <a:prstGeom prst="rect">
            <a:avLst/>
          </a:prstGeom>
          <a:noFill/>
        </p:spPr>
        <p:txBody>
          <a:bodyPr wrap="square" rtlCol="0">
            <a:spAutoFit/>
          </a:bodyPr>
          <a:lstStyle/>
          <a:p>
            <a:r>
              <a:rPr lang="en-US" dirty="0">
                <a:solidFill>
                  <a:srgbClr val="002060"/>
                </a:solidFill>
              </a:rPr>
              <a:t>GA7- Environment &amp; Sustainability,</a:t>
            </a:r>
          </a:p>
          <a:p>
            <a:r>
              <a:rPr lang="en-US" dirty="0">
                <a:solidFill>
                  <a:srgbClr val="002060"/>
                </a:solidFill>
              </a:rPr>
              <a:t>GA8 -  Ethics,</a:t>
            </a:r>
          </a:p>
          <a:p>
            <a:r>
              <a:rPr lang="en-US" dirty="0">
                <a:solidFill>
                  <a:srgbClr val="002060"/>
                </a:solidFill>
              </a:rPr>
              <a:t>GA9- Individual &amp; Team work, </a:t>
            </a:r>
          </a:p>
          <a:p>
            <a:r>
              <a:rPr lang="en-US" dirty="0">
                <a:solidFill>
                  <a:srgbClr val="002060"/>
                </a:solidFill>
              </a:rPr>
              <a:t>GA10-Communication , </a:t>
            </a:r>
            <a:br>
              <a:rPr lang="en-US" dirty="0">
                <a:solidFill>
                  <a:srgbClr val="002060"/>
                </a:solidFill>
              </a:rPr>
            </a:br>
            <a:r>
              <a:rPr lang="en-US" dirty="0">
                <a:solidFill>
                  <a:srgbClr val="002060"/>
                </a:solidFill>
              </a:rPr>
              <a:t>GA11- Life-Long learning , </a:t>
            </a:r>
          </a:p>
          <a:p>
            <a:r>
              <a:rPr lang="en-US" dirty="0">
                <a:solidFill>
                  <a:srgbClr val="002060"/>
                </a:solidFill>
              </a:rPr>
              <a:t>GA12- Project management &amp; Finance</a:t>
            </a:r>
            <a:endParaRPr lang="en-US" dirty="0"/>
          </a:p>
        </p:txBody>
      </p:sp>
    </p:spTree>
    <p:extLst>
      <p:ext uri="{BB962C8B-B14F-4D97-AF65-F5344CB8AC3E}">
        <p14:creationId xmlns:p14="http://schemas.microsoft.com/office/powerpoint/2010/main" val="4232237614"/>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6">
            <a:extLst>
              <a:ext uri="{FF2B5EF4-FFF2-40B4-BE49-F238E27FC236}">
                <a16:creationId xmlns:a16="http://schemas.microsoft.com/office/drawing/2014/main" id="{BB86B8E3-1047-4DA6-8FC0-87CB5EF1BBDB}"/>
              </a:ext>
            </a:extLst>
          </p:cNvPr>
          <p:cNvGraphicFramePr>
            <a:graphicFrameLocks/>
          </p:cNvGraphicFramePr>
          <p:nvPr>
            <p:extLst>
              <p:ext uri="{D42A27DB-BD31-4B8C-83A1-F6EECF244321}">
                <p14:modId xmlns:p14="http://schemas.microsoft.com/office/powerpoint/2010/main" val="2522007686"/>
              </p:ext>
            </p:extLst>
          </p:nvPr>
        </p:nvGraphicFramePr>
        <p:xfrm>
          <a:off x="928914" y="1320800"/>
          <a:ext cx="10805886" cy="4957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rrow: Down 4">
            <a:extLst>
              <a:ext uri="{FF2B5EF4-FFF2-40B4-BE49-F238E27FC236}">
                <a16:creationId xmlns:a16="http://schemas.microsoft.com/office/drawing/2014/main" id="{36AF64AC-A98D-49A0-9CBF-7497C3CB258D}"/>
              </a:ext>
            </a:extLst>
          </p:cNvPr>
          <p:cNvSpPr/>
          <p:nvPr/>
        </p:nvSpPr>
        <p:spPr>
          <a:xfrm>
            <a:off x="5631542" y="3645466"/>
            <a:ext cx="522515" cy="308429"/>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E0D3BC8-5926-4829-94B5-658600677FE5}"/>
              </a:ext>
            </a:extLst>
          </p:cNvPr>
          <p:cNvSpPr txBox="1"/>
          <p:nvPr/>
        </p:nvSpPr>
        <p:spPr>
          <a:xfrm>
            <a:off x="4711485" y="557939"/>
            <a:ext cx="3562001" cy="584775"/>
          </a:xfrm>
          <a:prstGeom prst="rect">
            <a:avLst/>
          </a:prstGeom>
          <a:noFill/>
        </p:spPr>
        <p:txBody>
          <a:bodyPr wrap="none" rtlCol="0">
            <a:spAutoFit/>
          </a:bodyPr>
          <a:lstStyle/>
          <a:p>
            <a:r>
              <a:rPr lang="en-US" sz="3200" b="1" dirty="0"/>
              <a:t>Criteria 2:Concern 2</a:t>
            </a:r>
          </a:p>
        </p:txBody>
      </p:sp>
    </p:spTree>
    <p:extLst>
      <p:ext uri="{BB962C8B-B14F-4D97-AF65-F5344CB8AC3E}">
        <p14:creationId xmlns:p14="http://schemas.microsoft.com/office/powerpoint/2010/main" val="12510548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32716677"/>
              </p:ext>
            </p:extLst>
          </p:nvPr>
        </p:nvGraphicFramePr>
        <p:xfrm>
          <a:off x="800746" y="4341016"/>
          <a:ext cx="10864317" cy="2516984"/>
        </p:xfrm>
        <a:graphic>
          <a:graphicData uri="http://schemas.openxmlformats.org/drawingml/2006/table">
            <a:tbl>
              <a:tblPr>
                <a:tableStyleId>{5C22544A-7EE6-4342-B048-85BDC9FD1C3A}</a:tableStyleId>
              </a:tblPr>
              <a:tblGrid>
                <a:gridCol w="1374102">
                  <a:extLst>
                    <a:ext uri="{9D8B030D-6E8A-4147-A177-3AD203B41FA5}">
                      <a16:colId xmlns:a16="http://schemas.microsoft.com/office/drawing/2014/main" val="20000"/>
                    </a:ext>
                  </a:extLst>
                </a:gridCol>
                <a:gridCol w="632681">
                  <a:extLst>
                    <a:ext uri="{9D8B030D-6E8A-4147-A177-3AD203B41FA5}">
                      <a16:colId xmlns:a16="http://schemas.microsoft.com/office/drawing/2014/main" val="20001"/>
                    </a:ext>
                  </a:extLst>
                </a:gridCol>
                <a:gridCol w="632681">
                  <a:extLst>
                    <a:ext uri="{9D8B030D-6E8A-4147-A177-3AD203B41FA5}">
                      <a16:colId xmlns:a16="http://schemas.microsoft.com/office/drawing/2014/main" val="20002"/>
                    </a:ext>
                  </a:extLst>
                </a:gridCol>
                <a:gridCol w="632681">
                  <a:extLst>
                    <a:ext uri="{9D8B030D-6E8A-4147-A177-3AD203B41FA5}">
                      <a16:colId xmlns:a16="http://schemas.microsoft.com/office/drawing/2014/main" val="20003"/>
                    </a:ext>
                  </a:extLst>
                </a:gridCol>
                <a:gridCol w="632681">
                  <a:extLst>
                    <a:ext uri="{9D8B030D-6E8A-4147-A177-3AD203B41FA5}">
                      <a16:colId xmlns:a16="http://schemas.microsoft.com/office/drawing/2014/main" val="20004"/>
                    </a:ext>
                  </a:extLst>
                </a:gridCol>
                <a:gridCol w="632681">
                  <a:extLst>
                    <a:ext uri="{9D8B030D-6E8A-4147-A177-3AD203B41FA5}">
                      <a16:colId xmlns:a16="http://schemas.microsoft.com/office/drawing/2014/main" val="20005"/>
                    </a:ext>
                  </a:extLst>
                </a:gridCol>
                <a:gridCol w="632681">
                  <a:extLst>
                    <a:ext uri="{9D8B030D-6E8A-4147-A177-3AD203B41FA5}">
                      <a16:colId xmlns:a16="http://schemas.microsoft.com/office/drawing/2014/main" val="20006"/>
                    </a:ext>
                  </a:extLst>
                </a:gridCol>
                <a:gridCol w="632681">
                  <a:extLst>
                    <a:ext uri="{9D8B030D-6E8A-4147-A177-3AD203B41FA5}">
                      <a16:colId xmlns:a16="http://schemas.microsoft.com/office/drawing/2014/main" val="20007"/>
                    </a:ext>
                  </a:extLst>
                </a:gridCol>
                <a:gridCol w="632681">
                  <a:extLst>
                    <a:ext uri="{9D8B030D-6E8A-4147-A177-3AD203B41FA5}">
                      <a16:colId xmlns:a16="http://schemas.microsoft.com/office/drawing/2014/main" val="20008"/>
                    </a:ext>
                  </a:extLst>
                </a:gridCol>
                <a:gridCol w="632681">
                  <a:extLst>
                    <a:ext uri="{9D8B030D-6E8A-4147-A177-3AD203B41FA5}">
                      <a16:colId xmlns:a16="http://schemas.microsoft.com/office/drawing/2014/main" val="20009"/>
                    </a:ext>
                  </a:extLst>
                </a:gridCol>
                <a:gridCol w="632681">
                  <a:extLst>
                    <a:ext uri="{9D8B030D-6E8A-4147-A177-3AD203B41FA5}">
                      <a16:colId xmlns:a16="http://schemas.microsoft.com/office/drawing/2014/main" val="20010"/>
                    </a:ext>
                  </a:extLst>
                </a:gridCol>
                <a:gridCol w="632681">
                  <a:extLst>
                    <a:ext uri="{9D8B030D-6E8A-4147-A177-3AD203B41FA5}">
                      <a16:colId xmlns:a16="http://schemas.microsoft.com/office/drawing/2014/main" val="20011"/>
                    </a:ext>
                  </a:extLst>
                </a:gridCol>
                <a:gridCol w="632681">
                  <a:extLst>
                    <a:ext uri="{9D8B030D-6E8A-4147-A177-3AD203B41FA5}">
                      <a16:colId xmlns:a16="http://schemas.microsoft.com/office/drawing/2014/main" val="20012"/>
                    </a:ext>
                  </a:extLst>
                </a:gridCol>
                <a:gridCol w="632681">
                  <a:extLst>
                    <a:ext uri="{9D8B030D-6E8A-4147-A177-3AD203B41FA5}">
                      <a16:colId xmlns:a16="http://schemas.microsoft.com/office/drawing/2014/main" val="20013"/>
                    </a:ext>
                  </a:extLst>
                </a:gridCol>
                <a:gridCol w="632681">
                  <a:extLst>
                    <a:ext uri="{9D8B030D-6E8A-4147-A177-3AD203B41FA5}">
                      <a16:colId xmlns:a16="http://schemas.microsoft.com/office/drawing/2014/main" val="20014"/>
                    </a:ext>
                  </a:extLst>
                </a:gridCol>
                <a:gridCol w="632681">
                  <a:extLst>
                    <a:ext uri="{9D8B030D-6E8A-4147-A177-3AD203B41FA5}">
                      <a16:colId xmlns:a16="http://schemas.microsoft.com/office/drawing/2014/main" val="20015"/>
                    </a:ext>
                  </a:extLst>
                </a:gridCol>
              </a:tblGrid>
              <a:tr h="228816">
                <a:tc>
                  <a:txBody>
                    <a:bodyPr/>
                    <a:lstStyle/>
                    <a:p>
                      <a:pPr algn="ctr" fontAlgn="ctr"/>
                      <a:r>
                        <a:rPr lang="en-US" sz="1200" u="none" strike="noStrike" dirty="0">
                          <a:effectLst/>
                        </a:rPr>
                        <a:t> </a:t>
                      </a:r>
                      <a:endParaRPr lang="en-US" sz="12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200" u="none" strike="noStrike">
                          <a:effectLst/>
                        </a:rPr>
                        <a:t>PO-1</a:t>
                      </a:r>
                      <a:endParaRPr lang="en-US" sz="12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200" u="none" strike="noStrike">
                          <a:effectLst/>
                        </a:rPr>
                        <a:t>PO-2</a:t>
                      </a:r>
                      <a:endParaRPr lang="en-US" sz="12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200" u="none" strike="noStrike">
                          <a:effectLst/>
                        </a:rPr>
                        <a:t>PO-3</a:t>
                      </a:r>
                      <a:endParaRPr lang="en-US" sz="12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200" u="none" strike="noStrike">
                          <a:effectLst/>
                        </a:rPr>
                        <a:t>PO-4</a:t>
                      </a:r>
                      <a:endParaRPr lang="en-US" sz="12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200" u="none" strike="noStrike">
                          <a:effectLst/>
                        </a:rPr>
                        <a:t>PO-5</a:t>
                      </a:r>
                      <a:endParaRPr lang="en-US" sz="12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200" u="none" strike="noStrike">
                          <a:effectLst/>
                        </a:rPr>
                        <a:t>PO-6</a:t>
                      </a:r>
                      <a:endParaRPr lang="en-US" sz="12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200" u="none" strike="noStrike">
                          <a:effectLst/>
                        </a:rPr>
                        <a:t>PO-7</a:t>
                      </a:r>
                      <a:endParaRPr lang="en-US" sz="12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200" u="none" strike="noStrike">
                          <a:effectLst/>
                        </a:rPr>
                        <a:t>PO-8</a:t>
                      </a:r>
                      <a:endParaRPr lang="en-US" sz="12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200" u="none" strike="noStrike">
                          <a:effectLst/>
                        </a:rPr>
                        <a:t>PO-9</a:t>
                      </a:r>
                      <a:endParaRPr lang="en-US" sz="12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200" u="none" strike="noStrike">
                          <a:effectLst/>
                        </a:rPr>
                        <a:t>PO-10</a:t>
                      </a:r>
                      <a:endParaRPr lang="en-US" sz="12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200" u="none" strike="noStrike">
                          <a:effectLst/>
                        </a:rPr>
                        <a:t>PO-11</a:t>
                      </a:r>
                      <a:endParaRPr lang="en-US" sz="12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200" u="none" strike="noStrike">
                          <a:effectLst/>
                        </a:rPr>
                        <a:t>PO-12</a:t>
                      </a:r>
                      <a:endParaRPr lang="en-US" sz="12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b"/>
                      <a:r>
                        <a:rPr lang="en-US" sz="1200" u="none" strike="noStrike">
                          <a:effectLst/>
                        </a:rPr>
                        <a:t>PSO1</a:t>
                      </a:r>
                      <a:endParaRPr lang="en-US" sz="1200" b="1"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200" u="none" strike="noStrike">
                          <a:effectLst/>
                        </a:rPr>
                        <a:t>PSO2</a:t>
                      </a:r>
                      <a:endParaRPr lang="en-US" sz="1200" b="1"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200" u="none" strike="noStrike">
                          <a:effectLst/>
                        </a:rPr>
                        <a:t>PSO3</a:t>
                      </a:r>
                      <a:endParaRPr lang="en-US" sz="1200" b="1"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10000"/>
                  </a:ext>
                </a:extLst>
              </a:tr>
              <a:tr h="915269">
                <a:tc>
                  <a:txBody>
                    <a:bodyPr/>
                    <a:lstStyle/>
                    <a:p>
                      <a:pPr algn="ctr" fontAlgn="ctr"/>
                      <a:r>
                        <a:rPr lang="en-US" sz="1200" u="none" strike="noStrike" dirty="0">
                          <a:effectLst/>
                        </a:rPr>
                        <a:t>ACADEMIC AVG ATTAINMENT </a:t>
                      </a:r>
                      <a:endParaRPr lang="en-US" sz="12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200" u="none" strike="noStrike" dirty="0">
                          <a:effectLst/>
                        </a:rPr>
                        <a:t>2.27</a:t>
                      </a:r>
                      <a:endParaRPr lang="en-US"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200" u="none" strike="noStrike" dirty="0">
                          <a:effectLst/>
                        </a:rPr>
                        <a:t>2.30</a:t>
                      </a:r>
                      <a:endParaRPr lang="en-US"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200" u="none" strike="noStrike">
                          <a:effectLst/>
                        </a:rPr>
                        <a:t>2.27</a:t>
                      </a: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200" u="none" strike="noStrike">
                          <a:effectLst/>
                        </a:rPr>
                        <a:t>2.25</a:t>
                      </a: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200" u="none" strike="noStrike">
                          <a:effectLst/>
                        </a:rPr>
                        <a:t>2.22</a:t>
                      </a: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200" u="none" strike="noStrike">
                          <a:effectLst/>
                        </a:rPr>
                        <a:t>2.01</a:t>
                      </a: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200" u="none" strike="noStrike">
                          <a:effectLst/>
                        </a:rPr>
                        <a:t>2.11</a:t>
                      </a: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200" u="none" strike="noStrike">
                          <a:effectLst/>
                        </a:rPr>
                        <a:t>1.94</a:t>
                      </a: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200" u="none" strike="noStrike">
                          <a:effectLst/>
                        </a:rPr>
                        <a:t>2.31</a:t>
                      </a: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200" u="none" strike="noStrike">
                          <a:effectLst/>
                        </a:rPr>
                        <a:t>2.03</a:t>
                      </a: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200" u="none" strike="noStrike">
                          <a:effectLst/>
                        </a:rPr>
                        <a:t>1.99</a:t>
                      </a: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200" u="none" strike="noStrike">
                          <a:effectLst/>
                        </a:rPr>
                        <a:t>2.21</a:t>
                      </a: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200" u="none" strike="noStrike">
                          <a:effectLst/>
                        </a:rPr>
                        <a:t>2.67</a:t>
                      </a: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200" u="none" strike="noStrike">
                          <a:effectLst/>
                        </a:rPr>
                        <a:t>2.64</a:t>
                      </a: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200" u="none" strike="noStrike">
                          <a:effectLst/>
                        </a:rPr>
                        <a:t>2.62</a:t>
                      </a:r>
                      <a:endParaRPr lang="en-US" sz="12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0001"/>
                  </a:ext>
                </a:extLst>
              </a:tr>
              <a:tr h="457633">
                <a:tc>
                  <a:txBody>
                    <a:bodyPr/>
                    <a:lstStyle/>
                    <a:p>
                      <a:pPr algn="ctr" fontAlgn="ctr"/>
                      <a:r>
                        <a:rPr lang="en-US" sz="1200" u="none" strike="noStrike" dirty="0">
                          <a:effectLst/>
                        </a:rPr>
                        <a:t>EXIT SURVEY</a:t>
                      </a:r>
                      <a:endParaRPr lang="en-US" sz="12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200" u="none" strike="noStrike" dirty="0">
                          <a:effectLst/>
                        </a:rPr>
                        <a:t>2.81</a:t>
                      </a:r>
                      <a:endParaRPr lang="en-US"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200" u="none" strike="noStrike">
                          <a:effectLst/>
                        </a:rPr>
                        <a:t>2.88</a:t>
                      </a: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200" u="none" strike="noStrike">
                          <a:effectLst/>
                        </a:rPr>
                        <a:t>2.77</a:t>
                      </a: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200" u="none" strike="noStrike">
                          <a:effectLst/>
                        </a:rPr>
                        <a:t>2.82</a:t>
                      </a: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200" u="none" strike="noStrike">
                          <a:effectLst/>
                        </a:rPr>
                        <a:t>2.75</a:t>
                      </a: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200" u="none" strike="noStrike">
                          <a:effectLst/>
                        </a:rPr>
                        <a:t>2.79</a:t>
                      </a: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200" u="none" strike="noStrike">
                          <a:effectLst/>
                        </a:rPr>
                        <a:t>2.73</a:t>
                      </a: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200" u="none" strike="noStrike">
                          <a:effectLst/>
                        </a:rPr>
                        <a:t>2.82</a:t>
                      </a: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200" u="none" strike="noStrike">
                          <a:effectLst/>
                        </a:rPr>
                        <a:t>2.82</a:t>
                      </a: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200" u="none" strike="noStrike">
                          <a:effectLst/>
                        </a:rPr>
                        <a:t>2.79</a:t>
                      </a: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200" u="none" strike="noStrike">
                          <a:effectLst/>
                        </a:rPr>
                        <a:t>2.75</a:t>
                      </a: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200" u="none" strike="noStrike">
                          <a:effectLst/>
                        </a:rPr>
                        <a:t>2.73</a:t>
                      </a: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b"/>
                      <a:r>
                        <a:rPr lang="en-US" sz="1200" u="none" strike="noStrike">
                          <a:effectLst/>
                        </a:rPr>
                        <a:t>2.69</a:t>
                      </a:r>
                      <a:endParaRPr lang="en-US" sz="12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200" u="none" strike="noStrike">
                          <a:effectLst/>
                        </a:rPr>
                        <a:t>2.63</a:t>
                      </a:r>
                      <a:endParaRPr lang="en-US" sz="12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200" u="none" strike="noStrike">
                          <a:effectLst/>
                        </a:rPr>
                        <a:t>2.65</a:t>
                      </a:r>
                      <a:endParaRPr lang="en-US" sz="1200" b="0"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10002"/>
                  </a:ext>
                </a:extLst>
              </a:tr>
              <a:tr h="457633">
                <a:tc>
                  <a:txBody>
                    <a:bodyPr/>
                    <a:lstStyle/>
                    <a:p>
                      <a:pPr algn="ctr" fontAlgn="ctr"/>
                      <a:r>
                        <a:rPr lang="en-US" sz="1200" u="none" strike="noStrike">
                          <a:effectLst/>
                        </a:rPr>
                        <a:t>EXTRA AND CO CURRICULAR</a:t>
                      </a:r>
                      <a:endParaRPr lang="en-US" sz="12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200" u="none" strike="noStrike">
                          <a:effectLst/>
                        </a:rPr>
                        <a:t> </a:t>
                      </a:r>
                      <a:endParaRPr lang="en-US" sz="12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200" u="none" strike="noStrike">
                          <a:effectLst/>
                        </a:rPr>
                        <a:t> </a:t>
                      </a:r>
                      <a:endParaRPr lang="en-US" sz="12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200" u="none" strike="noStrike">
                          <a:effectLst/>
                        </a:rPr>
                        <a:t> </a:t>
                      </a:r>
                      <a:endParaRPr lang="en-US" sz="12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200" u="none" strike="noStrike">
                          <a:effectLst/>
                        </a:rPr>
                        <a:t>3.00</a:t>
                      </a:r>
                      <a:endParaRPr lang="en-US" sz="12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200" u="none" strike="noStrike">
                          <a:effectLst/>
                        </a:rPr>
                        <a:t>2.32</a:t>
                      </a:r>
                      <a:endParaRPr lang="en-US" sz="12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200" u="none" strike="noStrike">
                          <a:effectLst/>
                        </a:rPr>
                        <a:t> </a:t>
                      </a:r>
                      <a:endParaRPr lang="en-US" sz="12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200" u="none" strike="noStrike">
                          <a:effectLst/>
                        </a:rPr>
                        <a:t>2.25</a:t>
                      </a:r>
                      <a:endParaRPr lang="en-US" sz="12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200" u="none" strike="noStrike">
                          <a:effectLst/>
                        </a:rPr>
                        <a:t>2.25</a:t>
                      </a:r>
                      <a:endParaRPr lang="en-US" sz="12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200" u="none" strike="noStrike">
                          <a:effectLst/>
                        </a:rPr>
                        <a:t>2.22</a:t>
                      </a:r>
                      <a:endParaRPr lang="en-US" sz="12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200" u="none" strike="noStrike">
                          <a:effectLst/>
                        </a:rPr>
                        <a:t>1.99</a:t>
                      </a:r>
                      <a:endParaRPr lang="en-US" sz="12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200" u="none" strike="noStrike">
                          <a:effectLst/>
                        </a:rPr>
                        <a:t>1.98</a:t>
                      </a:r>
                      <a:endParaRPr lang="en-US" sz="12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200" u="none" strike="noStrike">
                          <a:effectLst/>
                        </a:rPr>
                        <a:t>2.66</a:t>
                      </a:r>
                      <a:endParaRPr lang="en-US" sz="12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200" u="none" strike="noStrike">
                          <a:effectLst/>
                        </a:rPr>
                        <a:t> </a:t>
                      </a:r>
                      <a:endParaRPr lang="en-US" sz="12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200" u="none" strike="noStrike">
                          <a:effectLst/>
                        </a:rPr>
                        <a:t>1.76</a:t>
                      </a:r>
                      <a:endParaRPr lang="en-US" sz="1200" b="0"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10003"/>
                  </a:ext>
                </a:extLst>
              </a:tr>
              <a:tr h="457633">
                <a:tc>
                  <a:txBody>
                    <a:bodyPr/>
                    <a:lstStyle/>
                    <a:p>
                      <a:pPr algn="ctr" fontAlgn="ctr"/>
                      <a:r>
                        <a:rPr lang="en-US" sz="1200" u="none" strike="noStrike" dirty="0">
                          <a:effectLst/>
                        </a:rPr>
                        <a:t>FINAL PO ATTAINMENT</a:t>
                      </a:r>
                      <a:endParaRPr lang="en-US" sz="12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b"/>
                      <a:r>
                        <a:rPr lang="en-US" sz="1200" u="none" strike="noStrike">
                          <a:effectLst/>
                        </a:rPr>
                        <a:t>2.38</a:t>
                      </a:r>
                      <a:endParaRPr lang="en-US" sz="1200" b="1"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200" u="none" strike="noStrike">
                          <a:effectLst/>
                        </a:rPr>
                        <a:t>2.41</a:t>
                      </a:r>
                      <a:endParaRPr lang="en-US" sz="1200" b="1"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200" u="none" strike="noStrike">
                          <a:effectLst/>
                        </a:rPr>
                        <a:t>2.37</a:t>
                      </a:r>
                      <a:endParaRPr lang="en-US" sz="1200" b="1"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200" u="none" strike="noStrike">
                          <a:effectLst/>
                        </a:rPr>
                        <a:t>2.36</a:t>
                      </a:r>
                      <a:endParaRPr lang="en-US" sz="1200" b="1"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200" u="none" strike="noStrike">
                          <a:effectLst/>
                        </a:rPr>
                        <a:t>2.35</a:t>
                      </a:r>
                      <a:endParaRPr lang="en-US" sz="1200" b="1"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200" u="none" strike="noStrike">
                          <a:effectLst/>
                        </a:rPr>
                        <a:t>2.12</a:t>
                      </a:r>
                      <a:endParaRPr lang="en-US" sz="1200" b="1"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200" u="none" strike="noStrike">
                          <a:effectLst/>
                        </a:rPr>
                        <a:t>2.23</a:t>
                      </a:r>
                      <a:endParaRPr lang="en-US" sz="1200" b="1"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200" u="none" strike="noStrike">
                          <a:effectLst/>
                        </a:rPr>
                        <a:t>2.06</a:t>
                      </a:r>
                      <a:endParaRPr lang="en-US" sz="1200" b="1"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200" u="none" strike="noStrike">
                          <a:effectLst/>
                        </a:rPr>
                        <a:t>2.36</a:t>
                      </a:r>
                      <a:endParaRPr lang="en-US" sz="1200" b="1"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200" u="none" strike="noStrike">
                          <a:effectLst/>
                        </a:rPr>
                        <a:t>2.12</a:t>
                      </a:r>
                      <a:endParaRPr lang="en-US" sz="1200" b="1"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200" u="none" strike="noStrike">
                          <a:effectLst/>
                        </a:rPr>
                        <a:t>2.07</a:t>
                      </a:r>
                      <a:endParaRPr lang="en-US" sz="1200" b="1"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200" u="none" strike="noStrike">
                          <a:effectLst/>
                        </a:rPr>
                        <a:t>2.24</a:t>
                      </a:r>
                      <a:endParaRPr lang="en-US" sz="1200" b="1"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200" u="none" strike="noStrike">
                          <a:effectLst/>
                        </a:rPr>
                        <a:t>2.67</a:t>
                      </a:r>
                      <a:endParaRPr lang="en-US" sz="1200" b="1"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200" u="none" strike="noStrike">
                          <a:effectLst/>
                        </a:rPr>
                        <a:t>2.64</a:t>
                      </a:r>
                      <a:endParaRPr lang="en-US" sz="1200" b="1"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200" u="none" strike="noStrike" dirty="0">
                          <a:effectLst/>
                        </a:rPr>
                        <a:t>2.53</a:t>
                      </a:r>
                      <a:endParaRPr lang="en-US" sz="1200" b="1" i="0" u="none" strike="noStrike" dirty="0">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10004"/>
                  </a:ext>
                </a:extLst>
              </a:tr>
            </a:tbl>
          </a:graphicData>
        </a:graphic>
      </p:graphicFrame>
      <p:graphicFrame>
        <p:nvGraphicFramePr>
          <p:cNvPr id="7" name="Chart 6"/>
          <p:cNvGraphicFramePr>
            <a:graphicFrameLocks/>
          </p:cNvGraphicFramePr>
          <p:nvPr>
            <p:extLst>
              <p:ext uri="{D42A27DB-BD31-4B8C-83A1-F6EECF244321}">
                <p14:modId xmlns:p14="http://schemas.microsoft.com/office/powerpoint/2010/main" val="3781120595"/>
              </p:ext>
            </p:extLst>
          </p:nvPr>
        </p:nvGraphicFramePr>
        <p:xfrm>
          <a:off x="526941" y="609600"/>
          <a:ext cx="11138121" cy="373141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B7782791-6A82-4BD6-80FD-4282C1F4CF74}"/>
              </a:ext>
            </a:extLst>
          </p:cNvPr>
          <p:cNvSpPr txBox="1"/>
          <p:nvPr/>
        </p:nvSpPr>
        <p:spPr>
          <a:xfrm>
            <a:off x="2550695" y="609600"/>
            <a:ext cx="1545616" cy="461665"/>
          </a:xfrm>
          <a:prstGeom prst="rect">
            <a:avLst/>
          </a:prstGeom>
          <a:noFill/>
        </p:spPr>
        <p:txBody>
          <a:bodyPr wrap="none" rtlCol="0">
            <a:spAutoFit/>
          </a:bodyPr>
          <a:lstStyle/>
          <a:p>
            <a:r>
              <a:rPr lang="en-US" sz="2400" dirty="0">
                <a:hlinkClick r:id="rId3" action="ppaction://hlinkfile"/>
              </a:rPr>
              <a:t>Case Study</a:t>
            </a:r>
            <a:endParaRPr lang="en-US" sz="2400" dirty="0"/>
          </a:p>
        </p:txBody>
      </p:sp>
      <p:sp>
        <p:nvSpPr>
          <p:cNvPr id="5" name="TextBox 4">
            <a:extLst>
              <a:ext uri="{FF2B5EF4-FFF2-40B4-BE49-F238E27FC236}">
                <a16:creationId xmlns:a16="http://schemas.microsoft.com/office/drawing/2014/main" id="{EC0A982D-7B6C-43E4-B6BA-2D696668443D}"/>
              </a:ext>
            </a:extLst>
          </p:cNvPr>
          <p:cNvSpPr txBox="1"/>
          <p:nvPr/>
        </p:nvSpPr>
        <p:spPr>
          <a:xfrm>
            <a:off x="8438147" y="336884"/>
            <a:ext cx="1515992" cy="369332"/>
          </a:xfrm>
          <a:prstGeom prst="rect">
            <a:avLst/>
          </a:prstGeom>
          <a:noFill/>
        </p:spPr>
        <p:txBody>
          <a:bodyPr wrap="none" rtlCol="0">
            <a:spAutoFit/>
          </a:bodyPr>
          <a:lstStyle/>
          <a:p>
            <a:r>
              <a:rPr lang="en-US" dirty="0">
                <a:hlinkClick r:id="rId4" action="ppaction://hlinkfile"/>
              </a:rPr>
              <a:t>Course Survey</a:t>
            </a:r>
            <a:endParaRPr lang="en-US" dirty="0"/>
          </a:p>
        </p:txBody>
      </p:sp>
      <p:sp>
        <p:nvSpPr>
          <p:cNvPr id="6" name="TextBox 5">
            <a:extLst>
              <a:ext uri="{FF2B5EF4-FFF2-40B4-BE49-F238E27FC236}">
                <a16:creationId xmlns:a16="http://schemas.microsoft.com/office/drawing/2014/main" id="{646DD015-79FE-4BEF-915B-8E800691389E}"/>
              </a:ext>
            </a:extLst>
          </p:cNvPr>
          <p:cNvSpPr txBox="1"/>
          <p:nvPr/>
        </p:nvSpPr>
        <p:spPr>
          <a:xfrm>
            <a:off x="8438146" y="625642"/>
            <a:ext cx="1208985" cy="369332"/>
          </a:xfrm>
          <a:prstGeom prst="rect">
            <a:avLst/>
          </a:prstGeom>
          <a:noFill/>
        </p:spPr>
        <p:txBody>
          <a:bodyPr wrap="none" rtlCol="0">
            <a:spAutoFit/>
          </a:bodyPr>
          <a:lstStyle/>
          <a:p>
            <a:r>
              <a:rPr lang="en-US" dirty="0">
                <a:hlinkClick r:id="rId5" action="ppaction://hlinkfile"/>
              </a:rPr>
              <a:t>Exit Survey</a:t>
            </a:r>
            <a:endParaRPr lang="en-US" dirty="0"/>
          </a:p>
        </p:txBody>
      </p:sp>
      <p:sp>
        <p:nvSpPr>
          <p:cNvPr id="8" name="TextBox 7">
            <a:extLst>
              <a:ext uri="{FF2B5EF4-FFF2-40B4-BE49-F238E27FC236}">
                <a16:creationId xmlns:a16="http://schemas.microsoft.com/office/drawing/2014/main" id="{FE1402E7-3E82-4A5C-AB16-1CE102487965}"/>
              </a:ext>
            </a:extLst>
          </p:cNvPr>
          <p:cNvSpPr txBox="1"/>
          <p:nvPr/>
        </p:nvSpPr>
        <p:spPr>
          <a:xfrm>
            <a:off x="8438147" y="136176"/>
            <a:ext cx="1042735" cy="369332"/>
          </a:xfrm>
          <a:prstGeom prst="rect">
            <a:avLst/>
          </a:prstGeom>
          <a:noFill/>
        </p:spPr>
        <p:txBody>
          <a:bodyPr wrap="square" rtlCol="0">
            <a:spAutoFit/>
          </a:bodyPr>
          <a:lstStyle/>
          <a:p>
            <a:r>
              <a:rPr lang="en-US" dirty="0">
                <a:hlinkClick r:id="rId6" action="ppaction://hlinkfile"/>
              </a:rPr>
              <a:t>Form</a:t>
            </a:r>
            <a:endParaRPr lang="en-US" dirty="0"/>
          </a:p>
        </p:txBody>
      </p:sp>
    </p:spTree>
    <p:extLst>
      <p:ext uri="{BB962C8B-B14F-4D97-AF65-F5344CB8AC3E}">
        <p14:creationId xmlns:p14="http://schemas.microsoft.com/office/powerpoint/2010/main" val="3591253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3D7FE677-0900-4214-A45E-4856B3C9A7C6}"/>
              </a:ext>
            </a:extLst>
          </p:cNvPr>
          <p:cNvSpPr>
            <a:spLocks noGrp="1"/>
          </p:cNvSpPr>
          <p:nvPr>
            <p:ph type="title"/>
          </p:nvPr>
        </p:nvSpPr>
        <p:spPr>
          <a:xfrm>
            <a:off x="609600" y="0"/>
            <a:ext cx="10972800" cy="1143000"/>
          </a:xfrm>
        </p:spPr>
        <p:txBody>
          <a:bodyPr/>
          <a:lstStyle/>
          <a:p>
            <a:r>
              <a:rPr lang="en-US" altLang="en-US" sz="5400" b="1"/>
              <a:t>Outline</a:t>
            </a:r>
            <a:endParaRPr lang="en-US" altLang="en-US" sz="5400"/>
          </a:p>
        </p:txBody>
      </p:sp>
      <p:sp>
        <p:nvSpPr>
          <p:cNvPr id="84" name="Content Placeholder 2">
            <a:extLst>
              <a:ext uri="{FF2B5EF4-FFF2-40B4-BE49-F238E27FC236}">
                <a16:creationId xmlns:a16="http://schemas.microsoft.com/office/drawing/2014/main" id="{F99931AE-2256-4FB4-8A4E-092A68FF7304}"/>
              </a:ext>
            </a:extLst>
          </p:cNvPr>
          <p:cNvSpPr txBox="1">
            <a:spLocks/>
          </p:cNvSpPr>
          <p:nvPr/>
        </p:nvSpPr>
        <p:spPr>
          <a:xfrm>
            <a:off x="253139" y="2204098"/>
            <a:ext cx="11685721" cy="5272088"/>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defRPr/>
            </a:pPr>
            <a:r>
              <a:rPr lang="en-US" altLang="en-US" b="1" dirty="0">
                <a:solidFill>
                  <a:srgbClr val="002060"/>
                </a:solidFill>
                <a:latin typeface="+mj-lt"/>
              </a:rPr>
              <a:t>PART-I: </a:t>
            </a:r>
            <a:r>
              <a:rPr lang="en-US" altLang="en-US" b="1" dirty="0">
                <a:solidFill>
                  <a:srgbClr val="C00000"/>
                </a:solidFill>
                <a:latin typeface="+mj-lt"/>
              </a:rPr>
              <a:t>DEPARTMENT PROFILE </a:t>
            </a:r>
          </a:p>
          <a:p>
            <a:pPr eaLnBrk="1" hangingPunct="1">
              <a:defRPr/>
            </a:pPr>
            <a:r>
              <a:rPr lang="en-US" altLang="en-US" b="1" dirty="0">
                <a:solidFill>
                  <a:srgbClr val="002060"/>
                </a:solidFill>
                <a:latin typeface="+mj-lt"/>
              </a:rPr>
              <a:t>PART-II : </a:t>
            </a:r>
            <a:r>
              <a:rPr lang="en-US" altLang="en-US" b="1" dirty="0">
                <a:solidFill>
                  <a:srgbClr val="C00000"/>
                </a:solidFill>
                <a:latin typeface="+mj-lt"/>
              </a:rPr>
              <a:t>STRENGTHS &amp; WEAKNESSES OF THE DEPT. AS PER </a:t>
            </a:r>
          </a:p>
          <a:p>
            <a:pPr marL="0" indent="0" eaLnBrk="1" hangingPunct="1">
              <a:buNone/>
              <a:defRPr/>
            </a:pPr>
            <a:r>
              <a:rPr lang="en-US" altLang="en-US" b="1" dirty="0">
                <a:solidFill>
                  <a:srgbClr val="C00000"/>
                </a:solidFill>
                <a:latin typeface="+mj-lt"/>
              </a:rPr>
              <a:t>                       LAST NBA REPORT</a:t>
            </a:r>
          </a:p>
          <a:p>
            <a:pPr eaLnBrk="1" hangingPunct="1">
              <a:defRPr/>
            </a:pPr>
            <a:r>
              <a:rPr lang="en-US" altLang="en-US" b="1" dirty="0">
                <a:solidFill>
                  <a:srgbClr val="002060"/>
                </a:solidFill>
                <a:latin typeface="+mj-lt"/>
              </a:rPr>
              <a:t>PART-III : </a:t>
            </a:r>
            <a:r>
              <a:rPr lang="en-US" altLang="en-US" b="1" dirty="0">
                <a:solidFill>
                  <a:srgbClr val="C00000"/>
                </a:solidFill>
                <a:latin typeface="+mj-lt"/>
              </a:rPr>
              <a:t>NBA COMPLIANCE </a:t>
            </a:r>
          </a:p>
        </p:txBody>
      </p:sp>
    </p:spTree>
    <p:extLst>
      <p:ext uri="{BB962C8B-B14F-4D97-AF65-F5344CB8AC3E}">
        <p14:creationId xmlns:p14="http://schemas.microsoft.com/office/powerpoint/2010/main" val="38092232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       </a:t>
            </a:r>
            <a:r>
              <a:rPr lang="en-US" sz="4000" b="1" dirty="0"/>
              <a:t>PEO achievement batch wise 2013-17 &amp; 2014-18</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26365777"/>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938553B1-FB89-4B61-A070-F13107F6C44B}"/>
              </a:ext>
            </a:extLst>
          </p:cNvPr>
          <p:cNvSpPr txBox="1"/>
          <p:nvPr/>
        </p:nvSpPr>
        <p:spPr>
          <a:xfrm>
            <a:off x="1091610" y="6052313"/>
            <a:ext cx="9703558" cy="249299"/>
          </a:xfrm>
          <a:prstGeom prst="rect">
            <a:avLst/>
          </a:prstGeom>
          <a:noFill/>
        </p:spPr>
        <p:txBody>
          <a:bodyPr wrap="square" lIns="0" tIns="0" rIns="0" bIns="0" rtlCol="0">
            <a:spAutoFit/>
          </a:bodyPr>
          <a:lstStyle/>
          <a:p>
            <a:pPr marL="460375" indent="-460375">
              <a:lnSpc>
                <a:spcPct val="90000"/>
              </a:lnSpc>
              <a:spcBef>
                <a:spcPct val="20000"/>
              </a:spcBef>
              <a:buSzPct val="80000"/>
              <a:buBlip>
                <a:blip r:embed="rId3"/>
              </a:buBlip>
            </a:pPr>
            <a:r>
              <a:rPr lang="en-US" sz="1400" b="1" dirty="0">
                <a:gradFill>
                  <a:gsLst>
                    <a:gs pos="0">
                      <a:srgbClr val="292929">
                        <a:lumMod val="90000"/>
                        <a:lumOff val="10000"/>
                      </a:srgbClr>
                    </a:gs>
                    <a:gs pos="86000">
                      <a:srgbClr val="292929">
                        <a:lumMod val="90000"/>
                        <a:lumOff val="10000"/>
                      </a:srgbClr>
                    </a:gs>
                  </a:gsLst>
                  <a:lin ang="5400000" scaled="0"/>
                </a:gradFill>
              </a:rPr>
              <a:t>60%  </a:t>
            </a:r>
            <a:r>
              <a:rPr lang="en-US" b="1" dirty="0">
                <a:gradFill>
                  <a:gsLst>
                    <a:gs pos="0">
                      <a:srgbClr val="292929">
                        <a:lumMod val="90000"/>
                        <a:lumOff val="10000"/>
                      </a:srgbClr>
                    </a:gs>
                    <a:gs pos="86000">
                      <a:srgbClr val="292929">
                        <a:lumMod val="90000"/>
                        <a:lumOff val="10000"/>
                      </a:srgbClr>
                    </a:gs>
                  </a:gsLst>
                  <a:lin ang="5400000" scaled="0"/>
                </a:gradFill>
              </a:rPr>
              <a:t>threshold</a:t>
            </a:r>
            <a:r>
              <a:rPr lang="en-US" sz="1400" b="1" dirty="0">
                <a:gradFill>
                  <a:gsLst>
                    <a:gs pos="0">
                      <a:srgbClr val="292929">
                        <a:lumMod val="90000"/>
                        <a:lumOff val="10000"/>
                      </a:srgbClr>
                    </a:gs>
                    <a:gs pos="86000">
                      <a:srgbClr val="292929">
                        <a:lumMod val="90000"/>
                        <a:lumOff val="10000"/>
                      </a:srgbClr>
                    </a:gs>
                  </a:gsLst>
                  <a:lin ang="5400000" scaled="0"/>
                </a:gradFill>
              </a:rPr>
              <a:t> is considered on scale of 3, thereby 1.8 as threshold is taken for balancing of PEOs</a:t>
            </a:r>
          </a:p>
        </p:txBody>
      </p:sp>
    </p:spTree>
    <p:extLst>
      <p:ext uri="{BB962C8B-B14F-4D97-AF65-F5344CB8AC3E}">
        <p14:creationId xmlns:p14="http://schemas.microsoft.com/office/powerpoint/2010/main" val="22669770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56C55-58E1-4FE3-907D-45D39D48D52D}"/>
              </a:ext>
            </a:extLst>
          </p:cNvPr>
          <p:cNvSpPr>
            <a:spLocks noGrp="1"/>
          </p:cNvSpPr>
          <p:nvPr>
            <p:ph type="title"/>
          </p:nvPr>
        </p:nvSpPr>
        <p:spPr/>
        <p:txBody>
          <a:bodyPr/>
          <a:lstStyle/>
          <a:p>
            <a:r>
              <a:rPr lang="en-US" sz="2800" dirty="0">
                <a:solidFill>
                  <a:srgbClr val="002060"/>
                </a:solidFill>
              </a:rPr>
              <a:t>Criteria 3 – Concern 1 Limited Participation of Industry</a:t>
            </a:r>
            <a:endParaRPr lang="en-US" sz="2800" dirty="0"/>
          </a:p>
        </p:txBody>
      </p:sp>
      <p:graphicFrame>
        <p:nvGraphicFramePr>
          <p:cNvPr id="4" name="Content Placeholder 3">
            <a:extLst>
              <a:ext uri="{FF2B5EF4-FFF2-40B4-BE49-F238E27FC236}">
                <a16:creationId xmlns:a16="http://schemas.microsoft.com/office/drawing/2014/main" id="{54296619-4358-4B8A-8F01-24D9604C1CDC}"/>
              </a:ext>
            </a:extLst>
          </p:cNvPr>
          <p:cNvGraphicFramePr>
            <a:graphicFrameLocks noGrp="1"/>
          </p:cNvGraphicFramePr>
          <p:nvPr>
            <p:ph idx="1"/>
            <p:extLst>
              <p:ext uri="{D42A27DB-BD31-4B8C-83A1-F6EECF244321}">
                <p14:modId xmlns:p14="http://schemas.microsoft.com/office/powerpoint/2010/main" val="2856986476"/>
              </p:ext>
            </p:extLst>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41734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0"/>
            <p:extLst>
              <p:ext uri="{D42A27DB-BD31-4B8C-83A1-F6EECF244321}">
                <p14:modId xmlns:p14="http://schemas.microsoft.com/office/powerpoint/2010/main" val="2587084051"/>
              </p:ext>
            </p:extLst>
          </p:nvPr>
        </p:nvGraphicFramePr>
        <p:xfrm>
          <a:off x="1406768" y="1272466"/>
          <a:ext cx="10170942" cy="2863972"/>
        </p:xfrm>
        <a:graphic>
          <a:graphicData uri="http://schemas.openxmlformats.org/drawingml/2006/table">
            <a:tbl>
              <a:tblPr firstRow="1" firstCol="1" bandRow="1">
                <a:tableStyleId>{5C22544A-7EE6-4342-B048-85BDC9FD1C3A}</a:tableStyleId>
              </a:tblPr>
              <a:tblGrid>
                <a:gridCol w="1647888">
                  <a:extLst>
                    <a:ext uri="{9D8B030D-6E8A-4147-A177-3AD203B41FA5}">
                      <a16:colId xmlns:a16="http://schemas.microsoft.com/office/drawing/2014/main" val="20000"/>
                    </a:ext>
                  </a:extLst>
                </a:gridCol>
                <a:gridCol w="1046924">
                  <a:extLst>
                    <a:ext uri="{9D8B030D-6E8A-4147-A177-3AD203B41FA5}">
                      <a16:colId xmlns:a16="http://schemas.microsoft.com/office/drawing/2014/main" val="20001"/>
                    </a:ext>
                  </a:extLst>
                </a:gridCol>
                <a:gridCol w="882947">
                  <a:extLst>
                    <a:ext uri="{9D8B030D-6E8A-4147-A177-3AD203B41FA5}">
                      <a16:colId xmlns:a16="http://schemas.microsoft.com/office/drawing/2014/main" val="20002"/>
                    </a:ext>
                  </a:extLst>
                </a:gridCol>
                <a:gridCol w="1328557">
                  <a:extLst>
                    <a:ext uri="{9D8B030D-6E8A-4147-A177-3AD203B41FA5}">
                      <a16:colId xmlns:a16="http://schemas.microsoft.com/office/drawing/2014/main" val="20003"/>
                    </a:ext>
                  </a:extLst>
                </a:gridCol>
                <a:gridCol w="1311605">
                  <a:extLst>
                    <a:ext uri="{9D8B030D-6E8A-4147-A177-3AD203B41FA5}">
                      <a16:colId xmlns:a16="http://schemas.microsoft.com/office/drawing/2014/main" val="20004"/>
                    </a:ext>
                  </a:extLst>
                </a:gridCol>
                <a:gridCol w="1632185">
                  <a:extLst>
                    <a:ext uri="{9D8B030D-6E8A-4147-A177-3AD203B41FA5}">
                      <a16:colId xmlns:a16="http://schemas.microsoft.com/office/drawing/2014/main" val="20005"/>
                    </a:ext>
                  </a:extLst>
                </a:gridCol>
                <a:gridCol w="1288824">
                  <a:extLst>
                    <a:ext uri="{9D8B030D-6E8A-4147-A177-3AD203B41FA5}">
                      <a16:colId xmlns:a16="http://schemas.microsoft.com/office/drawing/2014/main" val="20006"/>
                    </a:ext>
                  </a:extLst>
                </a:gridCol>
                <a:gridCol w="1032012">
                  <a:extLst>
                    <a:ext uri="{9D8B030D-6E8A-4147-A177-3AD203B41FA5}">
                      <a16:colId xmlns:a16="http://schemas.microsoft.com/office/drawing/2014/main" val="20007"/>
                    </a:ext>
                  </a:extLst>
                </a:gridCol>
              </a:tblGrid>
              <a:tr h="620132">
                <a:tc>
                  <a:txBody>
                    <a:bodyPr/>
                    <a:lstStyle/>
                    <a:p>
                      <a:pPr marL="0" marR="0" algn="ctr">
                        <a:lnSpc>
                          <a:spcPct val="107000"/>
                        </a:lnSpc>
                        <a:spcBef>
                          <a:spcPts val="0"/>
                        </a:spcBef>
                        <a:spcAft>
                          <a:spcPts val="0"/>
                        </a:spcAft>
                      </a:pPr>
                      <a:endParaRPr lang="en-US" sz="1800" dirty="0">
                        <a:effectLst/>
                      </a:endParaRPr>
                    </a:p>
                    <a:p>
                      <a:pPr marL="0" marR="0" algn="ctr">
                        <a:lnSpc>
                          <a:spcPct val="107000"/>
                        </a:lnSpc>
                        <a:spcBef>
                          <a:spcPts val="0"/>
                        </a:spcBef>
                        <a:spcAft>
                          <a:spcPts val="0"/>
                        </a:spcAft>
                      </a:pPr>
                      <a:r>
                        <a:rPr lang="en-US" sz="1800" dirty="0">
                          <a:effectLst/>
                        </a:rPr>
                        <a:t>Year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697" marR="65697" marT="0" marB="0"/>
                </a:tc>
                <a:tc>
                  <a:txBody>
                    <a:bodyPr/>
                    <a:lstStyle/>
                    <a:p>
                      <a:pPr marL="0" marR="0">
                        <a:lnSpc>
                          <a:spcPct val="107000"/>
                        </a:lnSpc>
                        <a:spcBef>
                          <a:spcPts val="0"/>
                        </a:spcBef>
                        <a:spcAft>
                          <a:spcPts val="0"/>
                        </a:spcAft>
                      </a:pPr>
                      <a:r>
                        <a:rPr lang="en-US" sz="1800" dirty="0">
                          <a:effectLst/>
                        </a:rPr>
                        <a:t>Technical Seminars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697" marR="65697" marT="0" marB="0"/>
                </a:tc>
                <a:tc>
                  <a:txBody>
                    <a:bodyPr/>
                    <a:lstStyle/>
                    <a:p>
                      <a:pPr marL="0" marR="0">
                        <a:lnSpc>
                          <a:spcPct val="107000"/>
                        </a:lnSpc>
                        <a:spcBef>
                          <a:spcPts val="0"/>
                        </a:spcBef>
                        <a:spcAft>
                          <a:spcPts val="0"/>
                        </a:spcAft>
                      </a:pPr>
                      <a:r>
                        <a:rPr lang="en-US" sz="1800" dirty="0">
                          <a:effectLst/>
                        </a:rPr>
                        <a:t>Bridge courses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697" marR="65697" marT="0" marB="0"/>
                </a:tc>
                <a:tc>
                  <a:txBody>
                    <a:bodyPr/>
                    <a:lstStyle/>
                    <a:p>
                      <a:pPr marL="0" marR="0">
                        <a:lnSpc>
                          <a:spcPct val="107000"/>
                        </a:lnSpc>
                        <a:spcBef>
                          <a:spcPts val="0"/>
                        </a:spcBef>
                        <a:spcAft>
                          <a:spcPts val="0"/>
                        </a:spcAft>
                      </a:pPr>
                      <a:r>
                        <a:rPr lang="en-US" sz="1800" dirty="0">
                          <a:effectLst/>
                        </a:rPr>
                        <a:t>Workshops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697" marR="65697" marT="0" marB="0"/>
                </a:tc>
                <a:tc>
                  <a:txBody>
                    <a:bodyPr/>
                    <a:lstStyle/>
                    <a:p>
                      <a:pPr marL="0" marR="0">
                        <a:lnSpc>
                          <a:spcPct val="107000"/>
                        </a:lnSpc>
                        <a:spcBef>
                          <a:spcPts val="0"/>
                        </a:spcBef>
                        <a:spcAft>
                          <a:spcPts val="0"/>
                        </a:spcAft>
                      </a:pPr>
                      <a:r>
                        <a:rPr lang="en-US" sz="1800" dirty="0">
                          <a:effectLst/>
                        </a:rPr>
                        <a:t>Debate competition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697" marR="65697" marT="0" marB="0"/>
                </a:tc>
                <a:tc>
                  <a:txBody>
                    <a:bodyPr/>
                    <a:lstStyle/>
                    <a:p>
                      <a:pPr marL="0" marR="0">
                        <a:lnSpc>
                          <a:spcPct val="107000"/>
                        </a:lnSpc>
                        <a:spcBef>
                          <a:spcPts val="0"/>
                        </a:spcBef>
                        <a:spcAft>
                          <a:spcPts val="0"/>
                        </a:spcAft>
                      </a:pPr>
                      <a:r>
                        <a:rPr lang="en-US" sz="1800" dirty="0">
                          <a:effectLst/>
                        </a:rPr>
                        <a:t>Mini Project Competition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697" marR="65697" marT="0" marB="0"/>
                </a:tc>
                <a:tc>
                  <a:txBody>
                    <a:bodyPr/>
                    <a:lstStyle/>
                    <a:p>
                      <a:pPr marL="0" marR="0">
                        <a:lnSpc>
                          <a:spcPct val="107000"/>
                        </a:lnSpc>
                        <a:spcBef>
                          <a:spcPts val="0"/>
                        </a:spcBef>
                        <a:spcAft>
                          <a:spcPts val="0"/>
                        </a:spcAft>
                      </a:pPr>
                      <a:r>
                        <a:rPr lang="en-US" sz="1800" dirty="0">
                          <a:effectLst/>
                        </a:rPr>
                        <a:t>Quiz competition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697" marR="65697" marT="0" marB="0"/>
                </a:tc>
                <a:tc>
                  <a:txBody>
                    <a:bodyPr/>
                    <a:lstStyle/>
                    <a:p>
                      <a:pPr marL="0" marR="0">
                        <a:lnSpc>
                          <a:spcPct val="107000"/>
                        </a:lnSpc>
                        <a:spcBef>
                          <a:spcPts val="0"/>
                        </a:spcBef>
                        <a:spcAft>
                          <a:spcPts val="0"/>
                        </a:spcAft>
                      </a:pPr>
                      <a:r>
                        <a:rPr lang="en-US" sz="1800" dirty="0">
                          <a:effectLst/>
                        </a:rPr>
                        <a:t>Industrial Visits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697" marR="65697" marT="0" marB="0"/>
                </a:tc>
                <a:extLst>
                  <a:ext uri="{0D108BD9-81ED-4DB2-BD59-A6C34878D82A}">
                    <a16:rowId xmlns:a16="http://schemas.microsoft.com/office/drawing/2014/main" val="10000"/>
                  </a:ext>
                </a:extLst>
              </a:tr>
              <a:tr h="225901">
                <a:tc>
                  <a:txBody>
                    <a:bodyPr/>
                    <a:lstStyle/>
                    <a:p>
                      <a:pPr marL="0" marR="0">
                        <a:lnSpc>
                          <a:spcPct val="107000"/>
                        </a:lnSpc>
                        <a:spcBef>
                          <a:spcPts val="0"/>
                        </a:spcBef>
                        <a:spcAft>
                          <a:spcPts val="0"/>
                        </a:spcAft>
                      </a:pPr>
                      <a:r>
                        <a:rPr lang="en-US" sz="1800">
                          <a:effectLst/>
                        </a:rPr>
                        <a:t>2018-19(Odd)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5697" marR="65697" marT="0" marB="0"/>
                </a:tc>
                <a:tc>
                  <a:txBody>
                    <a:bodyPr/>
                    <a:lstStyle/>
                    <a:p>
                      <a:pPr marL="0" marR="0" algn="ctr">
                        <a:lnSpc>
                          <a:spcPct val="107000"/>
                        </a:lnSpc>
                        <a:spcBef>
                          <a:spcPts val="0"/>
                        </a:spcBef>
                        <a:spcAft>
                          <a:spcPts val="0"/>
                        </a:spcAft>
                      </a:pPr>
                      <a:r>
                        <a:rPr lang="en-US" sz="1800">
                          <a:effectLst/>
                        </a:rPr>
                        <a:t>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5697" marR="65697" marT="0" marB="0"/>
                </a:tc>
                <a:tc>
                  <a:txBody>
                    <a:bodyPr/>
                    <a:lstStyle/>
                    <a:p>
                      <a:pPr marL="0" marR="0" algn="ctr">
                        <a:lnSpc>
                          <a:spcPct val="107000"/>
                        </a:lnSpc>
                        <a:spcBef>
                          <a:spcPts val="0"/>
                        </a:spcBef>
                        <a:spcAft>
                          <a:spcPts val="0"/>
                        </a:spcAft>
                      </a:pPr>
                      <a:r>
                        <a:rPr lang="en-US" sz="1800">
                          <a:effectLst/>
                        </a:rPr>
                        <a:t>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5697" marR="65697" marT="0" marB="0"/>
                </a:tc>
                <a:tc>
                  <a:txBody>
                    <a:bodyPr/>
                    <a:lstStyle/>
                    <a:p>
                      <a:pPr marL="0" marR="0" algn="ctr">
                        <a:lnSpc>
                          <a:spcPct val="107000"/>
                        </a:lnSpc>
                        <a:spcBef>
                          <a:spcPts val="0"/>
                        </a:spcBef>
                        <a:spcAft>
                          <a:spcPts val="0"/>
                        </a:spcAft>
                      </a:pPr>
                      <a:r>
                        <a:rPr lang="en-US" sz="1800">
                          <a:effectLst/>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5697" marR="65697" marT="0" marB="0"/>
                </a:tc>
                <a:tc>
                  <a:txBody>
                    <a:bodyPr/>
                    <a:lstStyle/>
                    <a:p>
                      <a:pPr marL="0" marR="0" algn="ctr">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697" marR="65697" marT="0" marB="0"/>
                </a:tc>
                <a:tc>
                  <a:txBody>
                    <a:bodyPr/>
                    <a:lstStyle/>
                    <a:p>
                      <a:pPr marL="0" marR="0" algn="ctr">
                        <a:lnSpc>
                          <a:spcPct val="107000"/>
                        </a:lnSpc>
                        <a:spcBef>
                          <a:spcPts val="0"/>
                        </a:spcBef>
                        <a:spcAft>
                          <a:spcPts val="0"/>
                        </a:spcAft>
                      </a:pPr>
                      <a:r>
                        <a:rPr lang="en-US" sz="1800">
                          <a:effectLst/>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5697" marR="65697" marT="0" marB="0"/>
                </a:tc>
                <a:tc>
                  <a:txBody>
                    <a:bodyPr/>
                    <a:lstStyle/>
                    <a:p>
                      <a:pPr marL="0" marR="0" algn="ctr">
                        <a:lnSpc>
                          <a:spcPct val="107000"/>
                        </a:lnSpc>
                        <a:spcBef>
                          <a:spcPts val="0"/>
                        </a:spcBef>
                        <a:spcAft>
                          <a:spcPts val="0"/>
                        </a:spcAft>
                      </a:pPr>
                      <a:r>
                        <a:rPr lang="en-US" sz="1800">
                          <a:effectLst/>
                        </a:rPr>
                        <a: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5697" marR="65697" marT="0" marB="0"/>
                </a:tc>
                <a:tc>
                  <a:txBody>
                    <a:bodyPr/>
                    <a:lstStyle/>
                    <a:p>
                      <a:pPr marL="0" marR="0" algn="ctr">
                        <a:lnSpc>
                          <a:spcPct val="107000"/>
                        </a:lnSpc>
                        <a:spcBef>
                          <a:spcPts val="0"/>
                        </a:spcBef>
                        <a:spcAft>
                          <a:spcPts val="0"/>
                        </a:spcAft>
                      </a:pPr>
                      <a:r>
                        <a:rPr lang="en-US" sz="1800">
                          <a:effectLst/>
                        </a:rPr>
                        <a:t>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5697" marR="65697" marT="0" marB="0"/>
                </a:tc>
                <a:extLst>
                  <a:ext uri="{0D108BD9-81ED-4DB2-BD59-A6C34878D82A}">
                    <a16:rowId xmlns:a16="http://schemas.microsoft.com/office/drawing/2014/main" val="10001"/>
                  </a:ext>
                </a:extLst>
              </a:tr>
              <a:tr h="225901">
                <a:tc>
                  <a:txBody>
                    <a:bodyPr/>
                    <a:lstStyle/>
                    <a:p>
                      <a:pPr marL="0" marR="0">
                        <a:lnSpc>
                          <a:spcPct val="107000"/>
                        </a:lnSpc>
                        <a:spcBef>
                          <a:spcPts val="0"/>
                        </a:spcBef>
                        <a:spcAft>
                          <a:spcPts val="0"/>
                        </a:spcAft>
                      </a:pPr>
                      <a:r>
                        <a:rPr lang="en-US" sz="1800">
                          <a:effectLst/>
                        </a:rPr>
                        <a:t>2017-18(Odd)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5697" marR="65697" marT="0" marB="0"/>
                </a:tc>
                <a:tc>
                  <a:txBody>
                    <a:bodyPr/>
                    <a:lstStyle/>
                    <a:p>
                      <a:pPr marL="0" marR="0" algn="ctr">
                        <a:lnSpc>
                          <a:spcPct val="107000"/>
                        </a:lnSpc>
                        <a:spcBef>
                          <a:spcPts val="0"/>
                        </a:spcBef>
                        <a:spcAft>
                          <a:spcPts val="0"/>
                        </a:spcAft>
                      </a:pPr>
                      <a:r>
                        <a:rPr lang="en-US" sz="1800">
                          <a:effectLst/>
                        </a:rPr>
                        <a:t>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5697" marR="65697" marT="0" marB="0"/>
                </a:tc>
                <a:tc>
                  <a:txBody>
                    <a:bodyPr/>
                    <a:lstStyle/>
                    <a:p>
                      <a:pPr marL="0" marR="0" algn="ctr">
                        <a:lnSpc>
                          <a:spcPct val="107000"/>
                        </a:lnSpc>
                        <a:spcBef>
                          <a:spcPts val="0"/>
                        </a:spcBef>
                        <a:spcAft>
                          <a:spcPts val="0"/>
                        </a:spcAft>
                      </a:pPr>
                      <a:r>
                        <a:rPr lang="en-US" sz="1800">
                          <a:effectLst/>
                        </a:rPr>
                        <a:t>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5697" marR="65697" marT="0" marB="0"/>
                </a:tc>
                <a:tc>
                  <a:txBody>
                    <a:bodyPr/>
                    <a:lstStyle/>
                    <a:p>
                      <a:pPr marL="0" marR="0" algn="ctr">
                        <a:lnSpc>
                          <a:spcPct val="107000"/>
                        </a:lnSpc>
                        <a:spcBef>
                          <a:spcPts val="0"/>
                        </a:spcBef>
                        <a:spcAft>
                          <a:spcPts val="0"/>
                        </a:spcAft>
                      </a:pPr>
                      <a:r>
                        <a:rPr lang="en-US" sz="1800">
                          <a:effectLst/>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5697" marR="65697" marT="0" marB="0"/>
                </a:tc>
                <a:tc>
                  <a:txBody>
                    <a:bodyPr/>
                    <a:lstStyle/>
                    <a:p>
                      <a:pPr marL="0" marR="0" algn="ctr">
                        <a:lnSpc>
                          <a:spcPct val="107000"/>
                        </a:lnSpc>
                        <a:spcBef>
                          <a:spcPts val="0"/>
                        </a:spcBef>
                        <a:spcAft>
                          <a:spcPts val="0"/>
                        </a:spcAft>
                      </a:pPr>
                      <a:r>
                        <a:rPr lang="en-US" sz="1800">
                          <a:effectLst/>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5697" marR="65697" marT="0" marB="0"/>
                </a:tc>
                <a:tc>
                  <a:txBody>
                    <a:bodyPr/>
                    <a:lstStyle/>
                    <a:p>
                      <a:pPr marL="0" marR="0" algn="ctr">
                        <a:lnSpc>
                          <a:spcPct val="107000"/>
                        </a:lnSpc>
                        <a:spcBef>
                          <a:spcPts val="0"/>
                        </a:spcBef>
                        <a:spcAft>
                          <a:spcPts val="0"/>
                        </a:spcAft>
                      </a:pPr>
                      <a:r>
                        <a:rPr lang="en-US" sz="1800">
                          <a:effectLst/>
                        </a:rPr>
                        <a: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5697" marR="65697" marT="0" marB="0"/>
                </a:tc>
                <a:tc>
                  <a:txBody>
                    <a:bodyPr/>
                    <a:lstStyle/>
                    <a:p>
                      <a:pPr marL="0" marR="0" algn="ctr">
                        <a:lnSpc>
                          <a:spcPct val="107000"/>
                        </a:lnSpc>
                        <a:spcBef>
                          <a:spcPts val="0"/>
                        </a:spcBef>
                        <a:spcAft>
                          <a:spcPts val="0"/>
                        </a:spcAft>
                      </a:pPr>
                      <a:r>
                        <a:rPr lang="en-US" sz="1800">
                          <a:effectLst/>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5697" marR="65697" marT="0" marB="0"/>
                </a:tc>
                <a:tc>
                  <a:txBody>
                    <a:bodyPr/>
                    <a:lstStyle/>
                    <a:p>
                      <a:pPr marL="0" marR="0" algn="ctr">
                        <a:lnSpc>
                          <a:spcPct val="107000"/>
                        </a:lnSpc>
                        <a:spcBef>
                          <a:spcPts val="0"/>
                        </a:spcBef>
                        <a:spcAft>
                          <a:spcPts val="0"/>
                        </a:spcAft>
                      </a:pPr>
                      <a:r>
                        <a:rPr lang="en-US" sz="1800">
                          <a:effectLst/>
                        </a:rPr>
                        <a: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5697" marR="65697" marT="0" marB="0"/>
                </a:tc>
                <a:extLst>
                  <a:ext uri="{0D108BD9-81ED-4DB2-BD59-A6C34878D82A}">
                    <a16:rowId xmlns:a16="http://schemas.microsoft.com/office/drawing/2014/main" val="10002"/>
                  </a:ext>
                </a:extLst>
              </a:tr>
              <a:tr h="225901">
                <a:tc>
                  <a:txBody>
                    <a:bodyPr/>
                    <a:lstStyle/>
                    <a:p>
                      <a:pPr marL="0" marR="0">
                        <a:lnSpc>
                          <a:spcPct val="107000"/>
                        </a:lnSpc>
                        <a:spcBef>
                          <a:spcPts val="0"/>
                        </a:spcBef>
                        <a:spcAft>
                          <a:spcPts val="0"/>
                        </a:spcAft>
                      </a:pPr>
                      <a:r>
                        <a:rPr lang="en-US" sz="1800">
                          <a:effectLst/>
                        </a:rPr>
                        <a:t>2017-18(Even)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5697" marR="65697" marT="0" marB="0"/>
                </a:tc>
                <a:tc>
                  <a:txBody>
                    <a:bodyPr/>
                    <a:lstStyle/>
                    <a:p>
                      <a:pPr marL="0" marR="0" algn="ctr">
                        <a:lnSpc>
                          <a:spcPct val="107000"/>
                        </a:lnSpc>
                        <a:spcBef>
                          <a:spcPts val="0"/>
                        </a:spcBef>
                        <a:spcAft>
                          <a:spcPts val="0"/>
                        </a:spcAft>
                      </a:pPr>
                      <a:r>
                        <a:rPr lang="en-US" sz="1800">
                          <a:effectLst/>
                        </a:rPr>
                        <a:t>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5697" marR="65697" marT="0" marB="0"/>
                </a:tc>
                <a:tc>
                  <a:txBody>
                    <a:bodyPr/>
                    <a:lstStyle/>
                    <a:p>
                      <a:pPr marL="0" marR="0" algn="ctr">
                        <a:lnSpc>
                          <a:spcPct val="107000"/>
                        </a:lnSpc>
                        <a:spcBef>
                          <a:spcPts val="0"/>
                        </a:spcBef>
                        <a:spcAft>
                          <a:spcPts val="0"/>
                        </a:spcAft>
                      </a:pPr>
                      <a:r>
                        <a:rPr lang="en-US" sz="1800">
                          <a:effectLst/>
                        </a:rPr>
                        <a:t>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5697" marR="65697" marT="0" marB="0"/>
                </a:tc>
                <a:tc>
                  <a:txBody>
                    <a:bodyPr/>
                    <a:lstStyle/>
                    <a:p>
                      <a:pPr marL="0" marR="0" algn="ctr">
                        <a:lnSpc>
                          <a:spcPct val="107000"/>
                        </a:lnSpc>
                        <a:spcBef>
                          <a:spcPts val="0"/>
                        </a:spcBef>
                        <a:spcAft>
                          <a:spcPts val="0"/>
                        </a:spcAft>
                      </a:pPr>
                      <a:r>
                        <a:rPr lang="en-US" sz="1800">
                          <a:effectLst/>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5697" marR="65697" marT="0" marB="0"/>
                </a:tc>
                <a:tc>
                  <a:txBody>
                    <a:bodyPr/>
                    <a:lstStyle/>
                    <a:p>
                      <a:pPr marL="0" marR="0" algn="ctr">
                        <a:lnSpc>
                          <a:spcPct val="107000"/>
                        </a:lnSpc>
                        <a:spcBef>
                          <a:spcPts val="0"/>
                        </a:spcBef>
                        <a:spcAft>
                          <a:spcPts val="0"/>
                        </a:spcAft>
                      </a:pPr>
                      <a:r>
                        <a:rPr lang="en-US" sz="1800">
                          <a:effectLst/>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5697" marR="65697" marT="0" marB="0"/>
                </a:tc>
                <a:tc>
                  <a:txBody>
                    <a:bodyPr/>
                    <a:lstStyle/>
                    <a:p>
                      <a:pPr marL="0" marR="0" algn="ctr">
                        <a:lnSpc>
                          <a:spcPct val="107000"/>
                        </a:lnSpc>
                        <a:spcBef>
                          <a:spcPts val="0"/>
                        </a:spcBef>
                        <a:spcAft>
                          <a:spcPts val="0"/>
                        </a:spcAft>
                      </a:pPr>
                      <a:r>
                        <a:rPr lang="en-US" sz="1800">
                          <a:effectLst/>
                        </a:rPr>
                        <a: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5697" marR="65697" marT="0" marB="0"/>
                </a:tc>
                <a:tc>
                  <a:txBody>
                    <a:bodyPr/>
                    <a:lstStyle/>
                    <a:p>
                      <a:pPr marL="0" marR="0" algn="ctr">
                        <a:lnSpc>
                          <a:spcPct val="107000"/>
                        </a:lnSpc>
                        <a:spcBef>
                          <a:spcPts val="0"/>
                        </a:spcBef>
                        <a:spcAft>
                          <a:spcPts val="0"/>
                        </a:spcAft>
                      </a:pPr>
                      <a:r>
                        <a:rPr lang="en-US" sz="1800">
                          <a:effectLst/>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5697" marR="65697" marT="0" marB="0"/>
                </a:tc>
                <a:tc>
                  <a:txBody>
                    <a:bodyPr/>
                    <a:lstStyle/>
                    <a:p>
                      <a:pPr marL="0" marR="0" algn="ctr">
                        <a:lnSpc>
                          <a:spcPct val="107000"/>
                        </a:lnSpc>
                        <a:spcBef>
                          <a:spcPts val="0"/>
                        </a:spcBef>
                        <a:spcAft>
                          <a:spcPts val="0"/>
                        </a:spcAft>
                      </a:pPr>
                      <a:r>
                        <a:rPr lang="en-US" sz="1800">
                          <a:effectLst/>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5697" marR="65697" marT="0" marB="0"/>
                </a:tc>
                <a:extLst>
                  <a:ext uri="{0D108BD9-81ED-4DB2-BD59-A6C34878D82A}">
                    <a16:rowId xmlns:a16="http://schemas.microsoft.com/office/drawing/2014/main" val="10003"/>
                  </a:ext>
                </a:extLst>
              </a:tr>
              <a:tr h="225901">
                <a:tc>
                  <a:txBody>
                    <a:bodyPr/>
                    <a:lstStyle/>
                    <a:p>
                      <a:pPr marL="0" marR="0">
                        <a:lnSpc>
                          <a:spcPct val="107000"/>
                        </a:lnSpc>
                        <a:spcBef>
                          <a:spcPts val="0"/>
                        </a:spcBef>
                        <a:spcAft>
                          <a:spcPts val="0"/>
                        </a:spcAft>
                      </a:pPr>
                      <a:r>
                        <a:rPr lang="en-US" sz="1800">
                          <a:effectLst/>
                        </a:rPr>
                        <a:t>2016-17(Odd)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5697" marR="65697" marT="0" marB="0"/>
                </a:tc>
                <a:tc>
                  <a:txBody>
                    <a:bodyPr/>
                    <a:lstStyle/>
                    <a:p>
                      <a:pPr marL="0" marR="0" algn="ctr">
                        <a:lnSpc>
                          <a:spcPct val="107000"/>
                        </a:lnSpc>
                        <a:spcBef>
                          <a:spcPts val="0"/>
                        </a:spcBef>
                        <a:spcAft>
                          <a:spcPts val="0"/>
                        </a:spcAft>
                      </a:pPr>
                      <a:r>
                        <a:rPr lang="en-US" sz="1800">
                          <a:effectLst/>
                        </a:rPr>
                        <a:t>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5697" marR="65697" marT="0" marB="0"/>
                </a:tc>
                <a:tc>
                  <a:txBody>
                    <a:bodyPr/>
                    <a:lstStyle/>
                    <a:p>
                      <a:pPr marL="0" marR="0" algn="ctr">
                        <a:lnSpc>
                          <a:spcPct val="107000"/>
                        </a:lnSpc>
                        <a:spcBef>
                          <a:spcPts val="0"/>
                        </a:spcBef>
                        <a:spcAft>
                          <a:spcPts val="0"/>
                        </a:spcAft>
                      </a:pPr>
                      <a:r>
                        <a:rPr lang="en-US" sz="1800">
                          <a:effectLst/>
                        </a:rPr>
                        <a:t>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5697" marR="65697" marT="0" marB="0"/>
                </a:tc>
                <a:tc>
                  <a:txBody>
                    <a:bodyPr/>
                    <a:lstStyle/>
                    <a:p>
                      <a:pPr marL="0" marR="0" algn="ctr">
                        <a:lnSpc>
                          <a:spcPct val="107000"/>
                        </a:lnSpc>
                        <a:spcBef>
                          <a:spcPts val="0"/>
                        </a:spcBef>
                        <a:spcAft>
                          <a:spcPts val="0"/>
                        </a:spcAft>
                      </a:pPr>
                      <a:r>
                        <a:rPr lang="en-US" sz="1800">
                          <a:effectLst/>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5697" marR="65697" marT="0" marB="0"/>
                </a:tc>
                <a:tc>
                  <a:txBody>
                    <a:bodyPr/>
                    <a:lstStyle/>
                    <a:p>
                      <a:pPr marL="0" marR="0" algn="ctr">
                        <a:lnSpc>
                          <a:spcPct val="107000"/>
                        </a:lnSpc>
                        <a:spcBef>
                          <a:spcPts val="0"/>
                        </a:spcBef>
                        <a:spcAft>
                          <a:spcPts val="0"/>
                        </a:spcAft>
                      </a:pPr>
                      <a:r>
                        <a:rPr lang="en-US" sz="1800">
                          <a:effectLst/>
                        </a:rPr>
                        <a: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5697" marR="65697" marT="0" marB="0"/>
                </a:tc>
                <a:tc>
                  <a:txBody>
                    <a:bodyPr/>
                    <a:lstStyle/>
                    <a:p>
                      <a:pPr marL="0" marR="0" algn="ctr">
                        <a:lnSpc>
                          <a:spcPct val="107000"/>
                        </a:lnSpc>
                        <a:spcBef>
                          <a:spcPts val="0"/>
                        </a:spcBef>
                        <a:spcAft>
                          <a:spcPts val="0"/>
                        </a:spcAft>
                      </a:pPr>
                      <a:r>
                        <a:rPr lang="en-US" sz="1800">
                          <a:effectLst/>
                        </a:rPr>
                        <a: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5697" marR="65697" marT="0" marB="0"/>
                </a:tc>
                <a:tc>
                  <a:txBody>
                    <a:bodyPr/>
                    <a:lstStyle/>
                    <a:p>
                      <a:pPr marL="0" marR="0" algn="ctr">
                        <a:lnSpc>
                          <a:spcPct val="107000"/>
                        </a:lnSpc>
                        <a:spcBef>
                          <a:spcPts val="0"/>
                        </a:spcBef>
                        <a:spcAft>
                          <a:spcPts val="0"/>
                        </a:spcAft>
                      </a:pPr>
                      <a:r>
                        <a:rPr lang="en-US" sz="1800">
                          <a:effectLst/>
                        </a:rPr>
                        <a: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5697" marR="65697" marT="0" marB="0"/>
                </a:tc>
                <a:tc>
                  <a:txBody>
                    <a:bodyPr/>
                    <a:lstStyle/>
                    <a:p>
                      <a:pPr marL="0" marR="0" algn="ctr">
                        <a:lnSpc>
                          <a:spcPct val="107000"/>
                        </a:lnSpc>
                        <a:spcBef>
                          <a:spcPts val="0"/>
                        </a:spcBef>
                        <a:spcAft>
                          <a:spcPts val="0"/>
                        </a:spcAft>
                      </a:pPr>
                      <a:r>
                        <a:rPr lang="en-US" sz="1800">
                          <a:effectLst/>
                        </a:rPr>
                        <a: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5697" marR="65697" marT="0" marB="0"/>
                </a:tc>
                <a:extLst>
                  <a:ext uri="{0D108BD9-81ED-4DB2-BD59-A6C34878D82A}">
                    <a16:rowId xmlns:a16="http://schemas.microsoft.com/office/drawing/2014/main" val="10004"/>
                  </a:ext>
                </a:extLst>
              </a:tr>
              <a:tr h="225901">
                <a:tc>
                  <a:txBody>
                    <a:bodyPr/>
                    <a:lstStyle/>
                    <a:p>
                      <a:pPr marL="0" marR="0">
                        <a:lnSpc>
                          <a:spcPct val="107000"/>
                        </a:lnSpc>
                        <a:spcBef>
                          <a:spcPts val="0"/>
                        </a:spcBef>
                        <a:spcAft>
                          <a:spcPts val="0"/>
                        </a:spcAft>
                      </a:pPr>
                      <a:r>
                        <a:rPr lang="en-US" sz="1800">
                          <a:effectLst/>
                        </a:rPr>
                        <a:t>2016-17(Even)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5697" marR="65697" marT="0" marB="0"/>
                </a:tc>
                <a:tc>
                  <a:txBody>
                    <a:bodyPr/>
                    <a:lstStyle/>
                    <a:p>
                      <a:pPr marL="0" marR="0" algn="ctr">
                        <a:lnSpc>
                          <a:spcPct val="107000"/>
                        </a:lnSpc>
                        <a:spcBef>
                          <a:spcPts val="0"/>
                        </a:spcBef>
                        <a:spcAft>
                          <a:spcPts val="0"/>
                        </a:spcAft>
                      </a:pPr>
                      <a:r>
                        <a:rPr lang="en-US" sz="1800">
                          <a:effectLst/>
                        </a:rPr>
                        <a:t>2+3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5697" marR="65697" marT="0" marB="0"/>
                </a:tc>
                <a:tc>
                  <a:txBody>
                    <a:bodyPr/>
                    <a:lstStyle/>
                    <a:p>
                      <a:pPr marL="0" marR="0" algn="ctr">
                        <a:lnSpc>
                          <a:spcPct val="107000"/>
                        </a:lnSpc>
                        <a:spcBef>
                          <a:spcPts val="0"/>
                        </a:spcBef>
                        <a:spcAft>
                          <a:spcPts val="0"/>
                        </a:spcAft>
                      </a:pPr>
                      <a:r>
                        <a:rPr lang="en-US" sz="1800">
                          <a:effectLst/>
                        </a:rPr>
                        <a:t>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5697" marR="65697" marT="0" marB="0"/>
                </a:tc>
                <a:tc>
                  <a:txBody>
                    <a:bodyPr/>
                    <a:lstStyle/>
                    <a:p>
                      <a:pPr marL="0" marR="0" algn="ctr">
                        <a:lnSpc>
                          <a:spcPct val="107000"/>
                        </a:lnSpc>
                        <a:spcBef>
                          <a:spcPts val="0"/>
                        </a:spcBef>
                        <a:spcAft>
                          <a:spcPts val="0"/>
                        </a:spcAft>
                      </a:pPr>
                      <a:r>
                        <a:rPr lang="en-US" sz="1800">
                          <a:effectLst/>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5697" marR="65697" marT="0" marB="0"/>
                </a:tc>
                <a:tc>
                  <a:txBody>
                    <a:bodyPr/>
                    <a:lstStyle/>
                    <a:p>
                      <a:pPr marL="0" marR="0" algn="ctr">
                        <a:lnSpc>
                          <a:spcPct val="107000"/>
                        </a:lnSpc>
                        <a:spcBef>
                          <a:spcPts val="0"/>
                        </a:spcBef>
                        <a:spcAft>
                          <a:spcPts val="0"/>
                        </a:spcAft>
                      </a:pPr>
                      <a:r>
                        <a:rPr lang="en-US" sz="1800">
                          <a:effectLst/>
                        </a:rPr>
                        <a: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5697" marR="65697" marT="0" marB="0"/>
                </a:tc>
                <a:tc>
                  <a:txBody>
                    <a:bodyPr/>
                    <a:lstStyle/>
                    <a:p>
                      <a:pPr marL="0" marR="0" algn="ctr">
                        <a:lnSpc>
                          <a:spcPct val="107000"/>
                        </a:lnSpc>
                        <a:spcBef>
                          <a:spcPts val="0"/>
                        </a:spcBef>
                        <a:spcAft>
                          <a:spcPts val="0"/>
                        </a:spcAft>
                      </a:pPr>
                      <a:r>
                        <a:rPr lang="en-US" sz="1800">
                          <a:effectLst/>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5697" marR="65697" marT="0" marB="0"/>
                </a:tc>
                <a:tc>
                  <a:txBody>
                    <a:bodyPr/>
                    <a:lstStyle/>
                    <a:p>
                      <a:pPr marL="0" marR="0" algn="ctr">
                        <a:lnSpc>
                          <a:spcPct val="107000"/>
                        </a:lnSpc>
                        <a:spcBef>
                          <a:spcPts val="0"/>
                        </a:spcBef>
                        <a:spcAft>
                          <a:spcPts val="0"/>
                        </a:spcAft>
                      </a:pPr>
                      <a:r>
                        <a:rPr lang="en-US" sz="1800">
                          <a:effectLst/>
                        </a:rPr>
                        <a: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5697" marR="65697" marT="0" marB="0"/>
                </a:tc>
                <a:tc>
                  <a:txBody>
                    <a:bodyPr/>
                    <a:lstStyle/>
                    <a:p>
                      <a:pPr marL="0" marR="0" algn="ctr">
                        <a:lnSpc>
                          <a:spcPct val="107000"/>
                        </a:lnSpc>
                        <a:spcBef>
                          <a:spcPts val="0"/>
                        </a:spcBef>
                        <a:spcAft>
                          <a:spcPts val="0"/>
                        </a:spcAft>
                      </a:pPr>
                      <a:r>
                        <a:rPr lang="en-US" sz="1800">
                          <a:effectLst/>
                        </a:rPr>
                        <a:t>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5697" marR="65697" marT="0" marB="0"/>
                </a:tc>
                <a:extLst>
                  <a:ext uri="{0D108BD9-81ED-4DB2-BD59-A6C34878D82A}">
                    <a16:rowId xmlns:a16="http://schemas.microsoft.com/office/drawing/2014/main" val="10005"/>
                  </a:ext>
                </a:extLst>
              </a:tr>
              <a:tr h="225901">
                <a:tc>
                  <a:txBody>
                    <a:bodyPr/>
                    <a:lstStyle/>
                    <a:p>
                      <a:pPr marL="0" marR="0">
                        <a:lnSpc>
                          <a:spcPct val="107000"/>
                        </a:lnSpc>
                        <a:spcBef>
                          <a:spcPts val="0"/>
                        </a:spcBef>
                        <a:spcAft>
                          <a:spcPts val="0"/>
                        </a:spcAft>
                      </a:pPr>
                      <a:r>
                        <a:rPr lang="en-US" sz="1800">
                          <a:effectLst/>
                        </a:rPr>
                        <a:t>2015-16(Odd)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5697" marR="65697" marT="0" marB="0"/>
                </a:tc>
                <a:tc>
                  <a:txBody>
                    <a:bodyPr/>
                    <a:lstStyle/>
                    <a:p>
                      <a:pPr marL="0" marR="0" algn="ctr">
                        <a:lnSpc>
                          <a:spcPct val="107000"/>
                        </a:lnSpc>
                        <a:spcBef>
                          <a:spcPts val="0"/>
                        </a:spcBef>
                        <a:spcAft>
                          <a:spcPts val="0"/>
                        </a:spcAft>
                      </a:pPr>
                      <a:r>
                        <a:rPr lang="en-US" sz="1800">
                          <a:effectLst/>
                        </a:rPr>
                        <a:t>1+3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5697" marR="65697" marT="0" marB="0"/>
                </a:tc>
                <a:tc>
                  <a:txBody>
                    <a:bodyPr/>
                    <a:lstStyle/>
                    <a:p>
                      <a:pPr marL="0" marR="0" algn="ctr">
                        <a:lnSpc>
                          <a:spcPct val="107000"/>
                        </a:lnSpc>
                        <a:spcBef>
                          <a:spcPts val="0"/>
                        </a:spcBef>
                        <a:spcAft>
                          <a:spcPts val="0"/>
                        </a:spcAft>
                      </a:pPr>
                      <a:r>
                        <a:rPr lang="en-US" sz="1800">
                          <a:effectLst/>
                        </a:rPr>
                        <a:t>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5697" marR="65697" marT="0" marB="0"/>
                </a:tc>
                <a:tc>
                  <a:txBody>
                    <a:bodyPr/>
                    <a:lstStyle/>
                    <a:p>
                      <a:pPr marL="0" marR="0" algn="ctr">
                        <a:lnSpc>
                          <a:spcPct val="107000"/>
                        </a:lnSpc>
                        <a:spcBef>
                          <a:spcPts val="0"/>
                        </a:spcBef>
                        <a:spcAft>
                          <a:spcPts val="0"/>
                        </a:spcAft>
                      </a:pPr>
                      <a:r>
                        <a:rPr lang="en-US" sz="1800">
                          <a:effectLst/>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5697" marR="65697" marT="0" marB="0"/>
                </a:tc>
                <a:tc>
                  <a:txBody>
                    <a:bodyPr/>
                    <a:lstStyle/>
                    <a:p>
                      <a:pPr marL="0" marR="0" algn="ctr">
                        <a:lnSpc>
                          <a:spcPct val="107000"/>
                        </a:lnSpc>
                        <a:spcBef>
                          <a:spcPts val="0"/>
                        </a:spcBef>
                        <a:spcAft>
                          <a:spcPts val="0"/>
                        </a:spcAft>
                      </a:pPr>
                      <a:r>
                        <a:rPr lang="en-US" sz="1800">
                          <a:effectLst/>
                        </a:rPr>
                        <a: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5697" marR="65697" marT="0" marB="0"/>
                </a:tc>
                <a:tc>
                  <a:txBody>
                    <a:bodyPr/>
                    <a:lstStyle/>
                    <a:p>
                      <a:pPr marL="0" marR="0" algn="ctr">
                        <a:lnSpc>
                          <a:spcPct val="107000"/>
                        </a:lnSpc>
                        <a:spcBef>
                          <a:spcPts val="0"/>
                        </a:spcBef>
                        <a:spcAft>
                          <a:spcPts val="0"/>
                        </a:spcAft>
                      </a:pPr>
                      <a:r>
                        <a:rPr lang="en-US" sz="1800">
                          <a:effectLst/>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5697" marR="65697" marT="0" marB="0"/>
                </a:tc>
                <a:tc>
                  <a:txBody>
                    <a:bodyPr/>
                    <a:lstStyle/>
                    <a:p>
                      <a:pPr marL="0" marR="0" algn="ctr">
                        <a:lnSpc>
                          <a:spcPct val="107000"/>
                        </a:lnSpc>
                        <a:spcBef>
                          <a:spcPts val="0"/>
                        </a:spcBef>
                        <a:spcAft>
                          <a:spcPts val="0"/>
                        </a:spcAft>
                      </a:pPr>
                      <a:r>
                        <a:rPr lang="en-US" sz="1800">
                          <a:effectLst/>
                        </a:rPr>
                        <a: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5697" marR="65697" marT="0" marB="0"/>
                </a:tc>
                <a:tc>
                  <a:txBody>
                    <a:bodyPr/>
                    <a:lstStyle/>
                    <a:p>
                      <a:pPr marL="0" marR="0" algn="ctr">
                        <a:lnSpc>
                          <a:spcPct val="107000"/>
                        </a:lnSpc>
                        <a:spcBef>
                          <a:spcPts val="0"/>
                        </a:spcBef>
                        <a:spcAft>
                          <a:spcPts val="0"/>
                        </a:spcAft>
                      </a:pPr>
                      <a:r>
                        <a:rPr lang="en-US" sz="1800">
                          <a:effectLst/>
                        </a:rPr>
                        <a: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5697" marR="65697" marT="0" marB="0"/>
                </a:tc>
                <a:extLst>
                  <a:ext uri="{0D108BD9-81ED-4DB2-BD59-A6C34878D82A}">
                    <a16:rowId xmlns:a16="http://schemas.microsoft.com/office/drawing/2014/main" val="10006"/>
                  </a:ext>
                </a:extLst>
              </a:tr>
              <a:tr h="225901">
                <a:tc>
                  <a:txBody>
                    <a:bodyPr/>
                    <a:lstStyle/>
                    <a:p>
                      <a:pPr marL="0" marR="0">
                        <a:lnSpc>
                          <a:spcPct val="107000"/>
                        </a:lnSpc>
                        <a:spcBef>
                          <a:spcPts val="0"/>
                        </a:spcBef>
                        <a:spcAft>
                          <a:spcPts val="0"/>
                        </a:spcAft>
                      </a:pPr>
                      <a:r>
                        <a:rPr lang="en-US" sz="1800" dirty="0">
                          <a:effectLst/>
                        </a:rPr>
                        <a:t>2015-16(Even)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697" marR="65697" marT="0" marB="0"/>
                </a:tc>
                <a:tc>
                  <a:txBody>
                    <a:bodyPr/>
                    <a:lstStyle/>
                    <a:p>
                      <a:pPr marL="0" marR="0" algn="ctr">
                        <a:lnSpc>
                          <a:spcPct val="107000"/>
                        </a:lnSpc>
                        <a:spcBef>
                          <a:spcPts val="0"/>
                        </a:spcBef>
                        <a:spcAft>
                          <a:spcPts val="0"/>
                        </a:spcAft>
                      </a:pPr>
                      <a:r>
                        <a:rPr lang="en-US" sz="1800">
                          <a:effectLst/>
                        </a:rPr>
                        <a:t>1+3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5697" marR="65697" marT="0" marB="0"/>
                </a:tc>
                <a:tc>
                  <a:txBody>
                    <a:bodyPr/>
                    <a:lstStyle/>
                    <a:p>
                      <a:pPr marL="0" marR="0" algn="ctr">
                        <a:lnSpc>
                          <a:spcPct val="107000"/>
                        </a:lnSpc>
                        <a:spcBef>
                          <a:spcPts val="0"/>
                        </a:spcBef>
                        <a:spcAft>
                          <a:spcPts val="0"/>
                        </a:spcAft>
                      </a:pPr>
                      <a:r>
                        <a:rPr lang="en-US" sz="1800">
                          <a:effectLst/>
                        </a:rPr>
                        <a:t>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5697" marR="65697" marT="0" marB="0"/>
                </a:tc>
                <a:tc>
                  <a:txBody>
                    <a:bodyPr/>
                    <a:lstStyle/>
                    <a:p>
                      <a:pPr marL="0" marR="0" algn="ctr">
                        <a:lnSpc>
                          <a:spcPct val="107000"/>
                        </a:lnSpc>
                        <a:spcBef>
                          <a:spcPts val="0"/>
                        </a:spcBef>
                        <a:spcAft>
                          <a:spcPts val="0"/>
                        </a:spcAft>
                      </a:pPr>
                      <a:r>
                        <a:rPr lang="en-US" sz="1800">
                          <a:effectLst/>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5697" marR="65697" marT="0" marB="0"/>
                </a:tc>
                <a:tc>
                  <a:txBody>
                    <a:bodyPr/>
                    <a:lstStyle/>
                    <a:p>
                      <a:pPr marL="0" marR="0" algn="ctr">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5697" marR="65697" marT="0" marB="0"/>
                </a:tc>
                <a:tc>
                  <a:txBody>
                    <a:bodyPr/>
                    <a:lstStyle/>
                    <a:p>
                      <a:pPr marL="0" marR="0" algn="ctr">
                        <a:lnSpc>
                          <a:spcPct val="107000"/>
                        </a:lnSpc>
                        <a:spcBef>
                          <a:spcPts val="0"/>
                        </a:spcBef>
                        <a:spcAft>
                          <a:spcPts val="0"/>
                        </a:spcAft>
                      </a:pPr>
                      <a:r>
                        <a:rPr lang="en-US" sz="1800">
                          <a:effectLst/>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5697" marR="65697" marT="0" marB="0"/>
                </a:tc>
                <a:tc>
                  <a:txBody>
                    <a:bodyPr/>
                    <a:lstStyle/>
                    <a:p>
                      <a:pPr marL="0" marR="0" algn="ctr">
                        <a:lnSpc>
                          <a:spcPct val="107000"/>
                        </a:lnSpc>
                        <a:spcBef>
                          <a:spcPts val="0"/>
                        </a:spcBef>
                        <a:spcAft>
                          <a:spcPts val="0"/>
                        </a:spcAft>
                      </a:pPr>
                      <a:r>
                        <a:rPr lang="en-US" sz="1800">
                          <a:effectLst/>
                        </a:rPr>
                        <a: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5697" marR="65697" marT="0" marB="0"/>
                </a:tc>
                <a:tc>
                  <a:txBody>
                    <a:bodyPr/>
                    <a:lstStyle/>
                    <a:p>
                      <a:pPr marL="0" marR="0" algn="ctr">
                        <a:lnSpc>
                          <a:spcPct val="107000"/>
                        </a:lnSpc>
                        <a:spcBef>
                          <a:spcPts val="0"/>
                        </a:spcBef>
                        <a:spcAft>
                          <a:spcPts val="0"/>
                        </a:spcAft>
                      </a:pPr>
                      <a:r>
                        <a:rPr lang="en-US" sz="1800">
                          <a:effectLst/>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5697" marR="65697" marT="0" marB="0"/>
                </a:tc>
                <a:extLst>
                  <a:ext uri="{0D108BD9-81ED-4DB2-BD59-A6C34878D82A}">
                    <a16:rowId xmlns:a16="http://schemas.microsoft.com/office/drawing/2014/main" val="10007"/>
                  </a:ext>
                </a:extLst>
              </a:tr>
              <a:tr h="225901">
                <a:tc>
                  <a:txBody>
                    <a:bodyPr/>
                    <a:lstStyle/>
                    <a:p>
                      <a:pPr marL="0" marR="0" algn="ctr">
                        <a:lnSpc>
                          <a:spcPct val="107000"/>
                        </a:lnSpc>
                        <a:spcBef>
                          <a:spcPts val="0"/>
                        </a:spcBef>
                        <a:spcAft>
                          <a:spcPts val="0"/>
                        </a:spcAft>
                      </a:pPr>
                      <a:r>
                        <a:rPr lang="en-US" sz="1800">
                          <a:effectLst/>
                        </a:rPr>
                        <a:t>Total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5697" marR="65697" marT="0" marB="0"/>
                </a:tc>
                <a:tc>
                  <a:txBody>
                    <a:bodyPr/>
                    <a:lstStyle/>
                    <a:p>
                      <a:pPr marL="0" marR="0" algn="ctr">
                        <a:lnSpc>
                          <a:spcPct val="107000"/>
                        </a:lnSpc>
                        <a:spcBef>
                          <a:spcPts val="0"/>
                        </a:spcBef>
                        <a:spcAft>
                          <a:spcPts val="0"/>
                        </a:spcAft>
                      </a:pPr>
                      <a:r>
                        <a:rPr lang="en-US" sz="1800">
                          <a:effectLst/>
                        </a:rPr>
                        <a:t>28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5697" marR="65697" marT="0" marB="0" anchor="b"/>
                </a:tc>
                <a:tc>
                  <a:txBody>
                    <a:bodyPr/>
                    <a:lstStyle/>
                    <a:p>
                      <a:pPr marL="0" marR="0" algn="ctr">
                        <a:lnSpc>
                          <a:spcPct val="107000"/>
                        </a:lnSpc>
                        <a:spcBef>
                          <a:spcPts val="0"/>
                        </a:spcBef>
                        <a:spcAft>
                          <a:spcPts val="0"/>
                        </a:spcAft>
                      </a:pPr>
                      <a:r>
                        <a:rPr lang="en-US" sz="1800">
                          <a:effectLst/>
                        </a:rPr>
                        <a:t>18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5697" marR="65697" marT="0" marB="0" anchor="b"/>
                </a:tc>
                <a:tc>
                  <a:txBody>
                    <a:bodyPr/>
                    <a:lstStyle/>
                    <a:p>
                      <a:pPr marL="0" marR="0" algn="ctr">
                        <a:lnSpc>
                          <a:spcPct val="107000"/>
                        </a:lnSpc>
                        <a:spcBef>
                          <a:spcPts val="0"/>
                        </a:spcBef>
                        <a:spcAft>
                          <a:spcPts val="0"/>
                        </a:spcAft>
                      </a:pPr>
                      <a:r>
                        <a:rPr lang="en-US" sz="1800">
                          <a:effectLst/>
                        </a:rPr>
                        <a:t>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5697" marR="65697" marT="0" marB="0" anchor="b"/>
                </a:tc>
                <a:tc>
                  <a:txBody>
                    <a:bodyPr/>
                    <a:lstStyle/>
                    <a:p>
                      <a:pPr marL="0" marR="0" algn="ctr">
                        <a:lnSpc>
                          <a:spcPct val="107000"/>
                        </a:lnSpc>
                        <a:spcBef>
                          <a:spcPts val="0"/>
                        </a:spcBef>
                        <a:spcAft>
                          <a:spcPts val="0"/>
                        </a:spcAft>
                      </a:pPr>
                      <a:r>
                        <a:rPr lang="en-US" sz="1800">
                          <a:effectLst/>
                        </a:rPr>
                        <a:t>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5697" marR="65697" marT="0" marB="0" anchor="b"/>
                </a:tc>
                <a:tc>
                  <a:txBody>
                    <a:bodyPr/>
                    <a:lstStyle/>
                    <a:p>
                      <a:pPr marL="0" marR="0" algn="ctr">
                        <a:lnSpc>
                          <a:spcPct val="107000"/>
                        </a:lnSpc>
                        <a:spcBef>
                          <a:spcPts val="0"/>
                        </a:spcBef>
                        <a:spcAft>
                          <a:spcPts val="0"/>
                        </a:spcAft>
                      </a:pPr>
                      <a:r>
                        <a:rPr lang="en-US" sz="1800">
                          <a:effectLst/>
                        </a:rPr>
                        <a:t>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5697" marR="65697" marT="0" marB="0" anchor="b"/>
                </a:tc>
                <a:tc>
                  <a:txBody>
                    <a:bodyPr/>
                    <a:lstStyle/>
                    <a:p>
                      <a:pPr marL="0" marR="0" algn="ctr">
                        <a:lnSpc>
                          <a:spcPct val="107000"/>
                        </a:lnSpc>
                        <a:spcBef>
                          <a:spcPts val="0"/>
                        </a:spcBef>
                        <a:spcAft>
                          <a:spcPts val="0"/>
                        </a:spcAft>
                      </a:pPr>
                      <a:r>
                        <a:rPr lang="en-US" sz="1800">
                          <a:effectLst/>
                        </a:rPr>
                        <a:t>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5697" marR="65697" marT="0" marB="0" anchor="b"/>
                </a:tc>
                <a:tc>
                  <a:txBody>
                    <a:bodyPr/>
                    <a:lstStyle/>
                    <a:p>
                      <a:pPr marL="0" marR="0" algn="ctr">
                        <a:lnSpc>
                          <a:spcPct val="107000"/>
                        </a:lnSpc>
                        <a:spcBef>
                          <a:spcPts val="0"/>
                        </a:spcBef>
                        <a:spcAft>
                          <a:spcPts val="0"/>
                        </a:spcAft>
                      </a:pPr>
                      <a:r>
                        <a:rPr lang="en-US" sz="1800" dirty="0">
                          <a:effectLst/>
                        </a:rPr>
                        <a:t>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697" marR="65697" marT="0" marB="0" anchor="b"/>
                </a:tc>
                <a:extLst>
                  <a:ext uri="{0D108BD9-81ED-4DB2-BD59-A6C34878D82A}">
                    <a16:rowId xmlns:a16="http://schemas.microsoft.com/office/drawing/2014/main" val="10008"/>
                  </a:ext>
                </a:extLst>
              </a:tr>
            </a:tbl>
          </a:graphicData>
        </a:graphic>
      </p:graphicFrame>
      <p:graphicFrame>
        <p:nvGraphicFramePr>
          <p:cNvPr id="4" name="Chart 3"/>
          <p:cNvGraphicFramePr/>
          <p:nvPr>
            <p:extLst>
              <p:ext uri="{D42A27DB-BD31-4B8C-83A1-F6EECF244321}">
                <p14:modId xmlns:p14="http://schemas.microsoft.com/office/powerpoint/2010/main" val="302059327"/>
              </p:ext>
            </p:extLst>
          </p:nvPr>
        </p:nvGraphicFramePr>
        <p:xfrm>
          <a:off x="1981029" y="4136438"/>
          <a:ext cx="8485334" cy="2545716"/>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DF7F2A1B-0B30-45F8-96D4-9A212AD1D291}"/>
              </a:ext>
            </a:extLst>
          </p:cNvPr>
          <p:cNvSpPr>
            <a:spLocks noGrp="1"/>
          </p:cNvSpPr>
          <p:nvPr>
            <p:ph type="title"/>
          </p:nvPr>
        </p:nvSpPr>
        <p:spPr/>
        <p:txBody>
          <a:bodyPr/>
          <a:lstStyle/>
          <a:p>
            <a:r>
              <a:rPr lang="en-US" dirty="0"/>
              <a:t>Industry Interaction</a:t>
            </a:r>
          </a:p>
        </p:txBody>
      </p:sp>
      <p:pic>
        <p:nvPicPr>
          <p:cNvPr id="6" name="Picture 5">
            <a:extLst>
              <a:ext uri="{FF2B5EF4-FFF2-40B4-BE49-F238E27FC236}">
                <a16:creationId xmlns:a16="http://schemas.microsoft.com/office/drawing/2014/main" id="{C1E1140A-BCA7-4447-9D90-B37F74C222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705" y="4535600"/>
            <a:ext cx="2034738" cy="1743075"/>
          </a:xfrm>
          <a:prstGeom prst="rect">
            <a:avLst/>
          </a:prstGeom>
        </p:spPr>
      </p:pic>
      <p:pic>
        <p:nvPicPr>
          <p:cNvPr id="8" name="Picture 7">
            <a:extLst>
              <a:ext uri="{FF2B5EF4-FFF2-40B4-BE49-F238E27FC236}">
                <a16:creationId xmlns:a16="http://schemas.microsoft.com/office/drawing/2014/main" id="{65780348-C4E0-4F67-B1FC-EB98BA9F72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037" y="4535600"/>
            <a:ext cx="2143125" cy="1743963"/>
          </a:xfrm>
          <a:prstGeom prst="rect">
            <a:avLst/>
          </a:prstGeom>
        </p:spPr>
      </p:pic>
      <p:pic>
        <p:nvPicPr>
          <p:cNvPr id="10" name="Picture 9">
            <a:extLst>
              <a:ext uri="{FF2B5EF4-FFF2-40B4-BE49-F238E27FC236}">
                <a16:creationId xmlns:a16="http://schemas.microsoft.com/office/drawing/2014/main" id="{08BF88CD-BF1C-4726-A95F-1367EAEA71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67778" y="4136439"/>
            <a:ext cx="3303423" cy="724320"/>
          </a:xfrm>
          <a:prstGeom prst="rect">
            <a:avLst/>
          </a:prstGeom>
        </p:spPr>
      </p:pic>
      <p:pic>
        <p:nvPicPr>
          <p:cNvPr id="12" name="Picture 11">
            <a:extLst>
              <a:ext uri="{FF2B5EF4-FFF2-40B4-BE49-F238E27FC236}">
                <a16:creationId xmlns:a16="http://schemas.microsoft.com/office/drawing/2014/main" id="{6B8F0352-59E5-4DF4-A57D-D956C50486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49628" y="4961646"/>
            <a:ext cx="3303423" cy="1247775"/>
          </a:xfrm>
          <a:prstGeom prst="rect">
            <a:avLst/>
          </a:prstGeom>
        </p:spPr>
      </p:pic>
    </p:spTree>
    <p:extLst>
      <p:ext uri="{BB962C8B-B14F-4D97-AF65-F5344CB8AC3E}">
        <p14:creationId xmlns:p14="http://schemas.microsoft.com/office/powerpoint/2010/main" val="261593618"/>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3813A-65BD-458D-9064-F16C79074EC8}"/>
              </a:ext>
            </a:extLst>
          </p:cNvPr>
          <p:cNvSpPr>
            <a:spLocks noGrp="1"/>
          </p:cNvSpPr>
          <p:nvPr>
            <p:ph type="title"/>
          </p:nvPr>
        </p:nvSpPr>
        <p:spPr>
          <a:xfrm>
            <a:off x="827314" y="332695"/>
            <a:ext cx="10972800" cy="1143000"/>
          </a:xfrm>
        </p:spPr>
        <p:txBody>
          <a:bodyPr/>
          <a:lstStyle/>
          <a:p>
            <a:r>
              <a:rPr lang="en-US" sz="2400" dirty="0"/>
              <a:t>Student participation in Co/extra curricular Activities </a:t>
            </a:r>
            <a:br>
              <a:rPr lang="en-US" sz="2400" dirty="0"/>
            </a:br>
            <a:r>
              <a:rPr lang="en-US" sz="2400" dirty="0"/>
              <a:t>during last three batches</a:t>
            </a:r>
            <a:br>
              <a:rPr lang="en-US" dirty="0"/>
            </a:br>
            <a:endParaRPr lang="en-US" dirty="0"/>
          </a:p>
        </p:txBody>
      </p:sp>
      <p:graphicFrame>
        <p:nvGraphicFramePr>
          <p:cNvPr id="4" name="Content Placeholder 3">
            <a:extLst>
              <a:ext uri="{FF2B5EF4-FFF2-40B4-BE49-F238E27FC236}">
                <a16:creationId xmlns:a16="http://schemas.microsoft.com/office/drawing/2014/main" id="{00000000-0008-0000-0600-000002000000}"/>
              </a:ext>
            </a:extLst>
          </p:cNvPr>
          <p:cNvGraphicFramePr>
            <a:graphicFrameLocks noGrp="1"/>
          </p:cNvGraphicFramePr>
          <p:nvPr>
            <p:ph idx="1"/>
            <p:extLst>
              <p:ext uri="{D42A27DB-BD31-4B8C-83A1-F6EECF244321}">
                <p14:modId xmlns:p14="http://schemas.microsoft.com/office/powerpoint/2010/main" val="1322157603"/>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4BBBE11E-1409-4143-A0F4-BAC38970A39D}"/>
              </a:ext>
            </a:extLst>
          </p:cNvPr>
          <p:cNvSpPr txBox="1"/>
          <p:nvPr/>
        </p:nvSpPr>
        <p:spPr>
          <a:xfrm rot="16200000">
            <a:off x="-736684" y="3359237"/>
            <a:ext cx="2292459" cy="400110"/>
          </a:xfrm>
          <a:prstGeom prst="rect">
            <a:avLst/>
          </a:prstGeom>
          <a:noFill/>
        </p:spPr>
        <p:txBody>
          <a:bodyPr wrap="square" rtlCol="0">
            <a:spAutoFit/>
          </a:bodyPr>
          <a:lstStyle/>
          <a:p>
            <a:r>
              <a:rPr lang="en-US" sz="2000" dirty="0"/>
              <a:t>No. of   Students</a:t>
            </a:r>
          </a:p>
        </p:txBody>
      </p:sp>
    </p:spTree>
    <p:extLst>
      <p:ext uri="{BB962C8B-B14F-4D97-AF65-F5344CB8AC3E}">
        <p14:creationId xmlns:p14="http://schemas.microsoft.com/office/powerpoint/2010/main" val="3010949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34984D9-91A8-4BAF-88F7-F6EC6D5A61B8}"/>
              </a:ext>
            </a:extLst>
          </p:cNvPr>
          <p:cNvSpPr>
            <a:spLocks noGrp="1"/>
          </p:cNvSpPr>
          <p:nvPr>
            <p:ph type="title"/>
          </p:nvPr>
        </p:nvSpPr>
        <p:spPr>
          <a:xfrm>
            <a:off x="1649549" y="368301"/>
            <a:ext cx="9183552" cy="747897"/>
          </a:xfrm>
        </p:spPr>
        <p:txBody>
          <a:bodyPr/>
          <a:lstStyle/>
          <a:p>
            <a:r>
              <a:rPr lang="en-US" dirty="0"/>
              <a:t> </a:t>
            </a:r>
          </a:p>
        </p:txBody>
      </p:sp>
      <p:graphicFrame>
        <p:nvGraphicFramePr>
          <p:cNvPr id="4" name="Chart 3">
            <a:extLst>
              <a:ext uri="{FF2B5EF4-FFF2-40B4-BE49-F238E27FC236}">
                <a16:creationId xmlns:a16="http://schemas.microsoft.com/office/drawing/2014/main" id="{7F091CF6-4133-46A7-B953-66B93D5EBDEE}"/>
              </a:ext>
            </a:extLst>
          </p:cNvPr>
          <p:cNvGraphicFramePr/>
          <p:nvPr>
            <p:extLst>
              <p:ext uri="{D42A27DB-BD31-4B8C-83A1-F6EECF244321}">
                <p14:modId xmlns:p14="http://schemas.microsoft.com/office/powerpoint/2010/main" val="3668969508"/>
              </p:ext>
            </p:extLst>
          </p:nvPr>
        </p:nvGraphicFramePr>
        <p:xfrm>
          <a:off x="2082018" y="1308295"/>
          <a:ext cx="8300232" cy="5206805"/>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2">
            <a:extLst>
              <a:ext uri="{FF2B5EF4-FFF2-40B4-BE49-F238E27FC236}">
                <a16:creationId xmlns:a16="http://schemas.microsoft.com/office/drawing/2014/main" id="{3D8F986C-1B54-4F0A-9382-0B959F9326DC}"/>
              </a:ext>
            </a:extLst>
          </p:cNvPr>
          <p:cNvSpPr txBox="1">
            <a:spLocks/>
          </p:cNvSpPr>
          <p:nvPr/>
        </p:nvSpPr>
        <p:spPr bwMode="auto">
          <a:xfrm>
            <a:off x="1649549" y="304801"/>
            <a:ext cx="9221652" cy="747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mbria" panose="02040503050406030204" pitchFamily="18" charset="0"/>
              </a:defRPr>
            </a:lvl2pPr>
            <a:lvl3pPr algn="ctr" rtl="0" eaLnBrk="0" fontAlgn="base" hangingPunct="0">
              <a:spcBef>
                <a:spcPct val="0"/>
              </a:spcBef>
              <a:spcAft>
                <a:spcPct val="0"/>
              </a:spcAft>
              <a:defRPr sz="4400">
                <a:solidFill>
                  <a:schemeClr val="tx1"/>
                </a:solidFill>
                <a:latin typeface="Cambria" panose="02040503050406030204" pitchFamily="18" charset="0"/>
              </a:defRPr>
            </a:lvl3pPr>
            <a:lvl4pPr algn="ctr" rtl="0" eaLnBrk="0" fontAlgn="base" hangingPunct="0">
              <a:spcBef>
                <a:spcPct val="0"/>
              </a:spcBef>
              <a:spcAft>
                <a:spcPct val="0"/>
              </a:spcAft>
              <a:defRPr sz="4400">
                <a:solidFill>
                  <a:schemeClr val="tx1"/>
                </a:solidFill>
                <a:latin typeface="Cambria" panose="02040503050406030204" pitchFamily="18" charset="0"/>
              </a:defRPr>
            </a:lvl4pPr>
            <a:lvl5pPr algn="ctr" rtl="0" eaLnBrk="0" fontAlgn="base" hangingPunct="0">
              <a:spcBef>
                <a:spcPct val="0"/>
              </a:spcBef>
              <a:spcAft>
                <a:spcPct val="0"/>
              </a:spcAft>
              <a:defRPr sz="4400">
                <a:solidFill>
                  <a:schemeClr val="tx1"/>
                </a:solidFill>
                <a:latin typeface="Cambria" panose="02040503050406030204" pitchFamily="18"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r>
              <a:rPr lang="en-US" sz="3200"/>
              <a:t>Students - Internship Details of last 3 years</a:t>
            </a:r>
            <a:endParaRPr lang="en-US" sz="3200" dirty="0"/>
          </a:p>
        </p:txBody>
      </p:sp>
      <p:sp>
        <p:nvSpPr>
          <p:cNvPr id="7" name="TextBox 6">
            <a:extLst>
              <a:ext uri="{FF2B5EF4-FFF2-40B4-BE49-F238E27FC236}">
                <a16:creationId xmlns:a16="http://schemas.microsoft.com/office/drawing/2014/main" id="{449FD21F-5B86-4E0C-B5FD-FB7397284D15}"/>
              </a:ext>
            </a:extLst>
          </p:cNvPr>
          <p:cNvSpPr txBox="1"/>
          <p:nvPr/>
        </p:nvSpPr>
        <p:spPr>
          <a:xfrm rot="16200000">
            <a:off x="503320" y="3504381"/>
            <a:ext cx="2292459" cy="400110"/>
          </a:xfrm>
          <a:prstGeom prst="rect">
            <a:avLst/>
          </a:prstGeom>
          <a:noFill/>
        </p:spPr>
        <p:txBody>
          <a:bodyPr wrap="square" rtlCol="0">
            <a:spAutoFit/>
          </a:bodyPr>
          <a:lstStyle/>
          <a:p>
            <a:r>
              <a:rPr lang="en-US" sz="2000" dirty="0"/>
              <a:t>No. of   Students</a:t>
            </a:r>
          </a:p>
        </p:txBody>
      </p:sp>
      <p:sp>
        <p:nvSpPr>
          <p:cNvPr id="2" name="TextBox 1">
            <a:extLst>
              <a:ext uri="{FF2B5EF4-FFF2-40B4-BE49-F238E27FC236}">
                <a16:creationId xmlns:a16="http://schemas.microsoft.com/office/drawing/2014/main" id="{B91C8BB5-D6ED-4BFA-84A2-3048DB0A6047}"/>
              </a:ext>
            </a:extLst>
          </p:cNvPr>
          <p:cNvSpPr txBox="1"/>
          <p:nvPr/>
        </p:nvSpPr>
        <p:spPr>
          <a:xfrm>
            <a:off x="1454801" y="5259176"/>
            <a:ext cx="1735811" cy="369332"/>
          </a:xfrm>
          <a:prstGeom prst="rect">
            <a:avLst/>
          </a:prstGeom>
          <a:noFill/>
        </p:spPr>
        <p:txBody>
          <a:bodyPr wrap="square" rtlCol="0">
            <a:spAutoFit/>
          </a:bodyPr>
          <a:lstStyle/>
          <a:p>
            <a:r>
              <a:rPr lang="en-US" dirty="0"/>
              <a:t>Academic Year</a:t>
            </a:r>
          </a:p>
        </p:txBody>
      </p:sp>
      <p:sp>
        <p:nvSpPr>
          <p:cNvPr id="3" name="TextBox 2">
            <a:extLst>
              <a:ext uri="{FF2B5EF4-FFF2-40B4-BE49-F238E27FC236}">
                <a16:creationId xmlns:a16="http://schemas.microsoft.com/office/drawing/2014/main" id="{200B29AC-F9A0-4A69-998E-B103EAADC925}"/>
              </a:ext>
            </a:extLst>
          </p:cNvPr>
          <p:cNvSpPr txBox="1"/>
          <p:nvPr/>
        </p:nvSpPr>
        <p:spPr>
          <a:xfrm>
            <a:off x="8849532" y="6183824"/>
            <a:ext cx="1765131" cy="369332"/>
          </a:xfrm>
          <a:prstGeom prst="rect">
            <a:avLst/>
          </a:prstGeom>
          <a:noFill/>
        </p:spPr>
        <p:txBody>
          <a:bodyPr wrap="square" rtlCol="0">
            <a:spAutoFit/>
          </a:bodyPr>
          <a:lstStyle/>
          <a:p>
            <a:r>
              <a:rPr lang="en-US" dirty="0"/>
              <a:t>* - In process</a:t>
            </a:r>
          </a:p>
        </p:txBody>
      </p:sp>
    </p:spTree>
    <p:extLst>
      <p:ext uri="{BB962C8B-B14F-4D97-AF65-F5344CB8AC3E}">
        <p14:creationId xmlns:p14="http://schemas.microsoft.com/office/powerpoint/2010/main" val="37632805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5CD20-905C-4595-B66B-6C9C4BB5F87A}"/>
              </a:ext>
            </a:extLst>
          </p:cNvPr>
          <p:cNvSpPr>
            <a:spLocks noGrp="1"/>
          </p:cNvSpPr>
          <p:nvPr>
            <p:ph type="title"/>
          </p:nvPr>
        </p:nvSpPr>
        <p:spPr/>
        <p:txBody>
          <a:bodyPr/>
          <a:lstStyle/>
          <a:p>
            <a:r>
              <a:rPr lang="en-US" sz="2400" dirty="0"/>
              <a:t>	CR:5-</a:t>
            </a:r>
            <a:r>
              <a:rPr lang="en-US" sz="2400" b="1" dirty="0"/>
              <a:t>Concern 1 </a:t>
            </a:r>
            <a:r>
              <a:rPr lang="en-US" sz="2400" dirty="0"/>
              <a:t>Faculty qualification &amp; cadre ratio needs improvement</a:t>
            </a:r>
            <a:br>
              <a:rPr lang="en-US" sz="2400" dirty="0"/>
            </a:br>
            <a:endParaRPr lang="en-US" sz="2400" dirty="0"/>
          </a:p>
        </p:txBody>
      </p:sp>
      <p:graphicFrame>
        <p:nvGraphicFramePr>
          <p:cNvPr id="4" name="Content Placeholder 3">
            <a:extLst>
              <a:ext uri="{FF2B5EF4-FFF2-40B4-BE49-F238E27FC236}">
                <a16:creationId xmlns:a16="http://schemas.microsoft.com/office/drawing/2014/main" id="{0C1405C0-967C-4801-BC31-1D47B8EB0C4F}"/>
              </a:ext>
            </a:extLst>
          </p:cNvPr>
          <p:cNvGraphicFramePr>
            <a:graphicFrameLocks noGrp="1"/>
          </p:cNvGraphicFramePr>
          <p:nvPr>
            <p:ph idx="1"/>
            <p:extLst>
              <p:ext uri="{D42A27DB-BD31-4B8C-83A1-F6EECF244321}">
                <p14:modId xmlns:p14="http://schemas.microsoft.com/office/powerpoint/2010/main" val="1480647065"/>
              </p:ext>
            </p:extLst>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F9958ADD-3555-418A-99B9-C83B64FCD3F5}"/>
              </a:ext>
            </a:extLst>
          </p:cNvPr>
          <p:cNvSpPr txBox="1"/>
          <p:nvPr/>
        </p:nvSpPr>
        <p:spPr>
          <a:xfrm>
            <a:off x="5749871" y="5765369"/>
            <a:ext cx="3951979" cy="461665"/>
          </a:xfrm>
          <a:prstGeom prst="rect">
            <a:avLst/>
          </a:prstGeom>
          <a:noFill/>
        </p:spPr>
        <p:txBody>
          <a:bodyPr wrap="none" rtlCol="0">
            <a:spAutoFit/>
          </a:bodyPr>
          <a:lstStyle/>
          <a:p>
            <a:r>
              <a:rPr lang="en-US" sz="2400" b="1" dirty="0"/>
              <a:t>One Faculty Submitted Thesis</a:t>
            </a:r>
          </a:p>
        </p:txBody>
      </p:sp>
    </p:spTree>
    <p:extLst>
      <p:ext uri="{BB962C8B-B14F-4D97-AF65-F5344CB8AC3E}">
        <p14:creationId xmlns:p14="http://schemas.microsoft.com/office/powerpoint/2010/main" val="6818620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DDE20-74A4-4601-A570-AEE24874F0A3}"/>
              </a:ext>
            </a:extLst>
          </p:cNvPr>
          <p:cNvSpPr>
            <a:spLocks noGrp="1"/>
          </p:cNvSpPr>
          <p:nvPr>
            <p:ph type="title"/>
          </p:nvPr>
        </p:nvSpPr>
        <p:spPr/>
        <p:txBody>
          <a:bodyPr/>
          <a:lstStyle/>
          <a:p>
            <a:r>
              <a:rPr lang="en-US" sz="4000" dirty="0"/>
              <a:t>Faculty Qualification during last 3 years</a:t>
            </a:r>
            <a:br>
              <a:rPr lang="en-US" sz="4000" dirty="0"/>
            </a:br>
            <a:endParaRPr lang="en-US" sz="4000" dirty="0"/>
          </a:p>
        </p:txBody>
      </p:sp>
      <p:graphicFrame>
        <p:nvGraphicFramePr>
          <p:cNvPr id="4" name="Content Placeholder 3">
            <a:extLst>
              <a:ext uri="{FF2B5EF4-FFF2-40B4-BE49-F238E27FC236}">
                <a16:creationId xmlns:a16="http://schemas.microsoft.com/office/drawing/2014/main" id="{00000000-0008-0000-0100-000003000000}"/>
              </a:ext>
            </a:extLst>
          </p:cNvPr>
          <p:cNvGraphicFramePr>
            <a:graphicFrameLocks noGrp="1"/>
          </p:cNvGraphicFramePr>
          <p:nvPr>
            <p:ph idx="1"/>
            <p:extLst>
              <p:ext uri="{D42A27DB-BD31-4B8C-83A1-F6EECF244321}">
                <p14:modId xmlns:p14="http://schemas.microsoft.com/office/powerpoint/2010/main" val="1151371673"/>
              </p:ext>
            </p:extLst>
          </p:nvPr>
        </p:nvGraphicFramePr>
        <p:xfrm>
          <a:off x="1616990" y="1693190"/>
          <a:ext cx="109728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5B715F96-4BBB-46FD-84BF-12CAE4CA9E55}"/>
              </a:ext>
            </a:extLst>
          </p:cNvPr>
          <p:cNvSpPr txBox="1"/>
          <p:nvPr/>
        </p:nvSpPr>
        <p:spPr>
          <a:xfrm rot="16200000">
            <a:off x="-16527" y="3444630"/>
            <a:ext cx="2286002" cy="400110"/>
          </a:xfrm>
          <a:prstGeom prst="rect">
            <a:avLst/>
          </a:prstGeom>
          <a:noFill/>
        </p:spPr>
        <p:txBody>
          <a:bodyPr wrap="square" rtlCol="0">
            <a:spAutoFit/>
          </a:bodyPr>
          <a:lstStyle/>
          <a:p>
            <a:r>
              <a:rPr lang="en-US" sz="2000" dirty="0"/>
              <a:t>No. of   Faculties</a:t>
            </a:r>
          </a:p>
        </p:txBody>
      </p:sp>
      <p:sp>
        <p:nvSpPr>
          <p:cNvPr id="3" name="TextBox 2">
            <a:extLst>
              <a:ext uri="{FF2B5EF4-FFF2-40B4-BE49-F238E27FC236}">
                <a16:creationId xmlns:a16="http://schemas.microsoft.com/office/drawing/2014/main" id="{9C6199E1-91BD-40CC-BD0D-6504B72B3E56}"/>
              </a:ext>
            </a:extLst>
          </p:cNvPr>
          <p:cNvSpPr txBox="1"/>
          <p:nvPr/>
        </p:nvSpPr>
        <p:spPr>
          <a:xfrm>
            <a:off x="1436177" y="5284134"/>
            <a:ext cx="1983783" cy="369332"/>
          </a:xfrm>
          <a:prstGeom prst="rect">
            <a:avLst/>
          </a:prstGeom>
          <a:noFill/>
        </p:spPr>
        <p:txBody>
          <a:bodyPr wrap="square" rtlCol="0">
            <a:spAutoFit/>
          </a:bodyPr>
          <a:lstStyle/>
          <a:p>
            <a:r>
              <a:rPr lang="en-US" dirty="0"/>
              <a:t>Academic Year</a:t>
            </a:r>
          </a:p>
        </p:txBody>
      </p:sp>
    </p:spTree>
    <p:extLst>
      <p:ext uri="{BB962C8B-B14F-4D97-AF65-F5344CB8AC3E}">
        <p14:creationId xmlns:p14="http://schemas.microsoft.com/office/powerpoint/2010/main" val="11729703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F21BD-C689-4AFE-8790-3D0E5E674E44}"/>
              </a:ext>
            </a:extLst>
          </p:cNvPr>
          <p:cNvSpPr>
            <a:spLocks noGrp="1"/>
          </p:cNvSpPr>
          <p:nvPr>
            <p:ph type="title"/>
          </p:nvPr>
        </p:nvSpPr>
        <p:spPr/>
        <p:txBody>
          <a:bodyPr/>
          <a:lstStyle/>
          <a:p>
            <a:r>
              <a:rPr lang="en-US" sz="1800" dirty="0"/>
              <a:t>              </a:t>
            </a:r>
            <a:r>
              <a:rPr lang="en-US" sz="1600" dirty="0"/>
              <a:t> Criteria :5  </a:t>
            </a:r>
            <a:r>
              <a:rPr lang="en-US" sz="1600" b="1" dirty="0"/>
              <a:t>Concern 2 </a:t>
            </a:r>
            <a:r>
              <a:rPr lang="en-US" sz="1600" dirty="0"/>
              <a:t>Quality of publication needs improvement- minimal ongoing funded R&amp;D project, No   consultancy work, Poor interaction with outside world   </a:t>
            </a:r>
            <a:r>
              <a:rPr lang="en-US" sz="1600" b="1" dirty="0"/>
              <a:t>(Sponsored Research/Consultancy)</a:t>
            </a:r>
            <a:endParaRPr lang="en-US" sz="1600" dirty="0"/>
          </a:p>
        </p:txBody>
      </p:sp>
      <p:graphicFrame>
        <p:nvGraphicFramePr>
          <p:cNvPr id="4" name="Content Placeholder 3">
            <a:extLst>
              <a:ext uri="{FF2B5EF4-FFF2-40B4-BE49-F238E27FC236}">
                <a16:creationId xmlns:a16="http://schemas.microsoft.com/office/drawing/2014/main" id="{1F37583F-591C-42AB-ABF4-3C07B501E4F4}"/>
              </a:ext>
            </a:extLst>
          </p:cNvPr>
          <p:cNvGraphicFramePr>
            <a:graphicFrameLocks noGrp="1"/>
          </p:cNvGraphicFramePr>
          <p:nvPr>
            <p:ph idx="1"/>
            <p:extLst>
              <p:ext uri="{D42A27DB-BD31-4B8C-83A1-F6EECF244321}">
                <p14:modId xmlns:p14="http://schemas.microsoft.com/office/powerpoint/2010/main" val="119253115"/>
              </p:ext>
            </p:extLst>
          </p:nvPr>
        </p:nvGraphicFramePr>
        <p:xfrm>
          <a:off x="144379" y="1890792"/>
          <a:ext cx="5837967" cy="469256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a:extLst>
              <a:ext uri="{FF2B5EF4-FFF2-40B4-BE49-F238E27FC236}">
                <a16:creationId xmlns:a16="http://schemas.microsoft.com/office/drawing/2014/main" id="{F4A3B9B1-3B17-471D-8BD0-CAC918D8FC4D}"/>
              </a:ext>
            </a:extLst>
          </p:cNvPr>
          <p:cNvGraphicFramePr>
            <a:graphicFrameLocks noGrp="1"/>
          </p:cNvGraphicFramePr>
          <p:nvPr>
            <p:extLst/>
          </p:nvPr>
        </p:nvGraphicFramePr>
        <p:xfrm>
          <a:off x="6409464" y="2458287"/>
          <a:ext cx="5638157" cy="3193561"/>
        </p:xfrm>
        <a:graphic>
          <a:graphicData uri="http://schemas.openxmlformats.org/drawingml/2006/table">
            <a:tbl>
              <a:tblPr>
                <a:tableStyleId>{5C22544A-7EE6-4342-B048-85BDC9FD1C3A}</a:tableStyleId>
              </a:tblPr>
              <a:tblGrid>
                <a:gridCol w="877675">
                  <a:extLst>
                    <a:ext uri="{9D8B030D-6E8A-4147-A177-3AD203B41FA5}">
                      <a16:colId xmlns:a16="http://schemas.microsoft.com/office/drawing/2014/main" val="20000"/>
                    </a:ext>
                  </a:extLst>
                </a:gridCol>
                <a:gridCol w="877675">
                  <a:extLst>
                    <a:ext uri="{9D8B030D-6E8A-4147-A177-3AD203B41FA5}">
                      <a16:colId xmlns:a16="http://schemas.microsoft.com/office/drawing/2014/main" val="20001"/>
                    </a:ext>
                  </a:extLst>
                </a:gridCol>
                <a:gridCol w="877675">
                  <a:extLst>
                    <a:ext uri="{9D8B030D-6E8A-4147-A177-3AD203B41FA5}">
                      <a16:colId xmlns:a16="http://schemas.microsoft.com/office/drawing/2014/main" val="20002"/>
                    </a:ext>
                  </a:extLst>
                </a:gridCol>
                <a:gridCol w="1102686">
                  <a:extLst>
                    <a:ext uri="{9D8B030D-6E8A-4147-A177-3AD203B41FA5}">
                      <a16:colId xmlns:a16="http://schemas.microsoft.com/office/drawing/2014/main" val="20003"/>
                    </a:ext>
                  </a:extLst>
                </a:gridCol>
                <a:gridCol w="916633">
                  <a:extLst>
                    <a:ext uri="{9D8B030D-6E8A-4147-A177-3AD203B41FA5}">
                      <a16:colId xmlns:a16="http://schemas.microsoft.com/office/drawing/2014/main" val="20004"/>
                    </a:ext>
                  </a:extLst>
                </a:gridCol>
                <a:gridCol w="985813">
                  <a:extLst>
                    <a:ext uri="{9D8B030D-6E8A-4147-A177-3AD203B41FA5}">
                      <a16:colId xmlns:a16="http://schemas.microsoft.com/office/drawing/2014/main" val="20005"/>
                    </a:ext>
                  </a:extLst>
                </a:gridCol>
              </a:tblGrid>
              <a:tr h="311316">
                <a:tc gridSpan="6">
                  <a:txBody>
                    <a:bodyPr/>
                    <a:lstStyle/>
                    <a:p>
                      <a:pPr algn="ctr" fontAlgn="ctr"/>
                      <a:r>
                        <a:rPr lang="en-US" sz="1400" b="1" u="none" strike="noStrike" dirty="0">
                          <a:effectLst/>
                        </a:rPr>
                        <a:t>Grants Received From </a:t>
                      </a:r>
                      <a:endParaRPr lang="en-US" sz="14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81811">
                <a:tc>
                  <a:txBody>
                    <a:bodyPr/>
                    <a:lstStyle/>
                    <a:p>
                      <a:pPr algn="ctr" fontAlgn="ctr"/>
                      <a:r>
                        <a:rPr lang="en-US" sz="1400" b="1" u="none" strike="noStrike" dirty="0">
                          <a:effectLst/>
                        </a:rPr>
                        <a:t>AY</a:t>
                      </a:r>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b="1" u="none" strike="noStrike" dirty="0">
                          <a:effectLst/>
                        </a:rPr>
                        <a:t>IEDC</a:t>
                      </a:r>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b="1" u="none" strike="noStrike" dirty="0">
                          <a:effectLst/>
                        </a:rPr>
                        <a:t> MRG</a:t>
                      </a:r>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b="1" u="none" strike="noStrike">
                          <a:effectLst/>
                        </a:rPr>
                        <a:t> Industrial Consultancy</a:t>
                      </a:r>
                      <a:endParaRPr lang="en-US"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b="1" u="none" strike="noStrike" dirty="0">
                          <a:effectLst/>
                        </a:rPr>
                        <a:t>Total Sanctioned Amount</a:t>
                      </a:r>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b="1" u="none" strike="noStrike">
                          <a:effectLst/>
                        </a:rPr>
                        <a:t>Actual Received Amount</a:t>
                      </a:r>
                      <a:endParaRPr lang="en-US" sz="14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1"/>
                  </a:ext>
                </a:extLst>
              </a:tr>
              <a:tr h="311316">
                <a:tc>
                  <a:txBody>
                    <a:bodyPr/>
                    <a:lstStyle/>
                    <a:p>
                      <a:pPr algn="ctr" fontAlgn="b"/>
                      <a:r>
                        <a:rPr lang="en-US" sz="1400" b="1" u="none" strike="noStrike">
                          <a:effectLst/>
                        </a:rPr>
                        <a:t>2018-19</a:t>
                      </a:r>
                      <a:endParaRPr lang="en-US"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1" u="none" strike="noStrike">
                          <a:effectLst/>
                        </a:rPr>
                        <a:t>1,00,000/-</a:t>
                      </a:r>
                      <a:endParaRPr lang="en-US"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1" u="none" strike="noStrike">
                          <a:effectLst/>
                        </a:rPr>
                        <a:t> </a:t>
                      </a:r>
                      <a:endParaRPr lang="en-US"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1" u="none" strike="noStrike" dirty="0">
                          <a:effectLst/>
                        </a:rPr>
                        <a:t>8,50,000/-</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1" u="none" strike="noStrike" dirty="0">
                          <a:effectLst/>
                        </a:rPr>
                        <a:t>9,50,000/-</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b="1" u="none" strike="noStrike">
                          <a:effectLst/>
                        </a:rPr>
                        <a:t>3,00,000/-</a:t>
                      </a:r>
                      <a:endParaRPr lang="en-US" sz="14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405312">
                <a:tc>
                  <a:txBody>
                    <a:bodyPr/>
                    <a:lstStyle/>
                    <a:p>
                      <a:pPr algn="ctr" fontAlgn="b"/>
                      <a:r>
                        <a:rPr lang="en-US" sz="1400" b="1" u="none" strike="noStrike">
                          <a:effectLst/>
                        </a:rPr>
                        <a:t>2017-18</a:t>
                      </a:r>
                      <a:endParaRPr lang="en-US"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1" u="none" strike="noStrike">
                          <a:effectLst/>
                        </a:rPr>
                        <a:t>1,0,0000/-</a:t>
                      </a:r>
                      <a:endParaRPr lang="en-US"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1" u="none" strike="noStrike">
                          <a:effectLst/>
                        </a:rPr>
                        <a:t>90,000/-</a:t>
                      </a:r>
                      <a:endParaRPr lang="en-US"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1" u="none" strike="noStrike" dirty="0">
                          <a:effectLst/>
                        </a:rPr>
                        <a:t>11,50,000/-</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1" u="none" strike="noStrike" dirty="0">
                          <a:effectLst/>
                        </a:rPr>
                        <a:t>13,40,000/-</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b="1" u="none" strike="noStrike">
                          <a:effectLst/>
                        </a:rPr>
                        <a:t>5,75000/-</a:t>
                      </a:r>
                      <a:endParaRPr lang="en-US" sz="14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311316">
                <a:tc>
                  <a:txBody>
                    <a:bodyPr/>
                    <a:lstStyle/>
                    <a:p>
                      <a:pPr algn="ctr" fontAlgn="b"/>
                      <a:r>
                        <a:rPr lang="en-US" sz="1400" b="1" u="none" strike="noStrike">
                          <a:effectLst/>
                        </a:rPr>
                        <a:t>2016-17</a:t>
                      </a:r>
                      <a:endParaRPr lang="en-US"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1" u="none" strike="noStrike">
                          <a:effectLst/>
                        </a:rPr>
                        <a:t>2,00,000/-</a:t>
                      </a:r>
                      <a:endParaRPr lang="en-US"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1" u="none" strike="noStrike">
                          <a:effectLst/>
                        </a:rPr>
                        <a:t>1,53,000/-</a:t>
                      </a:r>
                      <a:endParaRPr lang="en-US"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1" u="none" strike="noStrike" dirty="0">
                          <a:effectLst/>
                        </a:rPr>
                        <a:t>1,79,400/-</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1" u="none" strike="noStrike">
                          <a:effectLst/>
                        </a:rPr>
                        <a:t>5,32,400/-</a:t>
                      </a:r>
                      <a:endParaRPr lang="en-US"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b="1" u="none" strike="noStrike" dirty="0">
                          <a:effectLst/>
                        </a:rPr>
                        <a:t>5,32,400/-</a:t>
                      </a:r>
                      <a:endParaRPr lang="en-US"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4"/>
                  </a:ext>
                </a:extLst>
              </a:tr>
              <a:tr h="0">
                <a:tc>
                  <a:txBody>
                    <a:bodyPr/>
                    <a:lstStyle/>
                    <a:p>
                      <a:pPr algn="ctr" fontAlgn="b"/>
                      <a:r>
                        <a:rPr lang="en-US" sz="1400" b="1" u="none" strike="noStrike" dirty="0">
                          <a:effectLst/>
                        </a:rPr>
                        <a:t>2015-16</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1" u="none" strike="noStrike">
                          <a:effectLst/>
                        </a:rPr>
                        <a:t> </a:t>
                      </a:r>
                      <a:endParaRPr lang="en-US"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1" u="none" strike="noStrike">
                          <a:effectLst/>
                        </a:rPr>
                        <a:t> </a:t>
                      </a:r>
                      <a:endParaRPr lang="en-US"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1" u="none" strike="noStrike" dirty="0">
                          <a:effectLst/>
                        </a:rPr>
                        <a:t> </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1" u="none" strike="noStrike" dirty="0">
                          <a:effectLst/>
                        </a:rPr>
                        <a:t> </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b="1" u="none" strike="noStrike" dirty="0">
                          <a:effectLst/>
                        </a:rPr>
                        <a:t> </a:t>
                      </a:r>
                      <a:endParaRPr lang="en-US"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5"/>
                  </a:ext>
                </a:extLst>
              </a:tr>
              <a:tr h="603543">
                <a:tc>
                  <a:txBody>
                    <a:bodyPr/>
                    <a:lstStyle/>
                    <a:p>
                      <a:pPr algn="ctr" fontAlgn="b"/>
                      <a:r>
                        <a:rPr lang="en-US" sz="1400" b="1" u="none" strike="noStrike" dirty="0">
                          <a:effectLst/>
                        </a:rPr>
                        <a:t>Total</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1" u="none" strike="noStrike">
                          <a:effectLst/>
                        </a:rPr>
                        <a:t>4,00,000/-</a:t>
                      </a:r>
                      <a:endParaRPr lang="en-US"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1" u="none" strike="noStrike">
                          <a:effectLst/>
                        </a:rPr>
                        <a:t>2,43,000/-</a:t>
                      </a:r>
                      <a:endParaRPr lang="en-US"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1" u="none" strike="noStrike" dirty="0">
                          <a:effectLst/>
                        </a:rPr>
                        <a:t>20,00,000/-</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400" b="1" u="none" strike="noStrike" dirty="0">
                        <a:effectLst/>
                      </a:endParaRPr>
                    </a:p>
                    <a:p>
                      <a:pPr algn="ctr" fontAlgn="b"/>
                      <a:endParaRPr lang="en-US" sz="1400" b="1" u="none" strike="noStrike" dirty="0">
                        <a:effectLst/>
                      </a:endParaRPr>
                    </a:p>
                    <a:p>
                      <a:pPr algn="ctr" fontAlgn="b"/>
                      <a:r>
                        <a:rPr lang="en-US" sz="1400" b="1" u="none" strike="noStrike" dirty="0">
                          <a:effectLst/>
                        </a:rPr>
                        <a:t>28,22,400/-</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b="1" u="none" strike="noStrike" dirty="0">
                          <a:effectLst/>
                        </a:rPr>
                        <a:t>14,07,400/-</a:t>
                      </a:r>
                      <a:endParaRPr lang="en-US"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6"/>
                  </a:ext>
                </a:extLst>
              </a:tr>
            </a:tbl>
          </a:graphicData>
        </a:graphic>
      </p:graphicFrame>
      <p:sp>
        <p:nvSpPr>
          <p:cNvPr id="6" name="TextBox 5">
            <a:extLst>
              <a:ext uri="{FF2B5EF4-FFF2-40B4-BE49-F238E27FC236}">
                <a16:creationId xmlns:a16="http://schemas.microsoft.com/office/drawing/2014/main" id="{EFC1A781-4DCC-43AE-B016-5A902DB55DD0}"/>
              </a:ext>
            </a:extLst>
          </p:cNvPr>
          <p:cNvSpPr txBox="1"/>
          <p:nvPr/>
        </p:nvSpPr>
        <p:spPr>
          <a:xfrm>
            <a:off x="609600" y="1250225"/>
            <a:ext cx="4449360" cy="738664"/>
          </a:xfrm>
          <a:prstGeom prst="rect">
            <a:avLst/>
          </a:prstGeom>
          <a:noFill/>
        </p:spPr>
        <p:txBody>
          <a:bodyPr wrap="none" rtlCol="0">
            <a:spAutoFit/>
          </a:bodyPr>
          <a:lstStyle/>
          <a:p>
            <a:r>
              <a:rPr lang="en-US" sz="2400" b="1" dirty="0">
                <a:hlinkClick r:id="rId3" action="ppaction://hlinkfile"/>
              </a:rPr>
              <a:t>Sponsored Research/Consultancy</a:t>
            </a:r>
            <a:endParaRPr lang="en-US" sz="2400" b="1" dirty="0"/>
          </a:p>
          <a:p>
            <a:endParaRPr lang="en-US" dirty="0"/>
          </a:p>
        </p:txBody>
      </p:sp>
      <p:sp>
        <p:nvSpPr>
          <p:cNvPr id="7" name="TextBox 6">
            <a:extLst>
              <a:ext uri="{FF2B5EF4-FFF2-40B4-BE49-F238E27FC236}">
                <a16:creationId xmlns:a16="http://schemas.microsoft.com/office/drawing/2014/main" id="{46522361-5895-4D93-849A-7C853294D53C}"/>
              </a:ext>
            </a:extLst>
          </p:cNvPr>
          <p:cNvSpPr txBox="1"/>
          <p:nvPr/>
        </p:nvSpPr>
        <p:spPr>
          <a:xfrm>
            <a:off x="867274" y="1611824"/>
            <a:ext cx="10192534" cy="646331"/>
          </a:xfrm>
          <a:prstGeom prst="rect">
            <a:avLst/>
          </a:prstGeom>
          <a:noFill/>
        </p:spPr>
        <p:txBody>
          <a:bodyPr wrap="none" rtlCol="0">
            <a:spAutoFit/>
          </a:bodyPr>
          <a:lstStyle/>
          <a:p>
            <a:r>
              <a:rPr lang="en-US" b="1" dirty="0">
                <a:solidFill>
                  <a:srgbClr val="FF0000"/>
                </a:solidFill>
              </a:rPr>
              <a:t>Total amount : Rs.28,22,400/-  (Funded research  - 6,43,000/- &amp; industrial Consultancy of Rs.20,00,000/-)</a:t>
            </a:r>
            <a:r>
              <a:rPr lang="en-US" dirty="0">
                <a:solidFill>
                  <a:srgbClr val="FF0000"/>
                </a:solidFill>
              </a:rPr>
              <a:t> </a:t>
            </a:r>
          </a:p>
          <a:p>
            <a:endParaRPr lang="en-US" dirty="0"/>
          </a:p>
        </p:txBody>
      </p:sp>
    </p:spTree>
    <p:extLst>
      <p:ext uri="{BB962C8B-B14F-4D97-AF65-F5344CB8AC3E}">
        <p14:creationId xmlns:p14="http://schemas.microsoft.com/office/powerpoint/2010/main" val="14368708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Publication Details(AY:2015-19)</a:t>
            </a:r>
          </a:p>
        </p:txBody>
      </p:sp>
      <p:graphicFrame>
        <p:nvGraphicFramePr>
          <p:cNvPr id="4" name="Content Placeholder 3"/>
          <p:cNvGraphicFramePr>
            <a:graphicFrameLocks noGrp="1"/>
          </p:cNvGraphicFramePr>
          <p:nvPr>
            <p:ph idx="1"/>
          </p:nvPr>
        </p:nvGraphicFramePr>
        <p:xfrm>
          <a:off x="1981200" y="1600201"/>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rot="16200000">
            <a:off x="672319" y="3305146"/>
            <a:ext cx="2286002" cy="400110"/>
          </a:xfrm>
          <a:prstGeom prst="rect">
            <a:avLst/>
          </a:prstGeom>
          <a:noFill/>
        </p:spPr>
        <p:txBody>
          <a:bodyPr wrap="square" rtlCol="0">
            <a:spAutoFit/>
          </a:bodyPr>
          <a:lstStyle/>
          <a:p>
            <a:r>
              <a:rPr lang="en-US" sz="2000" dirty="0"/>
              <a:t>No. of Publications</a:t>
            </a:r>
          </a:p>
        </p:txBody>
      </p:sp>
      <p:sp>
        <p:nvSpPr>
          <p:cNvPr id="6" name="TextBox 5">
            <a:extLst>
              <a:ext uri="{FF2B5EF4-FFF2-40B4-BE49-F238E27FC236}">
                <a16:creationId xmlns:a16="http://schemas.microsoft.com/office/drawing/2014/main" id="{75053775-4378-41A7-8E23-1649EF47DAA4}"/>
              </a:ext>
            </a:extLst>
          </p:cNvPr>
          <p:cNvSpPr txBox="1"/>
          <p:nvPr/>
        </p:nvSpPr>
        <p:spPr>
          <a:xfrm>
            <a:off x="592084" y="6214030"/>
            <a:ext cx="10990316" cy="369332"/>
          </a:xfrm>
          <a:prstGeom prst="rect">
            <a:avLst/>
          </a:prstGeom>
          <a:noFill/>
        </p:spPr>
        <p:txBody>
          <a:bodyPr wrap="none" rtlCol="0">
            <a:spAutoFit/>
          </a:bodyPr>
          <a:lstStyle/>
          <a:p>
            <a:r>
              <a:rPr lang="en-US" dirty="0"/>
              <a:t>Total no. of publications since inception till AY 2015-16: </a:t>
            </a:r>
            <a:r>
              <a:rPr lang="en-US" b="1" dirty="0"/>
              <a:t>233</a:t>
            </a:r>
            <a:r>
              <a:rPr lang="en-US" dirty="0"/>
              <a:t> , Total no. of publications till date :</a:t>
            </a:r>
            <a:r>
              <a:rPr lang="en-US" b="1" dirty="0"/>
              <a:t>479</a:t>
            </a:r>
            <a:r>
              <a:rPr lang="en-US" dirty="0"/>
              <a:t>, Difference :</a:t>
            </a:r>
            <a:r>
              <a:rPr lang="en-US" b="1" dirty="0"/>
              <a:t>246</a:t>
            </a:r>
            <a:r>
              <a:rPr lang="en-US" dirty="0"/>
              <a:t> </a:t>
            </a:r>
          </a:p>
        </p:txBody>
      </p:sp>
    </p:spTree>
    <p:extLst>
      <p:ext uri="{BB962C8B-B14F-4D97-AF65-F5344CB8AC3E}">
        <p14:creationId xmlns:p14="http://schemas.microsoft.com/office/powerpoint/2010/main" val="42733624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684" y="0"/>
            <a:ext cx="10515600" cy="244699"/>
          </a:xfrm>
        </p:spPr>
        <p:txBody>
          <a:bodyPr>
            <a:normAutofit fontScale="90000"/>
          </a:bodyPr>
          <a:lstStyle/>
          <a:p>
            <a:r>
              <a:rPr lang="en-US" sz="2700" b="1" dirty="0"/>
              <a:t>Faculty publications citations till date</a:t>
            </a:r>
            <a:r>
              <a:rPr lang="en-US" sz="4000" b="1" dirty="0"/>
              <a:t> </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23806461"/>
              </p:ext>
            </p:extLst>
          </p:nvPr>
        </p:nvGraphicFramePr>
        <p:xfrm>
          <a:off x="1712889" y="484989"/>
          <a:ext cx="7260630" cy="6403491"/>
        </p:xfrm>
        <a:graphic>
          <a:graphicData uri="http://schemas.openxmlformats.org/drawingml/2006/table">
            <a:tbl>
              <a:tblPr>
                <a:tableStyleId>{5C22544A-7EE6-4342-B048-85BDC9FD1C3A}</a:tableStyleId>
              </a:tblPr>
              <a:tblGrid>
                <a:gridCol w="2978718">
                  <a:extLst>
                    <a:ext uri="{9D8B030D-6E8A-4147-A177-3AD203B41FA5}">
                      <a16:colId xmlns:a16="http://schemas.microsoft.com/office/drawing/2014/main" val="20000"/>
                    </a:ext>
                  </a:extLst>
                </a:gridCol>
                <a:gridCol w="1034279">
                  <a:extLst>
                    <a:ext uri="{9D8B030D-6E8A-4147-A177-3AD203B41FA5}">
                      <a16:colId xmlns:a16="http://schemas.microsoft.com/office/drawing/2014/main" val="20001"/>
                    </a:ext>
                  </a:extLst>
                </a:gridCol>
                <a:gridCol w="1034279">
                  <a:extLst>
                    <a:ext uri="{9D8B030D-6E8A-4147-A177-3AD203B41FA5}">
                      <a16:colId xmlns:a16="http://schemas.microsoft.com/office/drawing/2014/main" val="20002"/>
                    </a:ext>
                  </a:extLst>
                </a:gridCol>
                <a:gridCol w="2213354">
                  <a:extLst>
                    <a:ext uri="{9D8B030D-6E8A-4147-A177-3AD203B41FA5}">
                      <a16:colId xmlns:a16="http://schemas.microsoft.com/office/drawing/2014/main" val="20003"/>
                    </a:ext>
                  </a:extLst>
                </a:gridCol>
              </a:tblGrid>
              <a:tr h="189043">
                <a:tc>
                  <a:txBody>
                    <a:bodyPr/>
                    <a:lstStyle/>
                    <a:p>
                      <a:pPr algn="ctr" fontAlgn="ctr"/>
                      <a:r>
                        <a:rPr lang="en-US" sz="1600" b="1" u="none" strike="noStrike" dirty="0">
                          <a:effectLst/>
                        </a:rPr>
                        <a:t>Name of the faculty member</a:t>
                      </a:r>
                      <a:endParaRPr lang="en-US" sz="1600" b="1" i="0" u="none" strike="noStrike" dirty="0">
                        <a:solidFill>
                          <a:srgbClr val="000000"/>
                        </a:solidFill>
                        <a:effectLst/>
                        <a:latin typeface="Calibri" panose="020F0502020204030204" pitchFamily="34" charset="0"/>
                      </a:endParaRPr>
                    </a:p>
                  </a:txBody>
                  <a:tcPr marL="6399" marR="6399" marT="6399" marB="0" anchor="ctr"/>
                </a:tc>
                <a:tc>
                  <a:txBody>
                    <a:bodyPr/>
                    <a:lstStyle/>
                    <a:p>
                      <a:pPr algn="ctr" fontAlgn="ctr"/>
                      <a:r>
                        <a:rPr lang="en-US" sz="1600" b="1" u="none" strike="noStrike" dirty="0">
                          <a:effectLst/>
                        </a:rPr>
                        <a:t>h-index</a:t>
                      </a:r>
                      <a:endParaRPr lang="en-US" sz="1600" b="1" i="0" u="none" strike="noStrike" dirty="0">
                        <a:solidFill>
                          <a:srgbClr val="000000"/>
                        </a:solidFill>
                        <a:effectLst/>
                        <a:latin typeface="Calibri" panose="020F0502020204030204" pitchFamily="34" charset="0"/>
                      </a:endParaRPr>
                    </a:p>
                  </a:txBody>
                  <a:tcPr marL="6399" marR="6399" marT="6399" marB="0" anchor="ctr"/>
                </a:tc>
                <a:tc>
                  <a:txBody>
                    <a:bodyPr/>
                    <a:lstStyle/>
                    <a:p>
                      <a:pPr algn="ctr" fontAlgn="ctr"/>
                      <a:r>
                        <a:rPr lang="en-US" sz="1600" b="1" u="none" strike="noStrike" dirty="0">
                          <a:effectLst/>
                        </a:rPr>
                        <a:t>i10-index</a:t>
                      </a:r>
                      <a:endParaRPr lang="en-US" sz="1600" b="1" i="0" u="none" strike="noStrike" dirty="0">
                        <a:solidFill>
                          <a:srgbClr val="000000"/>
                        </a:solidFill>
                        <a:effectLst/>
                        <a:latin typeface="Calibri" panose="020F0502020204030204" pitchFamily="34" charset="0"/>
                      </a:endParaRPr>
                    </a:p>
                  </a:txBody>
                  <a:tcPr marL="6399" marR="6399" marT="6399" marB="0" anchor="ctr"/>
                </a:tc>
                <a:tc>
                  <a:txBody>
                    <a:bodyPr/>
                    <a:lstStyle/>
                    <a:p>
                      <a:pPr algn="ctr" fontAlgn="ctr"/>
                      <a:r>
                        <a:rPr lang="en-US" sz="1600" b="1" u="none" strike="noStrike" dirty="0">
                          <a:effectLst/>
                        </a:rPr>
                        <a:t>No. of citations</a:t>
                      </a:r>
                      <a:endParaRPr lang="en-US" sz="1600" b="1" i="0" u="none" strike="noStrike" dirty="0">
                        <a:solidFill>
                          <a:srgbClr val="000000"/>
                        </a:solidFill>
                        <a:effectLst/>
                        <a:latin typeface="Calibri" panose="020F0502020204030204" pitchFamily="34" charset="0"/>
                      </a:endParaRPr>
                    </a:p>
                  </a:txBody>
                  <a:tcPr marL="6399" marR="6399" marT="6399" marB="0" anchor="ctr"/>
                </a:tc>
                <a:extLst>
                  <a:ext uri="{0D108BD9-81ED-4DB2-BD59-A6C34878D82A}">
                    <a16:rowId xmlns:a16="http://schemas.microsoft.com/office/drawing/2014/main" val="10000"/>
                  </a:ext>
                </a:extLst>
              </a:tr>
              <a:tr h="189043">
                <a:tc>
                  <a:txBody>
                    <a:bodyPr/>
                    <a:lstStyle/>
                    <a:p>
                      <a:pPr algn="ctr" fontAlgn="ctr"/>
                      <a:r>
                        <a:rPr lang="en-US" sz="1400" u="none" strike="noStrike" dirty="0">
                          <a:effectLst/>
                        </a:rPr>
                        <a:t>Dr. </a:t>
                      </a:r>
                      <a:r>
                        <a:rPr lang="en-US" sz="1400" u="none" strike="noStrike" dirty="0" err="1">
                          <a:effectLst/>
                        </a:rPr>
                        <a:t>Deven</a:t>
                      </a:r>
                      <a:r>
                        <a:rPr lang="en-US" sz="1400" u="none" strike="noStrike" dirty="0">
                          <a:effectLst/>
                        </a:rPr>
                        <a:t> Shah</a:t>
                      </a:r>
                      <a:endParaRPr lang="en-US" sz="1400" b="0" i="0" u="none" strike="noStrike" dirty="0">
                        <a:solidFill>
                          <a:srgbClr val="000000"/>
                        </a:solidFill>
                        <a:effectLst/>
                        <a:latin typeface="Times New Roman" panose="02020603050405020304" pitchFamily="18" charset="0"/>
                      </a:endParaRPr>
                    </a:p>
                  </a:txBody>
                  <a:tcPr marL="6399" marR="6399" marT="6399" marB="0" anchor="ctr"/>
                </a:tc>
                <a:tc>
                  <a:txBody>
                    <a:bodyPr/>
                    <a:lstStyle/>
                    <a:p>
                      <a:pPr algn="ctr" fontAlgn="ctr"/>
                      <a:r>
                        <a:rPr lang="en-US" sz="1400" u="none" strike="noStrike" dirty="0">
                          <a:effectLst/>
                        </a:rPr>
                        <a:t>7</a:t>
                      </a:r>
                      <a:endParaRPr lang="en-US" sz="1400" b="0" i="0" u="none" strike="noStrike" dirty="0">
                        <a:solidFill>
                          <a:srgbClr val="000000"/>
                        </a:solidFill>
                        <a:effectLst/>
                        <a:latin typeface="Calibri" panose="020F0502020204030204" pitchFamily="34" charset="0"/>
                      </a:endParaRPr>
                    </a:p>
                  </a:txBody>
                  <a:tcPr marL="6399" marR="6399" marT="6399" marB="0" anchor="ctr"/>
                </a:tc>
                <a:tc>
                  <a:txBody>
                    <a:bodyPr/>
                    <a:lstStyle/>
                    <a:p>
                      <a:pPr algn="ctr" fontAlgn="ctr"/>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6399" marR="6399" marT="6399" marB="0" anchor="ctr"/>
                </a:tc>
                <a:tc>
                  <a:txBody>
                    <a:bodyPr/>
                    <a:lstStyle/>
                    <a:p>
                      <a:pPr algn="ctr" fontAlgn="b"/>
                      <a:r>
                        <a:rPr lang="en-US" sz="1400" u="none" strike="noStrike" dirty="0">
                          <a:effectLst/>
                        </a:rPr>
                        <a:t>122</a:t>
                      </a:r>
                      <a:endParaRPr lang="en-US" sz="1400" b="0" i="0" u="none" strike="noStrike" dirty="0">
                        <a:solidFill>
                          <a:srgbClr val="000000"/>
                        </a:solidFill>
                        <a:effectLst/>
                        <a:latin typeface="Calibri" panose="020F0502020204030204" pitchFamily="34" charset="0"/>
                      </a:endParaRPr>
                    </a:p>
                  </a:txBody>
                  <a:tcPr marL="6399" marR="6399" marT="6399" marB="0" anchor="b"/>
                </a:tc>
                <a:extLst>
                  <a:ext uri="{0D108BD9-81ED-4DB2-BD59-A6C34878D82A}">
                    <a16:rowId xmlns:a16="http://schemas.microsoft.com/office/drawing/2014/main" val="10001"/>
                  </a:ext>
                </a:extLst>
              </a:tr>
              <a:tr h="189043">
                <a:tc>
                  <a:txBody>
                    <a:bodyPr/>
                    <a:lstStyle/>
                    <a:p>
                      <a:pPr algn="ctr" fontAlgn="ctr"/>
                      <a:r>
                        <a:rPr lang="en-US" sz="1400" u="none" strike="noStrike" dirty="0">
                          <a:effectLst/>
                        </a:rPr>
                        <a:t>Dr. Kamal Shah</a:t>
                      </a:r>
                      <a:endParaRPr lang="en-US" sz="1400" b="0" i="0" u="none" strike="noStrike" dirty="0">
                        <a:solidFill>
                          <a:srgbClr val="000000"/>
                        </a:solidFill>
                        <a:effectLst/>
                        <a:latin typeface="Times New Roman" panose="02020603050405020304" pitchFamily="18" charset="0"/>
                      </a:endParaRPr>
                    </a:p>
                  </a:txBody>
                  <a:tcPr marL="6399" marR="6399" marT="6399" marB="0" anchor="ctr"/>
                </a:tc>
                <a:tc>
                  <a:txBody>
                    <a:bodyPr/>
                    <a:lstStyle/>
                    <a:p>
                      <a:pPr algn="ctr" fontAlgn="ctr"/>
                      <a:r>
                        <a:rPr lang="en-US" sz="1400" u="none" strike="noStrike">
                          <a:effectLst/>
                        </a:rPr>
                        <a:t>5</a:t>
                      </a:r>
                      <a:endParaRPr lang="en-US" sz="1400" b="0" i="0" u="none" strike="noStrike">
                        <a:solidFill>
                          <a:srgbClr val="000000"/>
                        </a:solidFill>
                        <a:effectLst/>
                        <a:latin typeface="Calibri" panose="020F0502020204030204" pitchFamily="34" charset="0"/>
                      </a:endParaRPr>
                    </a:p>
                  </a:txBody>
                  <a:tcPr marL="6399" marR="6399" marT="6399" marB="0" anchor="ctr"/>
                </a:tc>
                <a:tc>
                  <a:txBody>
                    <a:bodyPr/>
                    <a:lstStyle/>
                    <a:p>
                      <a:pPr algn="ctr" fontAlgn="ctr"/>
                      <a:r>
                        <a:rPr lang="en-US" sz="1400" u="none" strike="noStrike">
                          <a:effectLst/>
                        </a:rPr>
                        <a:t>4</a:t>
                      </a:r>
                      <a:endParaRPr lang="en-US" sz="1400" b="0" i="0" u="none" strike="noStrike">
                        <a:solidFill>
                          <a:srgbClr val="000000"/>
                        </a:solidFill>
                        <a:effectLst/>
                        <a:latin typeface="Calibri" panose="020F0502020204030204" pitchFamily="34" charset="0"/>
                      </a:endParaRPr>
                    </a:p>
                  </a:txBody>
                  <a:tcPr marL="6399" marR="6399" marT="6399" marB="0" anchor="ctr"/>
                </a:tc>
                <a:tc>
                  <a:txBody>
                    <a:bodyPr/>
                    <a:lstStyle/>
                    <a:p>
                      <a:pPr algn="ctr" fontAlgn="b"/>
                      <a:r>
                        <a:rPr lang="en-US" sz="1400" u="none" strike="noStrike" dirty="0">
                          <a:effectLst/>
                        </a:rPr>
                        <a:t>126</a:t>
                      </a:r>
                      <a:endParaRPr lang="en-US" sz="1400" b="0" i="0" u="none" strike="noStrike" dirty="0">
                        <a:solidFill>
                          <a:srgbClr val="000000"/>
                        </a:solidFill>
                        <a:effectLst/>
                        <a:latin typeface="Calibri" panose="020F0502020204030204" pitchFamily="34" charset="0"/>
                      </a:endParaRPr>
                    </a:p>
                  </a:txBody>
                  <a:tcPr marL="6399" marR="6399" marT="6399" marB="0" anchor="b"/>
                </a:tc>
                <a:extLst>
                  <a:ext uri="{0D108BD9-81ED-4DB2-BD59-A6C34878D82A}">
                    <a16:rowId xmlns:a16="http://schemas.microsoft.com/office/drawing/2014/main" val="10002"/>
                  </a:ext>
                </a:extLst>
              </a:tr>
              <a:tr h="189043">
                <a:tc>
                  <a:txBody>
                    <a:bodyPr/>
                    <a:lstStyle/>
                    <a:p>
                      <a:pPr algn="ctr" fontAlgn="ctr"/>
                      <a:r>
                        <a:rPr lang="en-US" sz="1400" u="none" strike="noStrike" dirty="0">
                          <a:effectLst/>
                        </a:rPr>
                        <a:t>Dr. Rajesh Bansode</a:t>
                      </a:r>
                      <a:endParaRPr lang="en-US" sz="1400" b="0" i="0" u="none" strike="noStrike" dirty="0">
                        <a:solidFill>
                          <a:srgbClr val="000000"/>
                        </a:solidFill>
                        <a:effectLst/>
                        <a:latin typeface="Times New Roman" panose="02020603050405020304" pitchFamily="18" charset="0"/>
                      </a:endParaRPr>
                    </a:p>
                  </a:txBody>
                  <a:tcPr marL="6399" marR="6399" marT="6399" marB="0" anchor="ctr"/>
                </a:tc>
                <a:tc>
                  <a:txBody>
                    <a:bodyPr/>
                    <a:lstStyle/>
                    <a:p>
                      <a:pPr algn="ctr" fontAlgn="ctr"/>
                      <a:r>
                        <a:rPr lang="en-US" sz="1400" u="none" strike="noStrike">
                          <a:effectLst/>
                        </a:rPr>
                        <a:t>4</a:t>
                      </a:r>
                      <a:endParaRPr lang="en-US" sz="1400" b="0" i="0" u="none" strike="noStrike">
                        <a:solidFill>
                          <a:srgbClr val="000000"/>
                        </a:solidFill>
                        <a:effectLst/>
                        <a:latin typeface="Calibri" panose="020F0502020204030204" pitchFamily="34" charset="0"/>
                      </a:endParaRPr>
                    </a:p>
                  </a:txBody>
                  <a:tcPr marL="6399" marR="6399" marT="6399" marB="0" anchor="ctr"/>
                </a:tc>
                <a:tc>
                  <a:txBody>
                    <a:bodyPr/>
                    <a:lstStyle/>
                    <a:p>
                      <a:pPr algn="ctr" fontAlgn="ctr"/>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6399" marR="6399" marT="6399" marB="0" anchor="ctr"/>
                </a:tc>
                <a:tc>
                  <a:txBody>
                    <a:bodyPr/>
                    <a:lstStyle/>
                    <a:p>
                      <a:pPr algn="ctr" fontAlgn="b"/>
                      <a:r>
                        <a:rPr lang="en-US" sz="1400" u="none" strike="noStrike" dirty="0">
                          <a:effectLst/>
                        </a:rPr>
                        <a:t>80</a:t>
                      </a:r>
                      <a:endParaRPr lang="en-US" sz="1400" b="0" i="0" u="none" strike="noStrike" dirty="0">
                        <a:solidFill>
                          <a:srgbClr val="000000"/>
                        </a:solidFill>
                        <a:effectLst/>
                        <a:latin typeface="Calibri" panose="020F0502020204030204" pitchFamily="34" charset="0"/>
                      </a:endParaRPr>
                    </a:p>
                  </a:txBody>
                  <a:tcPr marL="6399" marR="6399" marT="6399" marB="0" anchor="b"/>
                </a:tc>
                <a:extLst>
                  <a:ext uri="{0D108BD9-81ED-4DB2-BD59-A6C34878D82A}">
                    <a16:rowId xmlns:a16="http://schemas.microsoft.com/office/drawing/2014/main" val="10003"/>
                  </a:ext>
                </a:extLst>
              </a:tr>
              <a:tr h="189043">
                <a:tc>
                  <a:txBody>
                    <a:bodyPr/>
                    <a:lstStyle/>
                    <a:p>
                      <a:pPr algn="ctr" fontAlgn="ctr"/>
                      <a:r>
                        <a:rPr lang="en-US" sz="1400" u="none" strike="noStrike" dirty="0">
                          <a:effectLst/>
                        </a:rPr>
                        <a:t>Mr. </a:t>
                      </a:r>
                      <a:r>
                        <a:rPr lang="en-US" sz="1400" u="none" strike="noStrike" dirty="0" err="1">
                          <a:effectLst/>
                        </a:rPr>
                        <a:t>Vikas</a:t>
                      </a:r>
                      <a:r>
                        <a:rPr lang="en-US" sz="1400" u="none" strike="noStrike" dirty="0">
                          <a:effectLst/>
                        </a:rPr>
                        <a:t> </a:t>
                      </a:r>
                      <a:r>
                        <a:rPr lang="en-US" sz="1400" u="none" strike="noStrike" dirty="0" err="1">
                          <a:effectLst/>
                        </a:rPr>
                        <a:t>Kaul</a:t>
                      </a:r>
                      <a:endParaRPr lang="en-US" sz="1400" b="0" i="0" u="none" strike="noStrike" dirty="0">
                        <a:solidFill>
                          <a:srgbClr val="000000"/>
                        </a:solidFill>
                        <a:effectLst/>
                        <a:latin typeface="Times New Roman" panose="02020603050405020304" pitchFamily="18" charset="0"/>
                      </a:endParaRPr>
                    </a:p>
                  </a:txBody>
                  <a:tcPr marL="6399" marR="6399" marT="6399" marB="0" anchor="ctr"/>
                </a:tc>
                <a:tc>
                  <a:txBody>
                    <a:bodyPr/>
                    <a:lstStyle/>
                    <a:p>
                      <a:pPr algn="ctr" fontAlgn="ctr"/>
                      <a:r>
                        <a:rPr lang="en-US" sz="1400" u="none" strike="noStrike">
                          <a:effectLst/>
                        </a:rPr>
                        <a:t>6</a:t>
                      </a:r>
                      <a:endParaRPr lang="en-US" sz="1400" b="0" i="0" u="none" strike="noStrike">
                        <a:solidFill>
                          <a:srgbClr val="000000"/>
                        </a:solidFill>
                        <a:effectLst/>
                        <a:latin typeface="Calibri" panose="020F0502020204030204" pitchFamily="34" charset="0"/>
                      </a:endParaRPr>
                    </a:p>
                  </a:txBody>
                  <a:tcPr marL="6399" marR="6399" marT="6399" marB="0" anchor="ctr"/>
                </a:tc>
                <a:tc>
                  <a:txBody>
                    <a:bodyPr/>
                    <a:lstStyle/>
                    <a:p>
                      <a:pPr algn="ctr" fontAlgn="ctr"/>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6399" marR="6399" marT="6399" marB="0" anchor="ctr"/>
                </a:tc>
                <a:tc>
                  <a:txBody>
                    <a:bodyPr/>
                    <a:lstStyle/>
                    <a:p>
                      <a:pPr algn="ctr" fontAlgn="b"/>
                      <a:r>
                        <a:rPr lang="en-US" sz="1400" u="none" strike="noStrike" dirty="0">
                          <a:effectLst/>
                        </a:rPr>
                        <a:t>66</a:t>
                      </a:r>
                      <a:endParaRPr lang="en-US" sz="1400" b="0" i="0" u="none" strike="noStrike" dirty="0">
                        <a:solidFill>
                          <a:srgbClr val="000000"/>
                        </a:solidFill>
                        <a:effectLst/>
                        <a:latin typeface="Calibri" panose="020F0502020204030204" pitchFamily="34" charset="0"/>
                      </a:endParaRPr>
                    </a:p>
                  </a:txBody>
                  <a:tcPr marL="6399" marR="6399" marT="6399" marB="0" anchor="b"/>
                </a:tc>
                <a:extLst>
                  <a:ext uri="{0D108BD9-81ED-4DB2-BD59-A6C34878D82A}">
                    <a16:rowId xmlns:a16="http://schemas.microsoft.com/office/drawing/2014/main" val="10004"/>
                  </a:ext>
                </a:extLst>
              </a:tr>
              <a:tr h="189043">
                <a:tc>
                  <a:txBody>
                    <a:bodyPr/>
                    <a:lstStyle/>
                    <a:p>
                      <a:pPr algn="ctr" fontAlgn="ctr"/>
                      <a:r>
                        <a:rPr lang="en-US" sz="1400" u="none" strike="noStrike" dirty="0">
                          <a:effectLst/>
                        </a:rPr>
                        <a:t>Dr. </a:t>
                      </a:r>
                      <a:r>
                        <a:rPr lang="en-US" sz="1400" u="none" strike="noStrike" dirty="0" err="1">
                          <a:effectLst/>
                        </a:rPr>
                        <a:t>Zahir</a:t>
                      </a:r>
                      <a:r>
                        <a:rPr lang="en-US" sz="1400" u="none" strike="noStrike" dirty="0">
                          <a:effectLst/>
                        </a:rPr>
                        <a:t> </a:t>
                      </a:r>
                      <a:r>
                        <a:rPr lang="en-US" sz="1400" u="none" strike="noStrike" dirty="0" err="1">
                          <a:effectLst/>
                        </a:rPr>
                        <a:t>Aalam</a:t>
                      </a:r>
                      <a:r>
                        <a:rPr lang="en-US" sz="1400" u="none" strike="noStrike" dirty="0">
                          <a:effectLst/>
                        </a:rPr>
                        <a:t> M.M.</a:t>
                      </a:r>
                      <a:endParaRPr lang="en-US" sz="1400" b="0" i="0" u="none" strike="noStrike" dirty="0">
                        <a:solidFill>
                          <a:srgbClr val="000000"/>
                        </a:solidFill>
                        <a:effectLst/>
                        <a:latin typeface="Times New Roman" panose="02020603050405020304" pitchFamily="18" charset="0"/>
                      </a:endParaRPr>
                    </a:p>
                  </a:txBody>
                  <a:tcPr marL="6399" marR="6399" marT="6399" marB="0" anchor="ctr"/>
                </a:tc>
                <a:tc>
                  <a:txBody>
                    <a:bodyPr/>
                    <a:lstStyle/>
                    <a:p>
                      <a:pPr algn="ctr" fontAlgn="ctr"/>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6399" marR="6399" marT="6399" marB="0" anchor="ctr"/>
                </a:tc>
                <a:tc>
                  <a:txBody>
                    <a:bodyPr/>
                    <a:lstStyle/>
                    <a:p>
                      <a:pPr algn="ctr" fontAlgn="ctr"/>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6399" marR="6399" marT="6399" marB="0" anchor="ctr"/>
                </a:tc>
                <a:tc>
                  <a:txBody>
                    <a:bodyPr/>
                    <a:lstStyle/>
                    <a:p>
                      <a:pPr algn="ctr" fontAlgn="b"/>
                      <a:r>
                        <a:rPr lang="en-US" sz="1400" u="none" strike="noStrike" dirty="0">
                          <a:effectLst/>
                        </a:rPr>
                        <a:t>18</a:t>
                      </a:r>
                      <a:endParaRPr lang="en-US" sz="1400" b="0" i="0" u="none" strike="noStrike" dirty="0">
                        <a:solidFill>
                          <a:srgbClr val="000000"/>
                        </a:solidFill>
                        <a:effectLst/>
                        <a:latin typeface="Calibri" panose="020F0502020204030204" pitchFamily="34" charset="0"/>
                      </a:endParaRPr>
                    </a:p>
                  </a:txBody>
                  <a:tcPr marL="6399" marR="6399" marT="6399" marB="0" anchor="b"/>
                </a:tc>
                <a:extLst>
                  <a:ext uri="{0D108BD9-81ED-4DB2-BD59-A6C34878D82A}">
                    <a16:rowId xmlns:a16="http://schemas.microsoft.com/office/drawing/2014/main" val="10005"/>
                  </a:ext>
                </a:extLst>
              </a:tr>
              <a:tr h="189043">
                <a:tc>
                  <a:txBody>
                    <a:bodyPr/>
                    <a:lstStyle/>
                    <a:p>
                      <a:pPr algn="ctr" fontAlgn="ctr"/>
                      <a:r>
                        <a:rPr lang="en-US" sz="1400" u="none" strike="noStrike" dirty="0">
                          <a:effectLst/>
                        </a:rPr>
                        <a:t>Dr. </a:t>
                      </a:r>
                      <a:r>
                        <a:rPr lang="en-US" sz="1400" u="none" strike="noStrike" dirty="0" err="1">
                          <a:effectLst/>
                        </a:rPr>
                        <a:t>Bijith</a:t>
                      </a:r>
                      <a:r>
                        <a:rPr lang="en-US" sz="1400" u="none" strike="noStrike" dirty="0">
                          <a:effectLst/>
                        </a:rPr>
                        <a:t> </a:t>
                      </a:r>
                      <a:r>
                        <a:rPr lang="en-US" sz="1400" u="none" strike="noStrike" dirty="0" err="1">
                          <a:effectLst/>
                        </a:rPr>
                        <a:t>Marakarkandy</a:t>
                      </a:r>
                      <a:endParaRPr lang="en-US" sz="1400" b="0" i="0" u="none" strike="noStrike" dirty="0">
                        <a:solidFill>
                          <a:srgbClr val="000000"/>
                        </a:solidFill>
                        <a:effectLst/>
                        <a:latin typeface="Times New Roman" panose="02020603050405020304" pitchFamily="18" charset="0"/>
                      </a:endParaRPr>
                    </a:p>
                  </a:txBody>
                  <a:tcPr marL="6399" marR="6399" marT="6399" marB="0" anchor="ctr"/>
                </a:tc>
                <a:tc>
                  <a:txBody>
                    <a:bodyPr/>
                    <a:lstStyle/>
                    <a:p>
                      <a:pPr algn="ctr" fontAlgn="ctr"/>
                      <a:r>
                        <a:rPr lang="en-US" sz="1400" u="none" strike="noStrike">
                          <a:effectLst/>
                        </a:rPr>
                        <a:t>5</a:t>
                      </a:r>
                      <a:endParaRPr lang="en-US" sz="1400" b="0" i="0" u="none" strike="noStrike">
                        <a:solidFill>
                          <a:srgbClr val="000000"/>
                        </a:solidFill>
                        <a:effectLst/>
                        <a:latin typeface="Calibri" panose="020F0502020204030204" pitchFamily="34" charset="0"/>
                      </a:endParaRPr>
                    </a:p>
                  </a:txBody>
                  <a:tcPr marL="6399" marR="6399" marT="6399" marB="0" anchor="ctr"/>
                </a:tc>
                <a:tc>
                  <a:txBody>
                    <a:bodyPr/>
                    <a:lstStyle/>
                    <a:p>
                      <a:pPr algn="ctr" fontAlgn="ctr"/>
                      <a:r>
                        <a:rPr lang="en-US" sz="1400" u="none" strike="noStrike">
                          <a:effectLst/>
                        </a:rPr>
                        <a:t>4</a:t>
                      </a:r>
                      <a:endParaRPr lang="en-US" sz="1400" b="0" i="0" u="none" strike="noStrike">
                        <a:solidFill>
                          <a:srgbClr val="000000"/>
                        </a:solidFill>
                        <a:effectLst/>
                        <a:latin typeface="Calibri" panose="020F0502020204030204" pitchFamily="34" charset="0"/>
                      </a:endParaRPr>
                    </a:p>
                  </a:txBody>
                  <a:tcPr marL="6399" marR="6399" marT="6399" marB="0" anchor="ctr"/>
                </a:tc>
                <a:tc>
                  <a:txBody>
                    <a:bodyPr/>
                    <a:lstStyle/>
                    <a:p>
                      <a:pPr algn="ctr" fontAlgn="b"/>
                      <a:r>
                        <a:rPr lang="en-US" sz="1400" u="none" strike="noStrike" dirty="0">
                          <a:effectLst/>
                        </a:rPr>
                        <a:t>83</a:t>
                      </a:r>
                      <a:endParaRPr lang="en-US" sz="1400" b="0" i="0" u="none" strike="noStrike" dirty="0">
                        <a:solidFill>
                          <a:srgbClr val="000000"/>
                        </a:solidFill>
                        <a:effectLst/>
                        <a:latin typeface="Calibri" panose="020F0502020204030204" pitchFamily="34" charset="0"/>
                      </a:endParaRPr>
                    </a:p>
                  </a:txBody>
                  <a:tcPr marL="6399" marR="6399" marT="6399" marB="0" anchor="b"/>
                </a:tc>
                <a:extLst>
                  <a:ext uri="{0D108BD9-81ED-4DB2-BD59-A6C34878D82A}">
                    <a16:rowId xmlns:a16="http://schemas.microsoft.com/office/drawing/2014/main" val="10006"/>
                  </a:ext>
                </a:extLst>
              </a:tr>
              <a:tr h="189043">
                <a:tc>
                  <a:txBody>
                    <a:bodyPr/>
                    <a:lstStyle/>
                    <a:p>
                      <a:pPr algn="ctr" fontAlgn="ctr"/>
                      <a:r>
                        <a:rPr lang="en-US" sz="1400" u="none" strike="noStrike" dirty="0">
                          <a:effectLst/>
                        </a:rPr>
                        <a:t>Mr. </a:t>
                      </a:r>
                      <a:r>
                        <a:rPr lang="en-US" sz="1400" u="none" strike="noStrike" dirty="0" err="1">
                          <a:effectLst/>
                        </a:rPr>
                        <a:t>Namdeo</a:t>
                      </a:r>
                      <a:r>
                        <a:rPr lang="en-US" sz="1400" u="none" strike="noStrike" dirty="0">
                          <a:effectLst/>
                        </a:rPr>
                        <a:t> B. </a:t>
                      </a:r>
                      <a:r>
                        <a:rPr lang="en-US" sz="1400" u="none" strike="noStrike" dirty="0" err="1">
                          <a:effectLst/>
                        </a:rPr>
                        <a:t>Badhe</a:t>
                      </a:r>
                      <a:endParaRPr lang="en-US" sz="1400" b="0" i="0" u="none" strike="noStrike" dirty="0">
                        <a:solidFill>
                          <a:srgbClr val="000000"/>
                        </a:solidFill>
                        <a:effectLst/>
                        <a:latin typeface="Times New Roman" panose="02020603050405020304" pitchFamily="18" charset="0"/>
                      </a:endParaRPr>
                    </a:p>
                  </a:txBody>
                  <a:tcPr marL="6399" marR="6399" marT="6399" marB="0" anchor="ctr"/>
                </a:tc>
                <a:tc>
                  <a:txBody>
                    <a:bodyPr/>
                    <a:lstStyle/>
                    <a:p>
                      <a:pPr algn="ctr" fontAlgn="ctr"/>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6399" marR="6399" marT="6399" marB="0" anchor="ctr"/>
                </a:tc>
                <a:tc>
                  <a:txBody>
                    <a:bodyPr/>
                    <a:lstStyle/>
                    <a:p>
                      <a:pPr algn="ctr" fontAlgn="ctr"/>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6399" marR="6399" marT="6399" marB="0" anchor="ctr"/>
                </a:tc>
                <a:tc>
                  <a:txBody>
                    <a:bodyPr/>
                    <a:lstStyle/>
                    <a:p>
                      <a:pPr algn="ctr" fontAlgn="b"/>
                      <a:r>
                        <a:rPr lang="en-US" sz="1400" u="none" strike="noStrike" dirty="0">
                          <a:effectLst/>
                        </a:rPr>
                        <a:t>3</a:t>
                      </a:r>
                      <a:endParaRPr lang="en-US" sz="1400" b="0" i="0" u="none" strike="noStrike" dirty="0">
                        <a:solidFill>
                          <a:srgbClr val="000000"/>
                        </a:solidFill>
                        <a:effectLst/>
                        <a:latin typeface="Calibri" panose="020F0502020204030204" pitchFamily="34" charset="0"/>
                      </a:endParaRPr>
                    </a:p>
                  </a:txBody>
                  <a:tcPr marL="6399" marR="6399" marT="6399" marB="0" anchor="b"/>
                </a:tc>
                <a:extLst>
                  <a:ext uri="{0D108BD9-81ED-4DB2-BD59-A6C34878D82A}">
                    <a16:rowId xmlns:a16="http://schemas.microsoft.com/office/drawing/2014/main" val="10007"/>
                  </a:ext>
                </a:extLst>
              </a:tr>
              <a:tr h="189043">
                <a:tc>
                  <a:txBody>
                    <a:bodyPr/>
                    <a:lstStyle/>
                    <a:p>
                      <a:pPr algn="ctr" fontAlgn="ctr"/>
                      <a:r>
                        <a:rPr lang="en-US" sz="1400" u="none" strike="noStrike" dirty="0">
                          <a:effectLst/>
                        </a:rPr>
                        <a:t>Mrs. </a:t>
                      </a:r>
                      <a:r>
                        <a:rPr lang="en-US" sz="1400" u="none" strike="noStrike" dirty="0" err="1">
                          <a:effectLst/>
                        </a:rPr>
                        <a:t>Vandana</a:t>
                      </a:r>
                      <a:r>
                        <a:rPr lang="en-US" sz="1400" u="none" strike="noStrike" dirty="0">
                          <a:effectLst/>
                        </a:rPr>
                        <a:t> </a:t>
                      </a:r>
                      <a:r>
                        <a:rPr lang="en-US" sz="1400" u="none" strike="noStrike" dirty="0" err="1">
                          <a:effectLst/>
                        </a:rPr>
                        <a:t>Munde</a:t>
                      </a:r>
                      <a:endParaRPr lang="en-US" sz="1400" b="0" i="0" u="none" strike="noStrike" dirty="0">
                        <a:solidFill>
                          <a:srgbClr val="000000"/>
                        </a:solidFill>
                        <a:effectLst/>
                        <a:latin typeface="Times New Roman" panose="02020603050405020304" pitchFamily="18" charset="0"/>
                      </a:endParaRPr>
                    </a:p>
                  </a:txBody>
                  <a:tcPr marL="6399" marR="6399" marT="6399" marB="0" anchor="ctr"/>
                </a:tc>
                <a:tc>
                  <a:txBody>
                    <a:bodyPr/>
                    <a:lstStyle/>
                    <a:p>
                      <a:pPr algn="ctr" fontAlgn="ctr"/>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6399" marR="6399" marT="6399" marB="0" anchor="ctr"/>
                </a:tc>
                <a:tc>
                  <a:txBody>
                    <a:bodyPr/>
                    <a:lstStyle/>
                    <a:p>
                      <a:pPr algn="ctr" fontAlgn="ctr"/>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6399" marR="6399" marT="6399" marB="0" anchor="ctr"/>
                </a:tc>
                <a:tc>
                  <a:txBody>
                    <a:bodyPr/>
                    <a:lstStyle/>
                    <a:p>
                      <a:pPr algn="ctr" fontAlgn="b"/>
                      <a:r>
                        <a:rPr lang="en-US" sz="1400" u="none" strike="noStrike" dirty="0">
                          <a:effectLst/>
                        </a:rPr>
                        <a:t>3</a:t>
                      </a:r>
                      <a:endParaRPr lang="en-US" sz="1400" b="0" i="0" u="none" strike="noStrike" dirty="0">
                        <a:solidFill>
                          <a:srgbClr val="000000"/>
                        </a:solidFill>
                        <a:effectLst/>
                        <a:latin typeface="Calibri" panose="020F0502020204030204" pitchFamily="34" charset="0"/>
                      </a:endParaRPr>
                    </a:p>
                  </a:txBody>
                  <a:tcPr marL="6399" marR="6399" marT="6399" marB="0" anchor="b"/>
                </a:tc>
                <a:extLst>
                  <a:ext uri="{0D108BD9-81ED-4DB2-BD59-A6C34878D82A}">
                    <a16:rowId xmlns:a16="http://schemas.microsoft.com/office/drawing/2014/main" val="10008"/>
                  </a:ext>
                </a:extLst>
              </a:tr>
              <a:tr h="189043">
                <a:tc>
                  <a:txBody>
                    <a:bodyPr/>
                    <a:lstStyle/>
                    <a:p>
                      <a:pPr algn="ctr" fontAlgn="ctr"/>
                      <a:r>
                        <a:rPr lang="en-US" sz="1400" u="none" strike="noStrike" dirty="0">
                          <a:effectLst/>
                        </a:rPr>
                        <a:t>Mrs. Pranjali Kasture</a:t>
                      </a:r>
                      <a:endParaRPr lang="en-US" sz="1400" b="0" i="0" u="none" strike="noStrike" dirty="0">
                        <a:solidFill>
                          <a:srgbClr val="000000"/>
                        </a:solidFill>
                        <a:effectLst/>
                        <a:latin typeface="Times New Roman" panose="02020603050405020304" pitchFamily="18" charset="0"/>
                      </a:endParaRPr>
                    </a:p>
                  </a:txBody>
                  <a:tcPr marL="6399" marR="6399" marT="6399" marB="0" anchor="ctr"/>
                </a:tc>
                <a:tc>
                  <a:txBody>
                    <a:bodyPr/>
                    <a:lstStyle/>
                    <a:p>
                      <a:pPr algn="ctr" fontAlgn="ctr"/>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6399" marR="6399" marT="6399" marB="0" anchor="ctr"/>
                </a:tc>
                <a:tc>
                  <a:txBody>
                    <a:bodyPr/>
                    <a:lstStyle/>
                    <a:p>
                      <a:pPr algn="ctr" fontAlgn="ctr"/>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6399" marR="6399" marT="6399" marB="0" anchor="ctr"/>
                </a:tc>
                <a:tc>
                  <a:txBody>
                    <a:bodyPr/>
                    <a:lstStyle/>
                    <a:p>
                      <a:pPr algn="ctr" fontAlgn="b"/>
                      <a:r>
                        <a:rPr lang="en-US" sz="1400" u="none" strike="noStrike">
                          <a:effectLst/>
                        </a:rPr>
                        <a:t>8</a:t>
                      </a:r>
                      <a:endParaRPr lang="en-US" sz="1400" b="0" i="0" u="none" strike="noStrike">
                        <a:solidFill>
                          <a:srgbClr val="000000"/>
                        </a:solidFill>
                        <a:effectLst/>
                        <a:latin typeface="Calibri" panose="020F0502020204030204" pitchFamily="34" charset="0"/>
                      </a:endParaRPr>
                    </a:p>
                  </a:txBody>
                  <a:tcPr marL="6399" marR="6399" marT="6399" marB="0" anchor="b"/>
                </a:tc>
                <a:extLst>
                  <a:ext uri="{0D108BD9-81ED-4DB2-BD59-A6C34878D82A}">
                    <a16:rowId xmlns:a16="http://schemas.microsoft.com/office/drawing/2014/main" val="10009"/>
                  </a:ext>
                </a:extLst>
              </a:tr>
              <a:tr h="189043">
                <a:tc>
                  <a:txBody>
                    <a:bodyPr/>
                    <a:lstStyle/>
                    <a:p>
                      <a:pPr algn="ctr" fontAlgn="ctr"/>
                      <a:r>
                        <a:rPr lang="en-US" sz="1400" u="none" strike="noStrike" dirty="0">
                          <a:effectLst/>
                        </a:rPr>
                        <a:t>Dr. </a:t>
                      </a:r>
                      <a:r>
                        <a:rPr lang="en-US" sz="1400" u="none" strike="noStrike" dirty="0" err="1">
                          <a:effectLst/>
                        </a:rPr>
                        <a:t>Sangeeta</a:t>
                      </a:r>
                      <a:r>
                        <a:rPr lang="en-US" sz="1400" u="none" strike="noStrike" dirty="0">
                          <a:effectLst/>
                        </a:rPr>
                        <a:t> </a:t>
                      </a:r>
                      <a:r>
                        <a:rPr lang="en-US" sz="1400" u="none" strike="noStrike" dirty="0" err="1">
                          <a:effectLst/>
                        </a:rPr>
                        <a:t>Vhatkar</a:t>
                      </a:r>
                      <a:endParaRPr lang="en-US" sz="1400" b="0" i="0" u="none" strike="noStrike" dirty="0">
                        <a:solidFill>
                          <a:srgbClr val="000000"/>
                        </a:solidFill>
                        <a:effectLst/>
                        <a:latin typeface="Times New Roman" panose="02020603050405020304" pitchFamily="18" charset="0"/>
                      </a:endParaRPr>
                    </a:p>
                  </a:txBody>
                  <a:tcPr marL="6399" marR="6399" marT="6399" marB="0" anchor="ctr"/>
                </a:tc>
                <a:tc>
                  <a:txBody>
                    <a:bodyPr/>
                    <a:lstStyle/>
                    <a:p>
                      <a:pPr algn="ctr" fontAlgn="ctr"/>
                      <a:r>
                        <a:rPr lang="en-US" sz="1400" u="none" strike="noStrike">
                          <a:effectLst/>
                        </a:rPr>
                        <a:t>5</a:t>
                      </a:r>
                      <a:endParaRPr lang="en-US" sz="1400" b="0" i="0" u="none" strike="noStrike">
                        <a:solidFill>
                          <a:srgbClr val="000000"/>
                        </a:solidFill>
                        <a:effectLst/>
                        <a:latin typeface="Calibri" panose="020F0502020204030204" pitchFamily="34" charset="0"/>
                      </a:endParaRPr>
                    </a:p>
                  </a:txBody>
                  <a:tcPr marL="6399" marR="6399" marT="6399" marB="0" anchor="ctr"/>
                </a:tc>
                <a:tc>
                  <a:txBody>
                    <a:bodyPr/>
                    <a:lstStyle/>
                    <a:p>
                      <a:pPr algn="ctr" fontAlgn="ctr"/>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6399" marR="6399" marT="6399" marB="0" anchor="ctr"/>
                </a:tc>
                <a:tc>
                  <a:txBody>
                    <a:bodyPr/>
                    <a:lstStyle/>
                    <a:p>
                      <a:pPr algn="ctr" fontAlgn="b"/>
                      <a:r>
                        <a:rPr lang="en-US" sz="1400" u="none" strike="noStrike">
                          <a:effectLst/>
                        </a:rPr>
                        <a:t>71</a:t>
                      </a:r>
                      <a:endParaRPr lang="en-US" sz="1400" b="0" i="0" u="none" strike="noStrike">
                        <a:solidFill>
                          <a:srgbClr val="000000"/>
                        </a:solidFill>
                        <a:effectLst/>
                        <a:latin typeface="Calibri" panose="020F0502020204030204" pitchFamily="34" charset="0"/>
                      </a:endParaRPr>
                    </a:p>
                  </a:txBody>
                  <a:tcPr marL="6399" marR="6399" marT="6399" marB="0" anchor="b"/>
                </a:tc>
                <a:extLst>
                  <a:ext uri="{0D108BD9-81ED-4DB2-BD59-A6C34878D82A}">
                    <a16:rowId xmlns:a16="http://schemas.microsoft.com/office/drawing/2014/main" val="10010"/>
                  </a:ext>
                </a:extLst>
              </a:tr>
              <a:tr h="189043">
                <a:tc>
                  <a:txBody>
                    <a:bodyPr/>
                    <a:lstStyle/>
                    <a:p>
                      <a:pPr algn="ctr" fontAlgn="ctr"/>
                      <a:r>
                        <a:rPr lang="en-US" sz="1400" u="none" strike="noStrike" dirty="0">
                          <a:effectLst/>
                        </a:rPr>
                        <a:t>Mr. Anil K. </a:t>
                      </a:r>
                      <a:r>
                        <a:rPr lang="en-US" sz="1400" u="none" strike="noStrike" dirty="0" err="1">
                          <a:effectLst/>
                        </a:rPr>
                        <a:t>Vasoya</a:t>
                      </a:r>
                      <a:endParaRPr lang="en-US" sz="1400" b="0" i="0" u="none" strike="noStrike" dirty="0">
                        <a:solidFill>
                          <a:srgbClr val="000000"/>
                        </a:solidFill>
                        <a:effectLst/>
                        <a:latin typeface="Times New Roman" panose="02020603050405020304" pitchFamily="18" charset="0"/>
                      </a:endParaRPr>
                    </a:p>
                  </a:txBody>
                  <a:tcPr marL="6399" marR="6399" marT="6399" marB="0" anchor="ctr"/>
                </a:tc>
                <a:tc>
                  <a:txBody>
                    <a:bodyPr/>
                    <a:lstStyle/>
                    <a:p>
                      <a:pPr algn="ctr" fontAlgn="ctr"/>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6399" marR="6399" marT="6399" marB="0" anchor="ctr"/>
                </a:tc>
                <a:tc>
                  <a:txBody>
                    <a:bodyPr/>
                    <a:lstStyle/>
                    <a:p>
                      <a:pPr algn="ctr" fontAlgn="ctr"/>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6399" marR="6399" marT="6399" marB="0" anchor="ctr"/>
                </a:tc>
                <a:tc>
                  <a:txBody>
                    <a:bodyPr/>
                    <a:lstStyle/>
                    <a:p>
                      <a:pPr algn="ctr" fontAlgn="b"/>
                      <a:r>
                        <a:rPr lang="en-US" sz="1400" u="none" strike="noStrike">
                          <a:effectLst/>
                        </a:rPr>
                        <a:t>9</a:t>
                      </a:r>
                      <a:endParaRPr lang="en-US" sz="1400" b="0" i="0" u="none" strike="noStrike">
                        <a:solidFill>
                          <a:srgbClr val="000000"/>
                        </a:solidFill>
                        <a:effectLst/>
                        <a:latin typeface="Calibri" panose="020F0502020204030204" pitchFamily="34" charset="0"/>
                      </a:endParaRPr>
                    </a:p>
                  </a:txBody>
                  <a:tcPr marL="6399" marR="6399" marT="6399" marB="0" anchor="b"/>
                </a:tc>
                <a:extLst>
                  <a:ext uri="{0D108BD9-81ED-4DB2-BD59-A6C34878D82A}">
                    <a16:rowId xmlns:a16="http://schemas.microsoft.com/office/drawing/2014/main" val="10011"/>
                  </a:ext>
                </a:extLst>
              </a:tr>
              <a:tr h="189043">
                <a:tc>
                  <a:txBody>
                    <a:bodyPr/>
                    <a:lstStyle/>
                    <a:p>
                      <a:pPr algn="ctr" fontAlgn="ctr"/>
                      <a:r>
                        <a:rPr lang="en-US" sz="1400" u="none" strike="noStrike" dirty="0">
                          <a:effectLst/>
                        </a:rPr>
                        <a:t>Mr. </a:t>
                      </a:r>
                      <a:r>
                        <a:rPr lang="en-US" sz="1400" u="none" strike="noStrike" dirty="0" err="1">
                          <a:effectLst/>
                        </a:rPr>
                        <a:t>Bhushan</a:t>
                      </a:r>
                      <a:r>
                        <a:rPr lang="en-US" sz="1400" u="none" strike="noStrike" dirty="0">
                          <a:effectLst/>
                        </a:rPr>
                        <a:t> </a:t>
                      </a:r>
                      <a:r>
                        <a:rPr lang="en-US" sz="1400" u="none" strike="noStrike" dirty="0" err="1">
                          <a:effectLst/>
                        </a:rPr>
                        <a:t>Nemade</a:t>
                      </a:r>
                      <a:endParaRPr lang="en-US" sz="1400" b="0" i="0" u="none" strike="noStrike" dirty="0">
                        <a:solidFill>
                          <a:srgbClr val="000000"/>
                        </a:solidFill>
                        <a:effectLst/>
                        <a:latin typeface="Times New Roman" panose="02020603050405020304" pitchFamily="18" charset="0"/>
                      </a:endParaRPr>
                    </a:p>
                  </a:txBody>
                  <a:tcPr marL="6399" marR="6399" marT="6399" marB="0" anchor="ctr"/>
                </a:tc>
                <a:tc>
                  <a:txBody>
                    <a:bodyPr/>
                    <a:lstStyle/>
                    <a:p>
                      <a:pPr algn="ctr" fontAlgn="ctr"/>
                      <a:r>
                        <a:rPr lang="en-US" sz="1400" u="none" strike="noStrike">
                          <a:effectLst/>
                        </a:rPr>
                        <a:t>7</a:t>
                      </a:r>
                      <a:endParaRPr lang="en-US" sz="1400" b="0" i="0" u="none" strike="noStrike">
                        <a:solidFill>
                          <a:srgbClr val="000000"/>
                        </a:solidFill>
                        <a:effectLst/>
                        <a:latin typeface="Calibri" panose="020F0502020204030204" pitchFamily="34" charset="0"/>
                      </a:endParaRPr>
                    </a:p>
                  </a:txBody>
                  <a:tcPr marL="6399" marR="6399" marT="6399" marB="0" anchor="ctr"/>
                </a:tc>
                <a:tc>
                  <a:txBody>
                    <a:bodyPr/>
                    <a:lstStyle/>
                    <a:p>
                      <a:pPr algn="ctr" fontAlgn="ctr"/>
                      <a:r>
                        <a:rPr lang="en-US" sz="1400" u="none" strike="noStrike">
                          <a:effectLst/>
                        </a:rPr>
                        <a:t>4</a:t>
                      </a:r>
                      <a:endParaRPr lang="en-US" sz="1400" b="0" i="0" u="none" strike="noStrike">
                        <a:solidFill>
                          <a:srgbClr val="000000"/>
                        </a:solidFill>
                        <a:effectLst/>
                        <a:latin typeface="Calibri" panose="020F0502020204030204" pitchFamily="34" charset="0"/>
                      </a:endParaRPr>
                    </a:p>
                  </a:txBody>
                  <a:tcPr marL="6399" marR="6399" marT="6399" marB="0" anchor="ctr"/>
                </a:tc>
                <a:tc>
                  <a:txBody>
                    <a:bodyPr/>
                    <a:lstStyle/>
                    <a:p>
                      <a:pPr algn="ctr" fontAlgn="b"/>
                      <a:r>
                        <a:rPr lang="en-US" sz="1400" u="none" strike="noStrike">
                          <a:effectLst/>
                        </a:rPr>
                        <a:t>85</a:t>
                      </a:r>
                      <a:endParaRPr lang="en-US" sz="1400" b="0" i="0" u="none" strike="noStrike">
                        <a:solidFill>
                          <a:srgbClr val="000000"/>
                        </a:solidFill>
                        <a:effectLst/>
                        <a:latin typeface="Calibri" panose="020F0502020204030204" pitchFamily="34" charset="0"/>
                      </a:endParaRPr>
                    </a:p>
                  </a:txBody>
                  <a:tcPr marL="6399" marR="6399" marT="6399" marB="0" anchor="b"/>
                </a:tc>
                <a:extLst>
                  <a:ext uri="{0D108BD9-81ED-4DB2-BD59-A6C34878D82A}">
                    <a16:rowId xmlns:a16="http://schemas.microsoft.com/office/drawing/2014/main" val="10012"/>
                  </a:ext>
                </a:extLst>
              </a:tr>
              <a:tr h="189043">
                <a:tc>
                  <a:txBody>
                    <a:bodyPr/>
                    <a:lstStyle/>
                    <a:p>
                      <a:pPr algn="ctr" fontAlgn="ctr"/>
                      <a:r>
                        <a:rPr lang="en-US" sz="1400" u="none" strike="noStrike" dirty="0">
                          <a:effectLst/>
                        </a:rPr>
                        <a:t>Mr. </a:t>
                      </a:r>
                      <a:r>
                        <a:rPr lang="en-US" sz="1400" u="none" strike="noStrike" dirty="0" err="1">
                          <a:effectLst/>
                        </a:rPr>
                        <a:t>Vijaykumar</a:t>
                      </a:r>
                      <a:r>
                        <a:rPr lang="en-US" sz="1400" u="none" strike="noStrike" dirty="0">
                          <a:effectLst/>
                        </a:rPr>
                        <a:t> </a:t>
                      </a:r>
                      <a:r>
                        <a:rPr lang="en-US" sz="1400" u="none" strike="noStrike" dirty="0" err="1">
                          <a:effectLst/>
                        </a:rPr>
                        <a:t>Yele</a:t>
                      </a:r>
                      <a:endParaRPr lang="en-US" sz="1400" b="0" i="0" u="none" strike="noStrike" dirty="0">
                        <a:solidFill>
                          <a:srgbClr val="000000"/>
                        </a:solidFill>
                        <a:effectLst/>
                        <a:latin typeface="Times New Roman" panose="02020603050405020304" pitchFamily="18" charset="0"/>
                      </a:endParaRPr>
                    </a:p>
                  </a:txBody>
                  <a:tcPr marL="6399" marR="6399" marT="6399" marB="0" anchor="ctr"/>
                </a:tc>
                <a:tc>
                  <a:txBody>
                    <a:bodyPr/>
                    <a:lstStyle/>
                    <a:p>
                      <a:pPr algn="ctr" fontAlgn="ctr"/>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6399" marR="6399" marT="6399" marB="0" anchor="ctr"/>
                </a:tc>
                <a:tc>
                  <a:txBody>
                    <a:bodyPr/>
                    <a:lstStyle/>
                    <a:p>
                      <a:pPr algn="ctr" fontAlgn="ctr"/>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6399" marR="6399" marT="6399" marB="0" anchor="ctr"/>
                </a:tc>
                <a:tc>
                  <a:txBody>
                    <a:bodyPr/>
                    <a:lstStyle/>
                    <a:p>
                      <a:pPr algn="ct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6399" marR="6399" marT="6399" marB="0" anchor="b"/>
                </a:tc>
                <a:extLst>
                  <a:ext uri="{0D108BD9-81ED-4DB2-BD59-A6C34878D82A}">
                    <a16:rowId xmlns:a16="http://schemas.microsoft.com/office/drawing/2014/main" val="10013"/>
                  </a:ext>
                </a:extLst>
              </a:tr>
              <a:tr h="189043">
                <a:tc>
                  <a:txBody>
                    <a:bodyPr/>
                    <a:lstStyle/>
                    <a:p>
                      <a:pPr algn="ctr" fontAlgn="ctr"/>
                      <a:r>
                        <a:rPr lang="en-US" sz="1400" u="none" strike="noStrike" dirty="0">
                          <a:effectLst/>
                        </a:rPr>
                        <a:t>Mr. </a:t>
                      </a:r>
                      <a:r>
                        <a:rPr lang="en-US" sz="1400" u="none" strike="noStrike" dirty="0" err="1">
                          <a:effectLst/>
                        </a:rPr>
                        <a:t>Aaditya</a:t>
                      </a:r>
                      <a:r>
                        <a:rPr lang="en-US" sz="1400" u="none" strike="noStrike" dirty="0">
                          <a:effectLst/>
                        </a:rPr>
                        <a:t> A. Desai</a:t>
                      </a:r>
                      <a:endParaRPr lang="en-US" sz="1400" b="0" i="0" u="none" strike="noStrike" dirty="0">
                        <a:solidFill>
                          <a:srgbClr val="000000"/>
                        </a:solidFill>
                        <a:effectLst/>
                        <a:latin typeface="Times New Roman" panose="02020603050405020304" pitchFamily="18" charset="0"/>
                      </a:endParaRPr>
                    </a:p>
                  </a:txBody>
                  <a:tcPr marL="6399" marR="6399" marT="6399" marB="0" anchor="ctr"/>
                </a:tc>
                <a:tc>
                  <a:txBody>
                    <a:bodyPr/>
                    <a:lstStyle/>
                    <a:p>
                      <a:pPr algn="ctr" fontAlgn="ctr"/>
                      <a:r>
                        <a:rPr lang="en-US" sz="1400" u="none" strike="noStrike">
                          <a:effectLst/>
                        </a:rPr>
                        <a:t>5</a:t>
                      </a:r>
                      <a:endParaRPr lang="en-US" sz="1400" b="0" i="0" u="none" strike="noStrike">
                        <a:solidFill>
                          <a:srgbClr val="000000"/>
                        </a:solidFill>
                        <a:effectLst/>
                        <a:latin typeface="Calibri" panose="020F0502020204030204" pitchFamily="34" charset="0"/>
                      </a:endParaRPr>
                    </a:p>
                  </a:txBody>
                  <a:tcPr marL="6399" marR="6399" marT="6399" marB="0" anchor="ctr"/>
                </a:tc>
                <a:tc>
                  <a:txBody>
                    <a:bodyPr/>
                    <a:lstStyle/>
                    <a:p>
                      <a:pPr algn="ctr" fontAlgn="ctr"/>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6399" marR="6399" marT="6399" marB="0" anchor="ctr"/>
                </a:tc>
                <a:tc>
                  <a:txBody>
                    <a:bodyPr/>
                    <a:lstStyle/>
                    <a:p>
                      <a:pPr algn="ctr" fontAlgn="b"/>
                      <a:r>
                        <a:rPr lang="en-US" sz="1400" u="none" strike="noStrike">
                          <a:effectLst/>
                        </a:rPr>
                        <a:t>62</a:t>
                      </a:r>
                      <a:endParaRPr lang="en-US" sz="1400" b="0" i="0" u="none" strike="noStrike">
                        <a:solidFill>
                          <a:srgbClr val="000000"/>
                        </a:solidFill>
                        <a:effectLst/>
                        <a:latin typeface="Calibri" panose="020F0502020204030204" pitchFamily="34" charset="0"/>
                      </a:endParaRPr>
                    </a:p>
                  </a:txBody>
                  <a:tcPr marL="6399" marR="6399" marT="6399" marB="0" anchor="b"/>
                </a:tc>
                <a:extLst>
                  <a:ext uri="{0D108BD9-81ED-4DB2-BD59-A6C34878D82A}">
                    <a16:rowId xmlns:a16="http://schemas.microsoft.com/office/drawing/2014/main" val="10014"/>
                  </a:ext>
                </a:extLst>
              </a:tr>
              <a:tr h="189043">
                <a:tc>
                  <a:txBody>
                    <a:bodyPr/>
                    <a:lstStyle/>
                    <a:p>
                      <a:pPr algn="ctr" fontAlgn="ctr"/>
                      <a:r>
                        <a:rPr lang="en-US" sz="1400" u="none" strike="noStrike" dirty="0">
                          <a:effectLst/>
                        </a:rPr>
                        <a:t>Mrs. </a:t>
                      </a:r>
                      <a:r>
                        <a:rPr lang="en-US" sz="1400" u="none" strike="noStrike" dirty="0" err="1">
                          <a:effectLst/>
                        </a:rPr>
                        <a:t>Hetal</a:t>
                      </a:r>
                      <a:r>
                        <a:rPr lang="en-US" sz="1400" u="none" strike="noStrike" dirty="0">
                          <a:effectLst/>
                        </a:rPr>
                        <a:t> </a:t>
                      </a:r>
                      <a:r>
                        <a:rPr lang="en-US" sz="1400" u="none" strike="noStrike" dirty="0" err="1">
                          <a:effectLst/>
                        </a:rPr>
                        <a:t>Amrutia</a:t>
                      </a:r>
                      <a:endParaRPr lang="en-US" sz="1400" b="0" i="0" u="none" strike="noStrike" dirty="0">
                        <a:solidFill>
                          <a:srgbClr val="000000"/>
                        </a:solidFill>
                        <a:effectLst/>
                        <a:latin typeface="Times New Roman" panose="02020603050405020304" pitchFamily="18" charset="0"/>
                      </a:endParaRPr>
                    </a:p>
                  </a:txBody>
                  <a:tcPr marL="6399" marR="6399" marT="6399" marB="0" anchor="ctr"/>
                </a:tc>
                <a:tc>
                  <a:txBody>
                    <a:bodyPr/>
                    <a:lstStyle/>
                    <a:p>
                      <a:pPr algn="ctr" fontAlgn="ctr"/>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6399" marR="6399" marT="6399" marB="0" anchor="ctr"/>
                </a:tc>
                <a:tc>
                  <a:txBody>
                    <a:bodyPr/>
                    <a:lstStyle/>
                    <a:p>
                      <a:pPr algn="ctr" fontAlgn="ctr"/>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6399" marR="6399" marT="6399" marB="0" anchor="ctr"/>
                </a:tc>
                <a:tc>
                  <a:txBody>
                    <a:bodyPr/>
                    <a:lstStyle/>
                    <a:p>
                      <a:pPr algn="ct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6399" marR="6399" marT="6399" marB="0" anchor="b"/>
                </a:tc>
                <a:extLst>
                  <a:ext uri="{0D108BD9-81ED-4DB2-BD59-A6C34878D82A}">
                    <a16:rowId xmlns:a16="http://schemas.microsoft.com/office/drawing/2014/main" val="10015"/>
                  </a:ext>
                </a:extLst>
              </a:tr>
              <a:tr h="189043">
                <a:tc>
                  <a:txBody>
                    <a:bodyPr/>
                    <a:lstStyle/>
                    <a:p>
                      <a:pPr algn="ctr" fontAlgn="ctr"/>
                      <a:r>
                        <a:rPr lang="en-US" sz="1400" u="none" strike="noStrike" dirty="0">
                          <a:effectLst/>
                        </a:rPr>
                        <a:t>Mrs. </a:t>
                      </a:r>
                      <a:r>
                        <a:rPr lang="en-US" sz="1400" u="none" strike="noStrike" dirty="0" err="1">
                          <a:effectLst/>
                        </a:rPr>
                        <a:t>Purvi</a:t>
                      </a:r>
                      <a:r>
                        <a:rPr lang="en-US" sz="1400" u="none" strike="noStrike" dirty="0">
                          <a:effectLst/>
                        </a:rPr>
                        <a:t> </a:t>
                      </a:r>
                      <a:r>
                        <a:rPr lang="en-US" sz="1400" u="none" strike="noStrike" dirty="0" err="1">
                          <a:effectLst/>
                        </a:rPr>
                        <a:t>Sankhe</a:t>
                      </a:r>
                      <a:endParaRPr lang="en-US" sz="1400" b="0" i="0" u="none" strike="noStrike" dirty="0">
                        <a:solidFill>
                          <a:srgbClr val="000000"/>
                        </a:solidFill>
                        <a:effectLst/>
                        <a:latin typeface="Times New Roman" panose="02020603050405020304" pitchFamily="18" charset="0"/>
                      </a:endParaRPr>
                    </a:p>
                  </a:txBody>
                  <a:tcPr marL="6399" marR="6399" marT="6399" marB="0" anchor="ctr"/>
                </a:tc>
                <a:tc>
                  <a:txBody>
                    <a:bodyPr/>
                    <a:lstStyle/>
                    <a:p>
                      <a:pPr algn="ctr" fontAlgn="ctr"/>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6399" marR="6399" marT="6399" marB="0" anchor="ctr"/>
                </a:tc>
                <a:tc>
                  <a:txBody>
                    <a:bodyPr/>
                    <a:lstStyle/>
                    <a:p>
                      <a:pPr algn="ctr" fontAlgn="ctr"/>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6399" marR="6399" marT="6399" marB="0" anchor="ctr"/>
                </a:tc>
                <a:tc>
                  <a:txBody>
                    <a:bodyPr/>
                    <a:lstStyle/>
                    <a:p>
                      <a:pPr algn="ctr" fontAlgn="b"/>
                      <a:r>
                        <a:rPr lang="en-US" sz="1400" u="none" strike="noStrike">
                          <a:effectLst/>
                        </a:rPr>
                        <a:t>6</a:t>
                      </a:r>
                      <a:endParaRPr lang="en-US" sz="1400" b="0" i="0" u="none" strike="noStrike">
                        <a:solidFill>
                          <a:srgbClr val="000000"/>
                        </a:solidFill>
                        <a:effectLst/>
                        <a:latin typeface="Calibri" panose="020F0502020204030204" pitchFamily="34" charset="0"/>
                      </a:endParaRPr>
                    </a:p>
                  </a:txBody>
                  <a:tcPr marL="6399" marR="6399" marT="6399" marB="0" anchor="b"/>
                </a:tc>
                <a:extLst>
                  <a:ext uri="{0D108BD9-81ED-4DB2-BD59-A6C34878D82A}">
                    <a16:rowId xmlns:a16="http://schemas.microsoft.com/office/drawing/2014/main" val="10016"/>
                  </a:ext>
                </a:extLst>
              </a:tr>
              <a:tr h="189043">
                <a:tc>
                  <a:txBody>
                    <a:bodyPr/>
                    <a:lstStyle/>
                    <a:p>
                      <a:pPr algn="ctr" fontAlgn="ctr"/>
                      <a:r>
                        <a:rPr lang="en-US" sz="1400" u="none" strike="noStrike" dirty="0">
                          <a:effectLst/>
                        </a:rPr>
                        <a:t>Ms. </a:t>
                      </a:r>
                      <a:r>
                        <a:rPr lang="en-US" sz="1400" u="none" strike="noStrike" dirty="0" err="1">
                          <a:effectLst/>
                        </a:rPr>
                        <a:t>Neha</a:t>
                      </a:r>
                      <a:r>
                        <a:rPr lang="en-US" sz="1400" u="none" strike="noStrike" dirty="0">
                          <a:effectLst/>
                        </a:rPr>
                        <a:t> Kapadia</a:t>
                      </a:r>
                      <a:endParaRPr lang="en-US" sz="1400" b="0" i="0" u="none" strike="noStrike" dirty="0">
                        <a:solidFill>
                          <a:srgbClr val="000000"/>
                        </a:solidFill>
                        <a:effectLst/>
                        <a:latin typeface="Times New Roman" panose="02020603050405020304" pitchFamily="18" charset="0"/>
                      </a:endParaRPr>
                    </a:p>
                  </a:txBody>
                  <a:tcPr marL="6399" marR="6399" marT="6399" marB="0" anchor="ctr"/>
                </a:tc>
                <a:tc>
                  <a:txBody>
                    <a:bodyPr/>
                    <a:lstStyle/>
                    <a:p>
                      <a:pPr algn="ctr" fontAlgn="ctr"/>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6399" marR="6399" marT="6399" marB="0" anchor="ctr"/>
                </a:tc>
                <a:tc>
                  <a:txBody>
                    <a:bodyPr/>
                    <a:lstStyle/>
                    <a:p>
                      <a:pPr algn="ctr" fontAlgn="ctr"/>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6399" marR="6399" marT="6399" marB="0" anchor="ctr"/>
                </a:tc>
                <a:tc>
                  <a:txBody>
                    <a:bodyPr/>
                    <a:lstStyle/>
                    <a:p>
                      <a:pPr algn="ct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6399" marR="6399" marT="6399" marB="0" anchor="b"/>
                </a:tc>
                <a:extLst>
                  <a:ext uri="{0D108BD9-81ED-4DB2-BD59-A6C34878D82A}">
                    <a16:rowId xmlns:a16="http://schemas.microsoft.com/office/drawing/2014/main" val="10017"/>
                  </a:ext>
                </a:extLst>
              </a:tr>
              <a:tr h="189043">
                <a:tc>
                  <a:txBody>
                    <a:bodyPr/>
                    <a:lstStyle/>
                    <a:p>
                      <a:pPr algn="ctr" fontAlgn="ctr"/>
                      <a:r>
                        <a:rPr lang="en-US" sz="1400" u="none" strike="noStrike" dirty="0">
                          <a:effectLst/>
                        </a:rPr>
                        <a:t>Mr. Rahul </a:t>
                      </a:r>
                      <a:r>
                        <a:rPr lang="en-US" sz="1400" u="none" strike="noStrike" dirty="0" err="1">
                          <a:effectLst/>
                        </a:rPr>
                        <a:t>Neve</a:t>
                      </a:r>
                      <a:endParaRPr lang="en-US" sz="1400" b="0" i="0" u="none" strike="noStrike" dirty="0">
                        <a:solidFill>
                          <a:srgbClr val="000000"/>
                        </a:solidFill>
                        <a:effectLst/>
                        <a:latin typeface="Times New Roman" panose="02020603050405020304" pitchFamily="18" charset="0"/>
                      </a:endParaRPr>
                    </a:p>
                  </a:txBody>
                  <a:tcPr marL="6399" marR="6399" marT="6399" marB="0" anchor="ctr"/>
                </a:tc>
                <a:tc>
                  <a:txBody>
                    <a:bodyPr/>
                    <a:lstStyle/>
                    <a:p>
                      <a:pPr algn="ctr" fontAlgn="ctr"/>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6399" marR="6399" marT="6399" marB="0" anchor="ctr"/>
                </a:tc>
                <a:tc>
                  <a:txBody>
                    <a:bodyPr/>
                    <a:lstStyle/>
                    <a:p>
                      <a:pPr algn="ctr" fontAlgn="ctr"/>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6399" marR="6399" marT="6399" marB="0" anchor="ctr"/>
                </a:tc>
                <a:tc>
                  <a:txBody>
                    <a:bodyPr/>
                    <a:lstStyle/>
                    <a:p>
                      <a:pPr algn="ctr" fontAlgn="b"/>
                      <a:r>
                        <a:rPr lang="en-US" sz="1400" u="none" strike="noStrike">
                          <a:effectLst/>
                        </a:rPr>
                        <a:t>5</a:t>
                      </a:r>
                      <a:endParaRPr lang="en-US" sz="1400" b="0" i="0" u="none" strike="noStrike">
                        <a:solidFill>
                          <a:srgbClr val="000000"/>
                        </a:solidFill>
                        <a:effectLst/>
                        <a:latin typeface="Calibri" panose="020F0502020204030204" pitchFamily="34" charset="0"/>
                      </a:endParaRPr>
                    </a:p>
                  </a:txBody>
                  <a:tcPr marL="6399" marR="6399" marT="6399" marB="0" anchor="b"/>
                </a:tc>
                <a:extLst>
                  <a:ext uri="{0D108BD9-81ED-4DB2-BD59-A6C34878D82A}">
                    <a16:rowId xmlns:a16="http://schemas.microsoft.com/office/drawing/2014/main" val="10018"/>
                  </a:ext>
                </a:extLst>
              </a:tr>
              <a:tr h="189043">
                <a:tc>
                  <a:txBody>
                    <a:bodyPr/>
                    <a:lstStyle/>
                    <a:p>
                      <a:pPr algn="ctr" fontAlgn="ctr"/>
                      <a:r>
                        <a:rPr lang="en-US" sz="1400" u="none" strike="noStrike" dirty="0">
                          <a:effectLst/>
                        </a:rPr>
                        <a:t>Mr. </a:t>
                      </a:r>
                      <a:r>
                        <a:rPr lang="en-US" sz="1400" u="none" strike="noStrike" dirty="0" err="1">
                          <a:effectLst/>
                        </a:rPr>
                        <a:t>Shridhar</a:t>
                      </a:r>
                      <a:r>
                        <a:rPr lang="en-US" sz="1400" u="none" strike="noStrike" dirty="0">
                          <a:effectLst/>
                        </a:rPr>
                        <a:t> </a:t>
                      </a:r>
                      <a:r>
                        <a:rPr lang="en-US" sz="1400" u="none" strike="noStrike" dirty="0" err="1">
                          <a:effectLst/>
                        </a:rPr>
                        <a:t>Kamble</a:t>
                      </a:r>
                      <a:endParaRPr lang="en-US" sz="1400" b="0" i="0" u="none" strike="noStrike" dirty="0">
                        <a:solidFill>
                          <a:srgbClr val="000000"/>
                        </a:solidFill>
                        <a:effectLst/>
                        <a:latin typeface="Times New Roman" panose="02020603050405020304" pitchFamily="18" charset="0"/>
                      </a:endParaRPr>
                    </a:p>
                  </a:txBody>
                  <a:tcPr marL="6399" marR="6399" marT="6399" marB="0" anchor="ctr"/>
                </a:tc>
                <a:tc>
                  <a:txBody>
                    <a:bodyPr/>
                    <a:lstStyle/>
                    <a:p>
                      <a:pPr algn="ctr" fontAlgn="ctr"/>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6399" marR="6399" marT="6399" marB="0" anchor="ctr"/>
                </a:tc>
                <a:tc>
                  <a:txBody>
                    <a:bodyPr/>
                    <a:lstStyle/>
                    <a:p>
                      <a:pPr algn="ctr" fontAlgn="ctr"/>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6399" marR="6399" marT="6399" marB="0" anchor="ctr"/>
                </a:tc>
                <a:tc>
                  <a:txBody>
                    <a:bodyPr/>
                    <a:lstStyle/>
                    <a:p>
                      <a:pPr algn="ctr" fontAlgn="b"/>
                      <a:r>
                        <a:rPr lang="en-US" sz="1400" u="none" strike="noStrike">
                          <a:effectLst/>
                        </a:rPr>
                        <a:t>13</a:t>
                      </a:r>
                      <a:endParaRPr lang="en-US" sz="1400" b="0" i="0" u="none" strike="noStrike">
                        <a:solidFill>
                          <a:srgbClr val="000000"/>
                        </a:solidFill>
                        <a:effectLst/>
                        <a:latin typeface="Calibri" panose="020F0502020204030204" pitchFamily="34" charset="0"/>
                      </a:endParaRPr>
                    </a:p>
                  </a:txBody>
                  <a:tcPr marL="6399" marR="6399" marT="6399" marB="0" anchor="b"/>
                </a:tc>
                <a:extLst>
                  <a:ext uri="{0D108BD9-81ED-4DB2-BD59-A6C34878D82A}">
                    <a16:rowId xmlns:a16="http://schemas.microsoft.com/office/drawing/2014/main" val="10019"/>
                  </a:ext>
                </a:extLst>
              </a:tr>
              <a:tr h="189043">
                <a:tc>
                  <a:txBody>
                    <a:bodyPr/>
                    <a:lstStyle/>
                    <a:p>
                      <a:pPr algn="ctr" fontAlgn="ctr"/>
                      <a:r>
                        <a:rPr lang="en-US" sz="1400" u="none" strike="noStrike" dirty="0">
                          <a:effectLst/>
                        </a:rPr>
                        <a:t>Mrs. Mary </a:t>
                      </a:r>
                      <a:r>
                        <a:rPr lang="en-US" sz="1400" u="none" strike="noStrike" dirty="0" err="1">
                          <a:effectLst/>
                        </a:rPr>
                        <a:t>Margarat</a:t>
                      </a:r>
                      <a:endParaRPr lang="en-US" sz="1400" b="0" i="0" u="none" strike="noStrike" dirty="0">
                        <a:solidFill>
                          <a:srgbClr val="000000"/>
                        </a:solidFill>
                        <a:effectLst/>
                        <a:latin typeface="Times New Roman" panose="02020603050405020304" pitchFamily="18" charset="0"/>
                      </a:endParaRPr>
                    </a:p>
                  </a:txBody>
                  <a:tcPr marL="6399" marR="6399" marT="6399" marB="0" anchor="ctr"/>
                </a:tc>
                <a:tc>
                  <a:txBody>
                    <a:bodyPr/>
                    <a:lstStyle/>
                    <a:p>
                      <a:pPr algn="ctr" fontAlgn="ctr"/>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6399" marR="6399" marT="6399" marB="0" anchor="ctr"/>
                </a:tc>
                <a:tc>
                  <a:txBody>
                    <a:bodyPr/>
                    <a:lstStyle/>
                    <a:p>
                      <a:pPr algn="ctr" fontAlgn="ctr"/>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6399" marR="6399" marT="6399" marB="0" anchor="ctr"/>
                </a:tc>
                <a:tc>
                  <a:txBody>
                    <a:bodyPr/>
                    <a:lstStyle/>
                    <a:p>
                      <a:pPr algn="ctr" fontAlgn="b"/>
                      <a:r>
                        <a:rPr lang="en-US" sz="1400" u="none" strike="noStrike">
                          <a:effectLst/>
                        </a:rPr>
                        <a:t>7</a:t>
                      </a:r>
                      <a:endParaRPr lang="en-US" sz="1400" b="0" i="0" u="none" strike="noStrike">
                        <a:solidFill>
                          <a:srgbClr val="000000"/>
                        </a:solidFill>
                        <a:effectLst/>
                        <a:latin typeface="Calibri" panose="020F0502020204030204" pitchFamily="34" charset="0"/>
                      </a:endParaRPr>
                    </a:p>
                  </a:txBody>
                  <a:tcPr marL="6399" marR="6399" marT="6399" marB="0" anchor="b"/>
                </a:tc>
                <a:extLst>
                  <a:ext uri="{0D108BD9-81ED-4DB2-BD59-A6C34878D82A}">
                    <a16:rowId xmlns:a16="http://schemas.microsoft.com/office/drawing/2014/main" val="10020"/>
                  </a:ext>
                </a:extLst>
              </a:tr>
              <a:tr h="189043">
                <a:tc>
                  <a:txBody>
                    <a:bodyPr/>
                    <a:lstStyle/>
                    <a:p>
                      <a:pPr algn="ctr" fontAlgn="ctr"/>
                      <a:r>
                        <a:rPr lang="en-US" sz="1400" u="none" strike="noStrike" dirty="0">
                          <a:effectLst/>
                        </a:rPr>
                        <a:t>Mr. </a:t>
                      </a:r>
                      <a:r>
                        <a:rPr lang="en-US" sz="1400" u="none" strike="noStrike" dirty="0" err="1">
                          <a:effectLst/>
                        </a:rPr>
                        <a:t>Sudhir</a:t>
                      </a:r>
                      <a:r>
                        <a:rPr lang="en-US" sz="1400" u="none" strike="noStrike" dirty="0">
                          <a:effectLst/>
                        </a:rPr>
                        <a:t> </a:t>
                      </a:r>
                      <a:r>
                        <a:rPr lang="en-US" sz="1400" u="none" strike="noStrike" dirty="0" err="1">
                          <a:effectLst/>
                        </a:rPr>
                        <a:t>Dhekane</a:t>
                      </a:r>
                      <a:endParaRPr lang="en-US" sz="1400" b="0" i="0" u="none" strike="noStrike" dirty="0">
                        <a:solidFill>
                          <a:srgbClr val="000000"/>
                        </a:solidFill>
                        <a:effectLst/>
                        <a:latin typeface="Times New Roman" panose="02020603050405020304" pitchFamily="18" charset="0"/>
                      </a:endParaRPr>
                    </a:p>
                  </a:txBody>
                  <a:tcPr marL="6399" marR="6399" marT="6399" marB="0" anchor="ctr"/>
                </a:tc>
                <a:tc>
                  <a:txBody>
                    <a:bodyPr/>
                    <a:lstStyle/>
                    <a:p>
                      <a:pPr algn="ctr" fontAlgn="ctr"/>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6399" marR="6399" marT="6399" marB="0" anchor="ctr"/>
                </a:tc>
                <a:tc>
                  <a:txBody>
                    <a:bodyPr/>
                    <a:lstStyle/>
                    <a:p>
                      <a:pPr algn="ctr" fontAlgn="ctr"/>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6399" marR="6399" marT="6399" marB="0" anchor="ctr"/>
                </a:tc>
                <a:tc>
                  <a:txBody>
                    <a:bodyPr/>
                    <a:lstStyle/>
                    <a:p>
                      <a:pPr algn="ct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6399" marR="6399" marT="6399" marB="0" anchor="b"/>
                </a:tc>
                <a:extLst>
                  <a:ext uri="{0D108BD9-81ED-4DB2-BD59-A6C34878D82A}">
                    <a16:rowId xmlns:a16="http://schemas.microsoft.com/office/drawing/2014/main" val="10021"/>
                  </a:ext>
                </a:extLst>
              </a:tr>
              <a:tr h="189043">
                <a:tc>
                  <a:txBody>
                    <a:bodyPr/>
                    <a:lstStyle/>
                    <a:p>
                      <a:pPr algn="ctr" fontAlgn="ctr"/>
                      <a:r>
                        <a:rPr lang="en-US" sz="1400" u="none" strike="noStrike" dirty="0">
                          <a:effectLst/>
                        </a:rPr>
                        <a:t>Mrs. </a:t>
                      </a:r>
                      <a:r>
                        <a:rPr lang="en-US" sz="1400" u="none" strike="noStrike" dirty="0" err="1">
                          <a:effectLst/>
                        </a:rPr>
                        <a:t>Neha</a:t>
                      </a:r>
                      <a:r>
                        <a:rPr lang="en-US" sz="1400" u="none" strike="noStrike" dirty="0">
                          <a:effectLst/>
                        </a:rPr>
                        <a:t> </a:t>
                      </a:r>
                      <a:r>
                        <a:rPr lang="en-US" sz="1400" u="none" strike="noStrike" dirty="0" err="1">
                          <a:effectLst/>
                        </a:rPr>
                        <a:t>Patwari</a:t>
                      </a:r>
                      <a:endParaRPr lang="en-US" sz="1400" b="0" i="0" u="none" strike="noStrike" dirty="0">
                        <a:solidFill>
                          <a:srgbClr val="000000"/>
                        </a:solidFill>
                        <a:effectLst/>
                        <a:latin typeface="Times New Roman" panose="02020603050405020304" pitchFamily="18" charset="0"/>
                      </a:endParaRPr>
                    </a:p>
                  </a:txBody>
                  <a:tcPr marL="6399" marR="6399" marT="6399" marB="0" anchor="ctr"/>
                </a:tc>
                <a:tc>
                  <a:txBody>
                    <a:bodyPr/>
                    <a:lstStyle/>
                    <a:p>
                      <a:pPr algn="ctr" fontAlgn="ctr"/>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6399" marR="6399" marT="6399" marB="0" anchor="ctr"/>
                </a:tc>
                <a:tc>
                  <a:txBody>
                    <a:bodyPr/>
                    <a:lstStyle/>
                    <a:p>
                      <a:pPr algn="ctr" fontAlgn="ctr"/>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6399" marR="6399" marT="6399" marB="0" anchor="ctr"/>
                </a:tc>
                <a:tc>
                  <a:txBody>
                    <a:bodyPr/>
                    <a:lstStyle/>
                    <a:p>
                      <a:pPr algn="ct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6399" marR="6399" marT="6399" marB="0" anchor="b"/>
                </a:tc>
                <a:extLst>
                  <a:ext uri="{0D108BD9-81ED-4DB2-BD59-A6C34878D82A}">
                    <a16:rowId xmlns:a16="http://schemas.microsoft.com/office/drawing/2014/main" val="10022"/>
                  </a:ext>
                </a:extLst>
              </a:tr>
              <a:tr h="189043">
                <a:tc>
                  <a:txBody>
                    <a:bodyPr/>
                    <a:lstStyle/>
                    <a:p>
                      <a:pPr algn="ctr" fontAlgn="ctr"/>
                      <a:r>
                        <a:rPr lang="en-US" sz="1400" u="none" strike="noStrike" dirty="0" err="1">
                          <a:effectLst/>
                        </a:rPr>
                        <a:t>Mrs.Shruti</a:t>
                      </a:r>
                      <a:r>
                        <a:rPr lang="en-US" sz="1400" u="none" strike="noStrike" dirty="0">
                          <a:effectLst/>
                        </a:rPr>
                        <a:t> </a:t>
                      </a:r>
                      <a:r>
                        <a:rPr lang="en-US" sz="1400" u="none" strike="noStrike" dirty="0" err="1">
                          <a:effectLst/>
                        </a:rPr>
                        <a:t>Mathur</a:t>
                      </a:r>
                      <a:endParaRPr lang="en-US" sz="1400" b="0" i="0" u="none" strike="noStrike" dirty="0">
                        <a:solidFill>
                          <a:srgbClr val="000000"/>
                        </a:solidFill>
                        <a:effectLst/>
                        <a:latin typeface="Times New Roman" panose="02020603050405020304" pitchFamily="18" charset="0"/>
                      </a:endParaRPr>
                    </a:p>
                  </a:txBody>
                  <a:tcPr marL="6399" marR="6399" marT="6399" marB="0" anchor="ctr"/>
                </a:tc>
                <a:tc>
                  <a:txBody>
                    <a:bodyPr/>
                    <a:lstStyle/>
                    <a:p>
                      <a:pPr algn="ctr" fontAlgn="ctr"/>
                      <a:r>
                        <a:rPr lang="en-US" sz="1400" u="none" strike="noStrike" dirty="0">
                          <a:effectLst/>
                        </a:rPr>
                        <a:t>4</a:t>
                      </a:r>
                      <a:endParaRPr lang="en-US" sz="1400" b="0" i="0" u="none" strike="noStrike" dirty="0">
                        <a:solidFill>
                          <a:srgbClr val="000000"/>
                        </a:solidFill>
                        <a:effectLst/>
                        <a:latin typeface="Calibri" panose="020F0502020204030204" pitchFamily="34" charset="0"/>
                      </a:endParaRPr>
                    </a:p>
                  </a:txBody>
                  <a:tcPr marL="6399" marR="6399" marT="6399" marB="0" anchor="ctr"/>
                </a:tc>
                <a:tc>
                  <a:txBody>
                    <a:bodyPr/>
                    <a:lstStyle/>
                    <a:p>
                      <a:pPr algn="ctr" fontAlgn="ctr"/>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6399" marR="6399" marT="6399" marB="0" anchor="ctr"/>
                </a:tc>
                <a:tc>
                  <a:txBody>
                    <a:bodyPr/>
                    <a:lstStyle/>
                    <a:p>
                      <a:pPr algn="ctr" fontAlgn="b"/>
                      <a:r>
                        <a:rPr lang="en-US" sz="1400" u="none" strike="noStrike">
                          <a:effectLst/>
                        </a:rPr>
                        <a:t>116</a:t>
                      </a:r>
                      <a:endParaRPr lang="en-US" sz="1400" b="0" i="0" u="none" strike="noStrike">
                        <a:solidFill>
                          <a:srgbClr val="000000"/>
                        </a:solidFill>
                        <a:effectLst/>
                        <a:latin typeface="Calibri" panose="020F0502020204030204" pitchFamily="34" charset="0"/>
                      </a:endParaRPr>
                    </a:p>
                  </a:txBody>
                  <a:tcPr marL="6399" marR="6399" marT="6399" marB="0" anchor="b"/>
                </a:tc>
                <a:extLst>
                  <a:ext uri="{0D108BD9-81ED-4DB2-BD59-A6C34878D82A}">
                    <a16:rowId xmlns:a16="http://schemas.microsoft.com/office/drawing/2014/main" val="10023"/>
                  </a:ext>
                </a:extLst>
              </a:tr>
              <a:tr h="189043">
                <a:tc>
                  <a:txBody>
                    <a:bodyPr/>
                    <a:lstStyle/>
                    <a:p>
                      <a:pPr algn="ctr" fontAlgn="ctr"/>
                      <a:r>
                        <a:rPr lang="en-US" sz="1400" u="none" strike="noStrike" dirty="0" err="1">
                          <a:effectLst/>
                        </a:rPr>
                        <a:t>Mr.Sandip</a:t>
                      </a:r>
                      <a:r>
                        <a:rPr lang="en-US" sz="1400" u="none" strike="noStrike" dirty="0">
                          <a:effectLst/>
                        </a:rPr>
                        <a:t> </a:t>
                      </a:r>
                      <a:r>
                        <a:rPr lang="en-US" sz="1400" u="none" strike="noStrike" dirty="0" err="1">
                          <a:effectLst/>
                        </a:rPr>
                        <a:t>Bankar</a:t>
                      </a:r>
                      <a:endParaRPr lang="en-US" sz="1400" b="0" i="0" u="none" strike="noStrike" dirty="0">
                        <a:solidFill>
                          <a:srgbClr val="000000"/>
                        </a:solidFill>
                        <a:effectLst/>
                        <a:latin typeface="Times New Roman" panose="02020603050405020304" pitchFamily="18" charset="0"/>
                      </a:endParaRPr>
                    </a:p>
                  </a:txBody>
                  <a:tcPr marL="6399" marR="6399" marT="6399" marB="0" anchor="ctr"/>
                </a:tc>
                <a:tc>
                  <a:txBody>
                    <a:bodyPr/>
                    <a:lstStyle/>
                    <a:p>
                      <a:pPr algn="ctr" fontAlgn="ctr"/>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6399" marR="6399" marT="6399" marB="0" anchor="ctr"/>
                </a:tc>
                <a:tc>
                  <a:txBody>
                    <a:bodyPr/>
                    <a:lstStyle/>
                    <a:p>
                      <a:pPr algn="ctr" fontAlgn="ctr"/>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6399" marR="6399" marT="6399" marB="0" anchor="ctr"/>
                </a:tc>
                <a:tc>
                  <a:txBody>
                    <a:bodyPr/>
                    <a:lstStyle/>
                    <a:p>
                      <a:pPr algn="ct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6399" marR="6399" marT="6399" marB="0" anchor="b"/>
                </a:tc>
                <a:extLst>
                  <a:ext uri="{0D108BD9-81ED-4DB2-BD59-A6C34878D82A}">
                    <a16:rowId xmlns:a16="http://schemas.microsoft.com/office/drawing/2014/main" val="10024"/>
                  </a:ext>
                </a:extLst>
              </a:tr>
              <a:tr h="189043">
                <a:tc>
                  <a:txBody>
                    <a:bodyPr/>
                    <a:lstStyle/>
                    <a:p>
                      <a:pPr algn="ctr" fontAlgn="ctr"/>
                      <a:r>
                        <a:rPr lang="en-US" sz="1400" u="none" strike="noStrike" dirty="0" err="1">
                          <a:effectLst/>
                        </a:rPr>
                        <a:t>Ms.Nishta</a:t>
                      </a:r>
                      <a:r>
                        <a:rPr lang="en-US" sz="1400" u="none" strike="noStrike" dirty="0">
                          <a:effectLst/>
                        </a:rPr>
                        <a:t> </a:t>
                      </a:r>
                      <a:r>
                        <a:rPr lang="en-US" sz="1400" u="none" strike="noStrike" dirty="0" err="1">
                          <a:effectLst/>
                        </a:rPr>
                        <a:t>Mathur</a:t>
                      </a:r>
                      <a:endParaRPr lang="en-US" sz="1400" b="0" i="0" u="none" strike="noStrike" dirty="0">
                        <a:solidFill>
                          <a:srgbClr val="000000"/>
                        </a:solidFill>
                        <a:effectLst/>
                        <a:latin typeface="Times New Roman" panose="02020603050405020304" pitchFamily="18" charset="0"/>
                      </a:endParaRPr>
                    </a:p>
                  </a:txBody>
                  <a:tcPr marL="6399" marR="6399" marT="6399" marB="0" anchor="ctr"/>
                </a:tc>
                <a:tc>
                  <a:txBody>
                    <a:bodyPr/>
                    <a:lstStyle/>
                    <a:p>
                      <a:pPr algn="ctr" fontAlgn="ctr"/>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6399" marR="6399" marT="6399" marB="0" anchor="ctr"/>
                </a:tc>
                <a:tc>
                  <a:txBody>
                    <a:bodyPr/>
                    <a:lstStyle/>
                    <a:p>
                      <a:pPr algn="ctr" fontAlgn="ctr"/>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6399" marR="6399" marT="6399" marB="0" anchor="ctr"/>
                </a:tc>
                <a:tc>
                  <a:txBody>
                    <a:bodyPr/>
                    <a:lstStyle/>
                    <a:p>
                      <a:pPr algn="ctr" fontAlgn="b"/>
                      <a:r>
                        <a:rPr lang="en-US" sz="1400" u="none" strike="noStrike">
                          <a:effectLst/>
                        </a:rPr>
                        <a:t>15</a:t>
                      </a:r>
                      <a:endParaRPr lang="en-US" sz="1400" b="0" i="0" u="none" strike="noStrike">
                        <a:solidFill>
                          <a:srgbClr val="000000"/>
                        </a:solidFill>
                        <a:effectLst/>
                        <a:latin typeface="Calibri" panose="020F0502020204030204" pitchFamily="34" charset="0"/>
                      </a:endParaRPr>
                    </a:p>
                  </a:txBody>
                  <a:tcPr marL="6399" marR="6399" marT="6399" marB="0" anchor="b"/>
                </a:tc>
                <a:extLst>
                  <a:ext uri="{0D108BD9-81ED-4DB2-BD59-A6C34878D82A}">
                    <a16:rowId xmlns:a16="http://schemas.microsoft.com/office/drawing/2014/main" val="10025"/>
                  </a:ext>
                </a:extLst>
              </a:tr>
              <a:tr h="189043">
                <a:tc>
                  <a:txBody>
                    <a:bodyPr/>
                    <a:lstStyle/>
                    <a:p>
                      <a:pPr algn="ctr" fontAlgn="ctr"/>
                      <a:r>
                        <a:rPr lang="en-US" sz="1400" u="none" strike="noStrike" dirty="0" err="1">
                          <a:effectLst/>
                        </a:rPr>
                        <a:t>Ms.Swati</a:t>
                      </a:r>
                      <a:r>
                        <a:rPr lang="en-US" sz="1400" u="none" strike="noStrike" dirty="0">
                          <a:effectLst/>
                        </a:rPr>
                        <a:t> </a:t>
                      </a:r>
                      <a:r>
                        <a:rPr lang="en-US" sz="1400" u="none" strike="noStrike" dirty="0" err="1">
                          <a:effectLst/>
                        </a:rPr>
                        <a:t>Abhang</a:t>
                      </a:r>
                      <a:endParaRPr lang="en-US" sz="1400" b="0" i="0" u="none" strike="noStrike" dirty="0">
                        <a:solidFill>
                          <a:srgbClr val="000000"/>
                        </a:solidFill>
                        <a:effectLst/>
                        <a:latin typeface="Times New Roman" panose="02020603050405020304" pitchFamily="18" charset="0"/>
                      </a:endParaRPr>
                    </a:p>
                  </a:txBody>
                  <a:tcPr marL="6399" marR="6399" marT="6399" marB="0" anchor="ctr"/>
                </a:tc>
                <a:tc>
                  <a:txBody>
                    <a:bodyPr/>
                    <a:lstStyle/>
                    <a:p>
                      <a:pPr algn="ctr" fontAlgn="ctr"/>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6399" marR="6399" marT="6399" marB="0" anchor="ctr"/>
                </a:tc>
                <a:tc>
                  <a:txBody>
                    <a:bodyPr/>
                    <a:lstStyle/>
                    <a:p>
                      <a:pPr algn="ctr" fontAlgn="ctr"/>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6399" marR="6399" marT="6399" marB="0" anchor="ctr"/>
                </a:tc>
                <a:tc>
                  <a:txBody>
                    <a:bodyPr/>
                    <a:lstStyle/>
                    <a:p>
                      <a:pPr algn="ctr" fontAlgn="b"/>
                      <a:r>
                        <a:rPr lang="en-US" sz="1400" u="none" strike="noStrike" dirty="0">
                          <a:effectLst/>
                        </a:rPr>
                        <a:t>3</a:t>
                      </a:r>
                      <a:endParaRPr lang="en-US" sz="1400" b="0" i="0" u="none" strike="noStrike" dirty="0">
                        <a:solidFill>
                          <a:srgbClr val="000000"/>
                        </a:solidFill>
                        <a:effectLst/>
                        <a:latin typeface="Calibri" panose="020F0502020204030204" pitchFamily="34" charset="0"/>
                      </a:endParaRPr>
                    </a:p>
                  </a:txBody>
                  <a:tcPr marL="6399" marR="6399" marT="6399" marB="0" anchor="b"/>
                </a:tc>
                <a:extLst>
                  <a:ext uri="{0D108BD9-81ED-4DB2-BD59-A6C34878D82A}">
                    <a16:rowId xmlns:a16="http://schemas.microsoft.com/office/drawing/2014/main" val="10026"/>
                  </a:ext>
                </a:extLst>
              </a:tr>
              <a:tr h="189043">
                <a:tc>
                  <a:txBody>
                    <a:bodyPr/>
                    <a:lstStyle/>
                    <a:p>
                      <a:pPr algn="ctr" fontAlgn="ctr"/>
                      <a:r>
                        <a:rPr lang="en-US" sz="1400" u="none" strike="noStrike" dirty="0">
                          <a:effectLst/>
                        </a:rPr>
                        <a:t>Average</a:t>
                      </a:r>
                      <a:endParaRPr lang="en-US" sz="1400" b="1" i="0" u="none" strike="noStrike" dirty="0">
                        <a:solidFill>
                          <a:srgbClr val="000000"/>
                        </a:solidFill>
                        <a:effectLst/>
                        <a:latin typeface="Times New Roman" panose="02020603050405020304" pitchFamily="18" charset="0"/>
                      </a:endParaRPr>
                    </a:p>
                  </a:txBody>
                  <a:tcPr marL="6399" marR="6399" marT="6399" marB="0" anchor="ctr"/>
                </a:tc>
                <a:tc>
                  <a:txBody>
                    <a:bodyPr/>
                    <a:lstStyle/>
                    <a:p>
                      <a:pPr algn="ctr" fontAlgn="b"/>
                      <a:r>
                        <a:rPr lang="en-US" sz="1400" u="none" strike="noStrike" dirty="0">
                          <a:effectLst/>
                        </a:rPr>
                        <a:t>2.65</a:t>
                      </a:r>
                      <a:endParaRPr lang="en-US" sz="1400" b="1" i="0" u="none" strike="noStrike" dirty="0">
                        <a:solidFill>
                          <a:srgbClr val="000000"/>
                        </a:solidFill>
                        <a:effectLst/>
                        <a:latin typeface="Calibri" panose="020F0502020204030204" pitchFamily="34" charset="0"/>
                      </a:endParaRPr>
                    </a:p>
                  </a:txBody>
                  <a:tcPr marL="6399" marR="6399" marT="6399" marB="0" anchor="b"/>
                </a:tc>
                <a:tc>
                  <a:txBody>
                    <a:bodyPr/>
                    <a:lstStyle/>
                    <a:p>
                      <a:pPr algn="ctr" fontAlgn="b"/>
                      <a:r>
                        <a:rPr lang="en-US" sz="1400" u="none" strike="noStrike" dirty="0">
                          <a:effectLst/>
                        </a:rPr>
                        <a:t>1.19</a:t>
                      </a:r>
                      <a:endParaRPr lang="en-US" sz="1400" b="1" i="0" u="none" strike="noStrike" dirty="0">
                        <a:solidFill>
                          <a:srgbClr val="000000"/>
                        </a:solidFill>
                        <a:effectLst/>
                        <a:latin typeface="Calibri" panose="020F0502020204030204" pitchFamily="34" charset="0"/>
                      </a:endParaRPr>
                    </a:p>
                  </a:txBody>
                  <a:tcPr marL="6399" marR="6399" marT="6399" marB="0" anchor="b"/>
                </a:tc>
                <a:tc>
                  <a:txBody>
                    <a:bodyPr/>
                    <a:lstStyle/>
                    <a:p>
                      <a:pPr algn="ctr" fontAlgn="b"/>
                      <a:r>
                        <a:rPr lang="en-US" sz="1400" u="none" strike="noStrike" dirty="0">
                          <a:effectLst/>
                        </a:rPr>
                        <a:t>35.15</a:t>
                      </a:r>
                      <a:endParaRPr lang="en-US" sz="1400" b="1" i="0" u="none" strike="noStrike" dirty="0">
                        <a:solidFill>
                          <a:srgbClr val="000000"/>
                        </a:solidFill>
                        <a:effectLst/>
                        <a:latin typeface="Calibri" panose="020F0502020204030204" pitchFamily="34" charset="0"/>
                      </a:endParaRPr>
                    </a:p>
                  </a:txBody>
                  <a:tcPr marL="6399" marR="6399" marT="6399" marB="0" anchor="b"/>
                </a:tc>
                <a:extLst>
                  <a:ext uri="{0D108BD9-81ED-4DB2-BD59-A6C34878D82A}">
                    <a16:rowId xmlns:a16="http://schemas.microsoft.com/office/drawing/2014/main" val="10027"/>
                  </a:ext>
                </a:extLst>
              </a:tr>
              <a:tr h="189043">
                <a:tc>
                  <a:txBody>
                    <a:bodyPr/>
                    <a:lstStyle/>
                    <a:p>
                      <a:pPr algn="l" fontAlgn="b"/>
                      <a:endParaRPr lang="en-US" sz="1400" b="0" i="0" u="none" strike="noStrike" dirty="0">
                        <a:solidFill>
                          <a:srgbClr val="000000"/>
                        </a:solidFill>
                        <a:effectLst/>
                        <a:latin typeface="Calibri" panose="020F0502020204030204" pitchFamily="34" charset="0"/>
                      </a:endParaRPr>
                    </a:p>
                  </a:txBody>
                  <a:tcPr marL="6399" marR="6399" marT="6399"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6399" marR="6399" marT="6399"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6399" marR="6399" marT="6399"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6399" marR="6399" marT="6399" marB="0" anchor="b"/>
                </a:tc>
                <a:extLst>
                  <a:ext uri="{0D108BD9-81ED-4DB2-BD59-A6C34878D82A}">
                    <a16:rowId xmlns:a16="http://schemas.microsoft.com/office/drawing/2014/main" val="10028"/>
                  </a:ext>
                </a:extLst>
              </a:tr>
            </a:tbl>
          </a:graphicData>
        </a:graphic>
      </p:graphicFrame>
      <p:sp>
        <p:nvSpPr>
          <p:cNvPr id="5" name="TextBox 4"/>
          <p:cNvSpPr txBox="1"/>
          <p:nvPr/>
        </p:nvSpPr>
        <p:spPr>
          <a:xfrm>
            <a:off x="9469464" y="2086378"/>
            <a:ext cx="2546525" cy="892552"/>
          </a:xfrm>
          <a:prstGeom prst="rect">
            <a:avLst/>
          </a:prstGeom>
          <a:noFill/>
        </p:spPr>
        <p:txBody>
          <a:bodyPr wrap="square" rtlCol="0">
            <a:spAutoFit/>
          </a:bodyPr>
          <a:lstStyle/>
          <a:p>
            <a:r>
              <a:rPr lang="en-US" sz="2800" b="1" dirty="0"/>
              <a:t>Source</a:t>
            </a:r>
            <a:r>
              <a:rPr lang="en-US" b="1" dirty="0"/>
              <a:t>: </a:t>
            </a:r>
            <a:r>
              <a:rPr lang="en-US" sz="2400" dirty="0"/>
              <a:t>Google scholar citations</a:t>
            </a:r>
            <a:endParaRPr lang="en-US" dirty="0"/>
          </a:p>
        </p:txBody>
      </p:sp>
    </p:spTree>
    <p:extLst>
      <p:ext uri="{BB962C8B-B14F-4D97-AF65-F5344CB8AC3E}">
        <p14:creationId xmlns:p14="http://schemas.microsoft.com/office/powerpoint/2010/main" val="953043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3">
            <a:extLst>
              <a:ext uri="{FF2B5EF4-FFF2-40B4-BE49-F238E27FC236}">
                <a16:creationId xmlns:a16="http://schemas.microsoft.com/office/drawing/2014/main" id="{08FBD393-6A47-40EF-B9EC-CF3A767BCC3B}"/>
              </a:ext>
            </a:extLst>
          </p:cNvPr>
          <p:cNvSpPr>
            <a:spLocks noGrp="1"/>
          </p:cNvSpPr>
          <p:nvPr>
            <p:ph type="title"/>
          </p:nvPr>
        </p:nvSpPr>
        <p:spPr/>
        <p:txBody>
          <a:bodyPr/>
          <a:lstStyle/>
          <a:p>
            <a:endParaRPr lang="en-US" altLang="en-US"/>
          </a:p>
        </p:txBody>
      </p:sp>
      <p:graphicFrame>
        <p:nvGraphicFramePr>
          <p:cNvPr id="7" name="Content Placeholder 6">
            <a:extLst>
              <a:ext uri="{FF2B5EF4-FFF2-40B4-BE49-F238E27FC236}">
                <a16:creationId xmlns:a16="http://schemas.microsoft.com/office/drawing/2014/main" id="{AC48351A-A38D-439C-B64A-BFEF951F46D0}"/>
              </a:ext>
            </a:extLst>
          </p:cNvPr>
          <p:cNvGraphicFramePr>
            <a:graphicFrameLocks noGrp="1"/>
          </p:cNvGraphicFramePr>
          <p:nvPr>
            <p:ph idx="1"/>
            <p:extLst>
              <p:ext uri="{D42A27DB-BD31-4B8C-83A1-F6EECF244321}">
                <p14:modId xmlns:p14="http://schemas.microsoft.com/office/powerpoint/2010/main" val="912429115"/>
              </p:ext>
            </p:extLst>
          </p:nvPr>
        </p:nvGraphicFramePr>
        <p:xfrm>
          <a:off x="914401" y="1541574"/>
          <a:ext cx="10972800" cy="47197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8133" name="Picture 4">
            <a:extLst>
              <a:ext uri="{FF2B5EF4-FFF2-40B4-BE49-F238E27FC236}">
                <a16:creationId xmlns:a16="http://schemas.microsoft.com/office/drawing/2014/main" id="{9D1795B9-1E13-4AAC-8233-336A216F8B0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03375" y="0"/>
            <a:ext cx="90392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a:extLst>
              <a:ext uri="{FF2B5EF4-FFF2-40B4-BE49-F238E27FC236}">
                <a16:creationId xmlns:a16="http://schemas.microsoft.com/office/drawing/2014/main" id="{C67E4D37-1605-4F8C-A698-025E3D328898}"/>
              </a:ext>
            </a:extLst>
          </p:cNvPr>
          <p:cNvSpPr/>
          <p:nvPr/>
        </p:nvSpPr>
        <p:spPr>
          <a:xfrm>
            <a:off x="0" y="0"/>
            <a:ext cx="1679575" cy="1438275"/>
          </a:xfrm>
          <a:prstGeom prst="roundRect">
            <a:avLst>
              <a:gd name="adj" fmla="val 10000"/>
            </a:avLst>
          </a:prstGeom>
          <a:blipFill rotWithShape="0">
            <a:blip r:embed="rId9"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48135" name="Picture 5">
            <a:extLst>
              <a:ext uri="{FF2B5EF4-FFF2-40B4-BE49-F238E27FC236}">
                <a16:creationId xmlns:a16="http://schemas.microsoft.com/office/drawing/2014/main" id="{319BB784-C378-45CA-9091-21DC0FCCD7F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12438" y="0"/>
            <a:ext cx="1579562"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a:extLst>
              <a:ext uri="{FF2B5EF4-FFF2-40B4-BE49-F238E27FC236}">
                <a16:creationId xmlns:a16="http://schemas.microsoft.com/office/drawing/2014/main" id="{748FDCA0-1D54-47C9-97CD-434A625CF71C}"/>
              </a:ext>
            </a:extLst>
          </p:cNvPr>
          <p:cNvGrpSpPr/>
          <p:nvPr/>
        </p:nvGrpSpPr>
        <p:grpSpPr>
          <a:xfrm>
            <a:off x="6400801" y="1520937"/>
            <a:ext cx="4772365" cy="1965079"/>
            <a:chOff x="1173679" y="2070495"/>
            <a:chExt cx="7956390" cy="2364638"/>
          </a:xfrm>
        </p:grpSpPr>
        <p:sp>
          <p:nvSpPr>
            <p:cNvPr id="9" name="Rectangle: Rounded Corners 8">
              <a:extLst>
                <a:ext uri="{FF2B5EF4-FFF2-40B4-BE49-F238E27FC236}">
                  <a16:creationId xmlns:a16="http://schemas.microsoft.com/office/drawing/2014/main" id="{7B674EFD-761E-4A5B-92E3-21D6963EB034}"/>
                </a:ext>
              </a:extLst>
            </p:cNvPr>
            <p:cNvSpPr/>
            <p:nvPr/>
          </p:nvSpPr>
          <p:spPr>
            <a:xfrm>
              <a:off x="1173679" y="2070495"/>
              <a:ext cx="7956390" cy="2364638"/>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ectangle: Rounded Corners 4">
              <a:extLst>
                <a:ext uri="{FF2B5EF4-FFF2-40B4-BE49-F238E27FC236}">
                  <a16:creationId xmlns:a16="http://schemas.microsoft.com/office/drawing/2014/main" id="{E423755B-5DF4-452C-9AE3-83ED0A431A75}"/>
                </a:ext>
              </a:extLst>
            </p:cNvPr>
            <p:cNvSpPr txBox="1"/>
            <p:nvPr/>
          </p:nvSpPr>
          <p:spPr>
            <a:xfrm>
              <a:off x="1173679" y="2493925"/>
              <a:ext cx="7956390" cy="16256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41910" rIns="83820" bIns="41910" numCol="1" spcCol="1270" anchor="ctr" anchorCtr="0">
              <a:noAutofit/>
            </a:bodyPr>
            <a:lstStyle/>
            <a:p>
              <a:pPr marL="0" lvl="0" indent="0" algn="ctr" defTabSz="977900" rtl="0">
                <a:lnSpc>
                  <a:spcPct val="90000"/>
                </a:lnSpc>
                <a:spcBef>
                  <a:spcPct val="0"/>
                </a:spcBef>
                <a:spcAft>
                  <a:spcPct val="35000"/>
                </a:spcAft>
                <a:buNone/>
              </a:pPr>
              <a:r>
                <a:rPr lang="en-US" sz="1600" b="1" kern="1200" dirty="0"/>
                <a:t>Institute  Mission:</a:t>
              </a:r>
            </a:p>
            <a:p>
              <a:pPr marL="0" lvl="0" indent="0" algn="ctr" defTabSz="977900" rtl="0">
                <a:lnSpc>
                  <a:spcPct val="90000"/>
                </a:lnSpc>
                <a:spcBef>
                  <a:spcPct val="0"/>
                </a:spcBef>
                <a:spcAft>
                  <a:spcPct val="35000"/>
                </a:spcAft>
                <a:buNone/>
              </a:pPr>
              <a:r>
                <a:rPr lang="en-US" sz="1600" i="1" dirty="0"/>
                <a:t>To provide state of the art   infrastructure and right academic  ambience for developing professional skills as well as an environment for growth of leadership and managerial skills to students which will make them competent engineers to deliver quality results in industry.</a:t>
              </a:r>
              <a:endParaRPr lang="en-US" sz="1600" dirty="0"/>
            </a:p>
            <a:p>
              <a:pPr marL="0" lvl="0" indent="0" algn="ctr" defTabSz="977900" rtl="0">
                <a:lnSpc>
                  <a:spcPct val="90000"/>
                </a:lnSpc>
                <a:spcBef>
                  <a:spcPct val="0"/>
                </a:spcBef>
                <a:spcAft>
                  <a:spcPct val="35000"/>
                </a:spcAft>
                <a:buNone/>
              </a:pPr>
              <a:endParaRPr lang="en-US" sz="1600" kern="1200" dirty="0"/>
            </a:p>
          </p:txBody>
        </p:sp>
      </p:grpSp>
    </p:spTree>
    <p:extLst>
      <p:ext uri="{BB962C8B-B14F-4D97-AF65-F5344CB8AC3E}">
        <p14:creationId xmlns:p14="http://schemas.microsoft.com/office/powerpoint/2010/main" val="1723748926"/>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5CD20-905C-4595-B66B-6C9C4BB5F87A}"/>
              </a:ext>
            </a:extLst>
          </p:cNvPr>
          <p:cNvSpPr>
            <a:spLocks noGrp="1"/>
          </p:cNvSpPr>
          <p:nvPr>
            <p:ph type="title"/>
          </p:nvPr>
        </p:nvSpPr>
        <p:spPr/>
        <p:txBody>
          <a:bodyPr/>
          <a:lstStyle/>
          <a:p>
            <a:r>
              <a:rPr lang="en-US" sz="2400" dirty="0"/>
              <a:t>	Criteria 7:</a:t>
            </a:r>
            <a:r>
              <a:rPr lang="en-US" sz="2400" b="1" dirty="0"/>
              <a:t>Concern 1  </a:t>
            </a:r>
            <a:r>
              <a:rPr lang="en-US" sz="2400" dirty="0"/>
              <a:t>- Needs improvement in self-learning, tutorials</a:t>
            </a:r>
            <a:br>
              <a:rPr lang="en-US" sz="2400" dirty="0"/>
            </a:br>
            <a:r>
              <a:rPr lang="en-US" sz="2400" dirty="0"/>
              <a:t> &amp; faculty qualification for first year</a:t>
            </a:r>
            <a:br>
              <a:rPr lang="en-US" sz="2400" dirty="0"/>
            </a:br>
            <a:endParaRPr lang="en-US" sz="2400" dirty="0"/>
          </a:p>
        </p:txBody>
      </p:sp>
      <p:graphicFrame>
        <p:nvGraphicFramePr>
          <p:cNvPr id="4" name="Content Placeholder 3">
            <a:extLst>
              <a:ext uri="{FF2B5EF4-FFF2-40B4-BE49-F238E27FC236}">
                <a16:creationId xmlns:a16="http://schemas.microsoft.com/office/drawing/2014/main" id="{0C1405C0-967C-4801-BC31-1D47B8EB0C4F}"/>
              </a:ext>
            </a:extLst>
          </p:cNvPr>
          <p:cNvGraphicFramePr>
            <a:graphicFrameLocks noGrp="1"/>
          </p:cNvGraphicFramePr>
          <p:nvPr>
            <p:ph idx="1"/>
            <p:extLst>
              <p:ext uri="{D42A27DB-BD31-4B8C-83A1-F6EECF244321}">
                <p14:modId xmlns:p14="http://schemas.microsoft.com/office/powerpoint/2010/main" val="1684232670"/>
              </p:ext>
            </p:extLst>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96554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FF9D4-BDEC-4F69-BC6F-E09BF4376906}"/>
              </a:ext>
            </a:extLst>
          </p:cNvPr>
          <p:cNvSpPr>
            <a:spLocks noGrp="1"/>
          </p:cNvSpPr>
          <p:nvPr>
            <p:ph type="title"/>
          </p:nvPr>
        </p:nvSpPr>
        <p:spPr>
          <a:xfrm>
            <a:off x="609600" y="160337"/>
            <a:ext cx="10972800" cy="1143000"/>
          </a:xfrm>
        </p:spPr>
        <p:txBody>
          <a:bodyPr/>
          <a:lstStyle/>
          <a:p>
            <a:r>
              <a:rPr lang="en-US" sz="2800" dirty="0"/>
              <a:t>      </a:t>
            </a:r>
            <a:r>
              <a:rPr lang="en-US" sz="2400" dirty="0"/>
              <a:t>Criteria 8: </a:t>
            </a:r>
            <a:r>
              <a:rPr lang="en-US" sz="2400" b="1" dirty="0"/>
              <a:t>Conern1,2</a:t>
            </a:r>
            <a:r>
              <a:rPr lang="en-US" sz="2400" dirty="0"/>
              <a:t> – Governance, Institutional support </a:t>
            </a:r>
            <a:br>
              <a:rPr lang="en-US" sz="2400" dirty="0"/>
            </a:br>
            <a:r>
              <a:rPr lang="en-US" sz="2400" dirty="0"/>
              <a:t>&amp; </a:t>
            </a:r>
            <a:br>
              <a:rPr lang="en-US" sz="2400" dirty="0"/>
            </a:br>
            <a:r>
              <a:rPr lang="en-US" sz="2400" dirty="0"/>
              <a:t>Financial Resources</a:t>
            </a:r>
          </a:p>
        </p:txBody>
      </p:sp>
      <p:sp>
        <p:nvSpPr>
          <p:cNvPr id="3" name="Content Placeholder 2">
            <a:extLst>
              <a:ext uri="{FF2B5EF4-FFF2-40B4-BE49-F238E27FC236}">
                <a16:creationId xmlns:a16="http://schemas.microsoft.com/office/drawing/2014/main" id="{B5260D8D-F18A-4985-A212-842B630158E0}"/>
              </a:ext>
            </a:extLst>
          </p:cNvPr>
          <p:cNvSpPr>
            <a:spLocks noGrp="1"/>
          </p:cNvSpPr>
          <p:nvPr>
            <p:ph idx="1"/>
          </p:nvPr>
        </p:nvSpPr>
        <p:spPr>
          <a:xfrm>
            <a:off x="609600" y="1600200"/>
            <a:ext cx="10972800" cy="4525963"/>
          </a:xfrm>
        </p:spPr>
        <p:txBody>
          <a:bodyPr/>
          <a:lstStyle/>
          <a:p>
            <a:pPr marL="0" indent="0">
              <a:buNone/>
            </a:pPr>
            <a:r>
              <a:rPr lang="en-US" dirty="0"/>
              <a:t>Criteria 8: a)Highly inadequate R&amp;D budget</a:t>
            </a:r>
          </a:p>
          <a:p>
            <a:pPr marL="0" indent="0">
              <a:buNone/>
            </a:pPr>
            <a:r>
              <a:rPr lang="en-US" dirty="0"/>
              <a:t>	         b)Very little decentralization of financial power</a:t>
            </a:r>
          </a:p>
          <a:p>
            <a:pPr marL="0" indent="0">
              <a:buNone/>
            </a:pPr>
            <a:endParaRPr lang="en-US" dirty="0"/>
          </a:p>
          <a:p>
            <a:pPr marL="0" indent="0" algn="just">
              <a:buNone/>
            </a:pPr>
            <a:r>
              <a:rPr lang="en-US" dirty="0"/>
              <a:t>	a)R&amp;D budget is now increased to 5Lacs per year/ dept. to</a:t>
            </a:r>
          </a:p>
          <a:p>
            <a:pPr marL="0" indent="0" algn="just">
              <a:buNone/>
            </a:pPr>
            <a:r>
              <a:rPr lang="en-US" dirty="0"/>
              <a:t>              carry on research activities, domain wise etc.</a:t>
            </a:r>
          </a:p>
          <a:p>
            <a:pPr marL="0" indent="0" algn="just">
              <a:buNone/>
            </a:pPr>
            <a:r>
              <a:rPr lang="en-US" dirty="0"/>
              <a:t>	b)Financial power is decentralized &amp; Rs.20,000/- (monthly,</a:t>
            </a:r>
          </a:p>
          <a:p>
            <a:pPr marL="0" indent="0" algn="just">
              <a:buNone/>
            </a:pPr>
            <a:r>
              <a:rPr lang="en-US" dirty="0"/>
              <a:t>              as petty cash) is given to HODs for regular use during    </a:t>
            </a:r>
          </a:p>
          <a:p>
            <a:pPr marL="0" indent="0" algn="just">
              <a:buNone/>
            </a:pPr>
            <a:r>
              <a:rPr lang="en-US" dirty="0"/>
              <a:t>            workshops, seminars, STTPs etc.</a:t>
            </a:r>
          </a:p>
          <a:p>
            <a:endParaRPr lang="en-US" dirty="0"/>
          </a:p>
        </p:txBody>
      </p:sp>
      <p:sp>
        <p:nvSpPr>
          <p:cNvPr id="6" name="Arrow: Down 5">
            <a:extLst>
              <a:ext uri="{FF2B5EF4-FFF2-40B4-BE49-F238E27FC236}">
                <a16:creationId xmlns:a16="http://schemas.microsoft.com/office/drawing/2014/main" id="{9B0F58ED-1417-4094-9017-73BED891EFD1}"/>
              </a:ext>
            </a:extLst>
          </p:cNvPr>
          <p:cNvSpPr/>
          <p:nvPr/>
        </p:nvSpPr>
        <p:spPr>
          <a:xfrm>
            <a:off x="4891314" y="2743200"/>
            <a:ext cx="580572"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68722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DA784-182D-49E2-8F5B-1B87F8B4F15D}"/>
              </a:ext>
            </a:extLst>
          </p:cNvPr>
          <p:cNvSpPr>
            <a:spLocks noGrp="1"/>
          </p:cNvSpPr>
          <p:nvPr>
            <p:ph type="title"/>
          </p:nvPr>
        </p:nvSpPr>
        <p:spPr/>
        <p:txBody>
          <a:bodyPr/>
          <a:lstStyle/>
          <a:p>
            <a:r>
              <a:rPr lang="en-US" dirty="0"/>
              <a:t>Details of R&amp;D Budget</a:t>
            </a:r>
          </a:p>
        </p:txBody>
      </p:sp>
      <p:sp>
        <p:nvSpPr>
          <p:cNvPr id="3" name="Content Placeholder 2">
            <a:extLst>
              <a:ext uri="{FF2B5EF4-FFF2-40B4-BE49-F238E27FC236}">
                <a16:creationId xmlns:a16="http://schemas.microsoft.com/office/drawing/2014/main" id="{453437CE-E34D-4155-80E2-50A82C4F5396}"/>
              </a:ext>
            </a:extLst>
          </p:cNvPr>
          <p:cNvSpPr>
            <a:spLocks noGrp="1"/>
          </p:cNvSpPr>
          <p:nvPr>
            <p:ph idx="1"/>
          </p:nvPr>
        </p:nvSpPr>
        <p:spPr>
          <a:xfrm>
            <a:off x="609600" y="1179540"/>
            <a:ext cx="10972800" cy="4525963"/>
          </a:xfrm>
        </p:spPr>
        <p:txBody>
          <a:bodyPr/>
          <a:lstStyle/>
          <a:p>
            <a:r>
              <a:rPr lang="en-US" dirty="0">
                <a:hlinkClick r:id="rId2" action="ppaction://hlinkfile"/>
              </a:rPr>
              <a:t>R &amp; D Budget</a:t>
            </a:r>
            <a:endParaRPr lang="en-US" dirty="0"/>
          </a:p>
          <a:p>
            <a:endParaRPr lang="en-US" dirty="0"/>
          </a:p>
        </p:txBody>
      </p:sp>
      <p:graphicFrame>
        <p:nvGraphicFramePr>
          <p:cNvPr id="4" name="Table 3">
            <a:extLst>
              <a:ext uri="{FF2B5EF4-FFF2-40B4-BE49-F238E27FC236}">
                <a16:creationId xmlns:a16="http://schemas.microsoft.com/office/drawing/2014/main" id="{11362C58-DFDC-40E1-ACD8-17AEF769C897}"/>
              </a:ext>
            </a:extLst>
          </p:cNvPr>
          <p:cNvGraphicFramePr>
            <a:graphicFrameLocks noGrp="1"/>
          </p:cNvGraphicFramePr>
          <p:nvPr>
            <p:extLst>
              <p:ext uri="{D42A27DB-BD31-4B8C-83A1-F6EECF244321}">
                <p14:modId xmlns:p14="http://schemas.microsoft.com/office/powerpoint/2010/main" val="1851058997"/>
              </p:ext>
            </p:extLst>
          </p:nvPr>
        </p:nvGraphicFramePr>
        <p:xfrm>
          <a:off x="609600" y="1828370"/>
          <a:ext cx="4814807" cy="3228302"/>
        </p:xfrm>
        <a:graphic>
          <a:graphicData uri="http://schemas.openxmlformats.org/drawingml/2006/table">
            <a:tbl>
              <a:tblPr firstRow="1" bandRow="1">
                <a:tableStyleId>{5C22544A-7EE6-4342-B048-85BDC9FD1C3A}</a:tableStyleId>
              </a:tblPr>
              <a:tblGrid>
                <a:gridCol w="577368">
                  <a:extLst>
                    <a:ext uri="{9D8B030D-6E8A-4147-A177-3AD203B41FA5}">
                      <a16:colId xmlns:a16="http://schemas.microsoft.com/office/drawing/2014/main" val="766041240"/>
                    </a:ext>
                  </a:extLst>
                </a:gridCol>
                <a:gridCol w="4237439">
                  <a:extLst>
                    <a:ext uri="{9D8B030D-6E8A-4147-A177-3AD203B41FA5}">
                      <a16:colId xmlns:a16="http://schemas.microsoft.com/office/drawing/2014/main" val="1056741344"/>
                    </a:ext>
                  </a:extLst>
                </a:gridCol>
              </a:tblGrid>
              <a:tr h="369746">
                <a:tc>
                  <a:txBody>
                    <a:bodyPr/>
                    <a:lstStyle/>
                    <a:p>
                      <a:r>
                        <a:rPr lang="en-US" dirty="0" err="1"/>
                        <a:t>Sr.No</a:t>
                      </a:r>
                      <a:endParaRPr lang="en-US" dirty="0"/>
                    </a:p>
                  </a:txBody>
                  <a:tcPr/>
                </a:tc>
                <a:tc>
                  <a:txBody>
                    <a:bodyPr/>
                    <a:lstStyle/>
                    <a:p>
                      <a:r>
                        <a:rPr lang="en-US" dirty="0"/>
                        <a:t>Budget Head</a:t>
                      </a:r>
                    </a:p>
                  </a:txBody>
                  <a:tcPr/>
                </a:tc>
                <a:extLst>
                  <a:ext uri="{0D108BD9-81ED-4DB2-BD59-A6C34878D82A}">
                    <a16:rowId xmlns:a16="http://schemas.microsoft.com/office/drawing/2014/main" val="1069791233"/>
                  </a:ext>
                </a:extLst>
              </a:tr>
              <a:tr h="369746">
                <a:tc>
                  <a:txBody>
                    <a:bodyPr/>
                    <a:lstStyle/>
                    <a:p>
                      <a:r>
                        <a:rPr lang="en-US" dirty="0"/>
                        <a:t>1</a:t>
                      </a:r>
                    </a:p>
                  </a:txBody>
                  <a:tcPr/>
                </a:tc>
                <a:tc>
                  <a:txBody>
                    <a:bodyPr/>
                    <a:lstStyle/>
                    <a:p>
                      <a:r>
                        <a:rPr lang="en-US" dirty="0"/>
                        <a:t>Components for IOT Lab</a:t>
                      </a:r>
                    </a:p>
                  </a:txBody>
                  <a:tcPr/>
                </a:tc>
                <a:extLst>
                  <a:ext uri="{0D108BD9-81ED-4DB2-BD59-A6C34878D82A}">
                    <a16:rowId xmlns:a16="http://schemas.microsoft.com/office/drawing/2014/main" val="1127358432"/>
                  </a:ext>
                </a:extLst>
              </a:tr>
              <a:tr h="369746">
                <a:tc>
                  <a:txBody>
                    <a:bodyPr/>
                    <a:lstStyle/>
                    <a:p>
                      <a:r>
                        <a:rPr lang="en-US" dirty="0"/>
                        <a:t>2</a:t>
                      </a:r>
                    </a:p>
                  </a:txBody>
                  <a:tcPr/>
                </a:tc>
                <a:tc>
                  <a:txBody>
                    <a:bodyPr/>
                    <a:lstStyle/>
                    <a:p>
                      <a:r>
                        <a:rPr lang="en-US" dirty="0"/>
                        <a:t>BE Project Hardware</a:t>
                      </a:r>
                    </a:p>
                  </a:txBody>
                  <a:tcPr/>
                </a:tc>
                <a:extLst>
                  <a:ext uri="{0D108BD9-81ED-4DB2-BD59-A6C34878D82A}">
                    <a16:rowId xmlns:a16="http://schemas.microsoft.com/office/drawing/2014/main" val="332181424"/>
                  </a:ext>
                </a:extLst>
              </a:tr>
              <a:tr h="369746">
                <a:tc>
                  <a:txBody>
                    <a:bodyPr/>
                    <a:lstStyle/>
                    <a:p>
                      <a:r>
                        <a:rPr lang="en-US" dirty="0"/>
                        <a:t>3</a:t>
                      </a:r>
                    </a:p>
                  </a:txBody>
                  <a:tcPr/>
                </a:tc>
                <a:tc>
                  <a:txBody>
                    <a:bodyPr/>
                    <a:lstStyle/>
                    <a:p>
                      <a:r>
                        <a:rPr lang="en-US" dirty="0"/>
                        <a:t>Raspberry Pi B</a:t>
                      </a:r>
                    </a:p>
                  </a:txBody>
                  <a:tcPr/>
                </a:tc>
                <a:extLst>
                  <a:ext uri="{0D108BD9-81ED-4DB2-BD59-A6C34878D82A}">
                    <a16:rowId xmlns:a16="http://schemas.microsoft.com/office/drawing/2014/main" val="3727115063"/>
                  </a:ext>
                </a:extLst>
              </a:tr>
              <a:tr h="369746">
                <a:tc>
                  <a:txBody>
                    <a:bodyPr/>
                    <a:lstStyle/>
                    <a:p>
                      <a:r>
                        <a:rPr lang="en-US" dirty="0"/>
                        <a:t>4</a:t>
                      </a:r>
                    </a:p>
                  </a:txBody>
                  <a:tcPr/>
                </a:tc>
                <a:tc>
                  <a:txBody>
                    <a:bodyPr/>
                    <a:lstStyle/>
                    <a:p>
                      <a:r>
                        <a:rPr lang="en-US" dirty="0"/>
                        <a:t>Technical Seminar</a:t>
                      </a:r>
                    </a:p>
                  </a:txBody>
                  <a:tcPr/>
                </a:tc>
                <a:extLst>
                  <a:ext uri="{0D108BD9-81ED-4DB2-BD59-A6C34878D82A}">
                    <a16:rowId xmlns:a16="http://schemas.microsoft.com/office/drawing/2014/main" val="2327822542"/>
                  </a:ext>
                </a:extLst>
              </a:tr>
              <a:tr h="369746">
                <a:tc>
                  <a:txBody>
                    <a:bodyPr/>
                    <a:lstStyle/>
                    <a:p>
                      <a:r>
                        <a:rPr lang="en-US" dirty="0"/>
                        <a:t>5</a:t>
                      </a:r>
                    </a:p>
                  </a:txBody>
                  <a:tcPr/>
                </a:tc>
                <a:tc>
                  <a:txBody>
                    <a:bodyPr/>
                    <a:lstStyle/>
                    <a:p>
                      <a:r>
                        <a:rPr lang="en-US" dirty="0"/>
                        <a:t>Technical Workshop</a:t>
                      </a:r>
                    </a:p>
                  </a:txBody>
                  <a:tcPr/>
                </a:tc>
                <a:extLst>
                  <a:ext uri="{0D108BD9-81ED-4DB2-BD59-A6C34878D82A}">
                    <a16:rowId xmlns:a16="http://schemas.microsoft.com/office/drawing/2014/main" val="4220019847"/>
                  </a:ext>
                </a:extLst>
              </a:tr>
              <a:tr h="369746">
                <a:tc>
                  <a:txBody>
                    <a:bodyPr/>
                    <a:lstStyle/>
                    <a:p>
                      <a:r>
                        <a:rPr lang="en-US" dirty="0"/>
                        <a:t>6</a:t>
                      </a:r>
                    </a:p>
                  </a:txBody>
                  <a:tcPr/>
                </a:tc>
                <a:tc>
                  <a:txBody>
                    <a:bodyPr/>
                    <a:lstStyle/>
                    <a:p>
                      <a:r>
                        <a:rPr lang="en-US" dirty="0"/>
                        <a:t>Industrial Visit</a:t>
                      </a:r>
                    </a:p>
                  </a:txBody>
                  <a:tcPr/>
                </a:tc>
                <a:extLst>
                  <a:ext uri="{0D108BD9-81ED-4DB2-BD59-A6C34878D82A}">
                    <a16:rowId xmlns:a16="http://schemas.microsoft.com/office/drawing/2014/main" val="2725583585"/>
                  </a:ext>
                </a:extLst>
              </a:tr>
              <a:tr h="369746">
                <a:tc>
                  <a:txBody>
                    <a:bodyPr/>
                    <a:lstStyle/>
                    <a:p>
                      <a:r>
                        <a:rPr lang="en-US" dirty="0"/>
                        <a:t>7</a:t>
                      </a:r>
                    </a:p>
                  </a:txBody>
                  <a:tcPr/>
                </a:tc>
                <a:tc>
                  <a:txBody>
                    <a:bodyPr/>
                    <a:lstStyle/>
                    <a:p>
                      <a:r>
                        <a:rPr lang="en-US" dirty="0"/>
                        <a:t>Project Competition</a:t>
                      </a:r>
                    </a:p>
                  </a:txBody>
                  <a:tcPr/>
                </a:tc>
                <a:extLst>
                  <a:ext uri="{0D108BD9-81ED-4DB2-BD59-A6C34878D82A}">
                    <a16:rowId xmlns:a16="http://schemas.microsoft.com/office/drawing/2014/main" val="2102651594"/>
                  </a:ext>
                </a:extLst>
              </a:tr>
            </a:tbl>
          </a:graphicData>
        </a:graphic>
      </p:graphicFrame>
      <p:graphicFrame>
        <p:nvGraphicFramePr>
          <p:cNvPr id="6" name="Table 5">
            <a:extLst>
              <a:ext uri="{FF2B5EF4-FFF2-40B4-BE49-F238E27FC236}">
                <a16:creationId xmlns:a16="http://schemas.microsoft.com/office/drawing/2014/main" id="{C5C05377-00E2-4951-9075-19EE43EF5400}"/>
              </a:ext>
            </a:extLst>
          </p:cNvPr>
          <p:cNvGraphicFramePr>
            <a:graphicFrameLocks noGrp="1"/>
          </p:cNvGraphicFramePr>
          <p:nvPr>
            <p:extLst>
              <p:ext uri="{D42A27DB-BD31-4B8C-83A1-F6EECF244321}">
                <p14:modId xmlns:p14="http://schemas.microsoft.com/office/powerpoint/2010/main" val="1554074146"/>
              </p:ext>
            </p:extLst>
          </p:nvPr>
        </p:nvGraphicFramePr>
        <p:xfrm>
          <a:off x="6000856" y="1852674"/>
          <a:ext cx="5581543" cy="2488810"/>
        </p:xfrm>
        <a:graphic>
          <a:graphicData uri="http://schemas.openxmlformats.org/drawingml/2006/table">
            <a:tbl>
              <a:tblPr firstRow="1" bandRow="1">
                <a:tableStyleId>{5C22544A-7EE6-4342-B048-85BDC9FD1C3A}</a:tableStyleId>
              </a:tblPr>
              <a:tblGrid>
                <a:gridCol w="669312">
                  <a:extLst>
                    <a:ext uri="{9D8B030D-6E8A-4147-A177-3AD203B41FA5}">
                      <a16:colId xmlns:a16="http://schemas.microsoft.com/office/drawing/2014/main" val="766041240"/>
                    </a:ext>
                  </a:extLst>
                </a:gridCol>
                <a:gridCol w="4912231">
                  <a:extLst>
                    <a:ext uri="{9D8B030D-6E8A-4147-A177-3AD203B41FA5}">
                      <a16:colId xmlns:a16="http://schemas.microsoft.com/office/drawing/2014/main" val="1056741344"/>
                    </a:ext>
                  </a:extLst>
                </a:gridCol>
              </a:tblGrid>
              <a:tr h="369746">
                <a:tc>
                  <a:txBody>
                    <a:bodyPr/>
                    <a:lstStyle/>
                    <a:p>
                      <a:r>
                        <a:rPr lang="en-US" dirty="0"/>
                        <a:t>10</a:t>
                      </a:r>
                    </a:p>
                  </a:txBody>
                  <a:tcPr>
                    <a:solidFill>
                      <a:schemeClr val="accent1">
                        <a:lumMod val="40000"/>
                        <a:lumOff val="60000"/>
                      </a:schemeClr>
                    </a:solidFill>
                  </a:tcPr>
                </a:tc>
                <a:tc>
                  <a:txBody>
                    <a:bodyPr/>
                    <a:lstStyle/>
                    <a:p>
                      <a:r>
                        <a:rPr lang="en-US" dirty="0"/>
                        <a:t>Domain Wise Activity</a:t>
                      </a:r>
                    </a:p>
                  </a:txBody>
                  <a:tcPr>
                    <a:solidFill>
                      <a:schemeClr val="accent1">
                        <a:lumMod val="40000"/>
                        <a:lumOff val="60000"/>
                      </a:schemeClr>
                    </a:solidFill>
                  </a:tcPr>
                </a:tc>
                <a:extLst>
                  <a:ext uri="{0D108BD9-81ED-4DB2-BD59-A6C34878D82A}">
                    <a16:rowId xmlns:a16="http://schemas.microsoft.com/office/drawing/2014/main" val="332181424"/>
                  </a:ext>
                </a:extLst>
              </a:tr>
              <a:tr h="369746">
                <a:tc>
                  <a:txBody>
                    <a:bodyPr/>
                    <a:lstStyle/>
                    <a:p>
                      <a:r>
                        <a:rPr lang="en-US" dirty="0"/>
                        <a:t>11</a:t>
                      </a:r>
                    </a:p>
                  </a:txBody>
                  <a:tcPr/>
                </a:tc>
                <a:tc>
                  <a:txBody>
                    <a:bodyPr/>
                    <a:lstStyle/>
                    <a:p>
                      <a:r>
                        <a:rPr lang="en-US" dirty="0"/>
                        <a:t>Institute Level Activity</a:t>
                      </a:r>
                    </a:p>
                  </a:txBody>
                  <a:tcPr/>
                </a:tc>
                <a:extLst>
                  <a:ext uri="{0D108BD9-81ED-4DB2-BD59-A6C34878D82A}">
                    <a16:rowId xmlns:a16="http://schemas.microsoft.com/office/drawing/2014/main" val="3727115063"/>
                  </a:ext>
                </a:extLst>
              </a:tr>
              <a:tr h="369746">
                <a:tc>
                  <a:txBody>
                    <a:bodyPr/>
                    <a:lstStyle/>
                    <a:p>
                      <a:r>
                        <a:rPr lang="en-US" dirty="0"/>
                        <a:t>12</a:t>
                      </a:r>
                    </a:p>
                  </a:txBody>
                  <a:tcPr/>
                </a:tc>
                <a:tc>
                  <a:txBody>
                    <a:bodyPr/>
                    <a:lstStyle/>
                    <a:p>
                      <a:r>
                        <a:rPr lang="en-US" dirty="0"/>
                        <a:t>FDP</a:t>
                      </a:r>
                    </a:p>
                  </a:txBody>
                  <a:tcPr/>
                </a:tc>
                <a:extLst>
                  <a:ext uri="{0D108BD9-81ED-4DB2-BD59-A6C34878D82A}">
                    <a16:rowId xmlns:a16="http://schemas.microsoft.com/office/drawing/2014/main" val="2327822542"/>
                  </a:ext>
                </a:extLst>
              </a:tr>
              <a:tr h="369746">
                <a:tc>
                  <a:txBody>
                    <a:bodyPr/>
                    <a:lstStyle/>
                    <a:p>
                      <a:r>
                        <a:rPr lang="en-US" dirty="0"/>
                        <a:t>13</a:t>
                      </a:r>
                    </a:p>
                  </a:txBody>
                  <a:tcPr/>
                </a:tc>
                <a:tc>
                  <a:txBody>
                    <a:bodyPr/>
                    <a:lstStyle/>
                    <a:p>
                      <a:r>
                        <a:rPr lang="en-US" dirty="0"/>
                        <a:t>Hackathon</a:t>
                      </a:r>
                    </a:p>
                  </a:txBody>
                  <a:tcPr/>
                </a:tc>
                <a:extLst>
                  <a:ext uri="{0D108BD9-81ED-4DB2-BD59-A6C34878D82A}">
                    <a16:rowId xmlns:a16="http://schemas.microsoft.com/office/drawing/2014/main" val="4220019847"/>
                  </a:ext>
                </a:extLst>
              </a:tr>
              <a:tr h="369746">
                <a:tc>
                  <a:txBody>
                    <a:bodyPr/>
                    <a:lstStyle/>
                    <a:p>
                      <a:r>
                        <a:rPr lang="en-US" dirty="0"/>
                        <a:t>14</a:t>
                      </a:r>
                    </a:p>
                  </a:txBody>
                  <a:tcPr/>
                </a:tc>
                <a:tc>
                  <a:txBody>
                    <a:bodyPr/>
                    <a:lstStyle/>
                    <a:p>
                      <a:r>
                        <a:rPr lang="en-US" dirty="0"/>
                        <a:t>Organizing Conference at international Level</a:t>
                      </a:r>
                    </a:p>
                  </a:txBody>
                  <a:tcPr/>
                </a:tc>
                <a:extLst>
                  <a:ext uri="{0D108BD9-81ED-4DB2-BD59-A6C34878D82A}">
                    <a16:rowId xmlns:a16="http://schemas.microsoft.com/office/drawing/2014/main" val="2725583585"/>
                  </a:ext>
                </a:extLst>
              </a:tr>
              <a:tr h="369746">
                <a:tc>
                  <a:txBody>
                    <a:bodyPr/>
                    <a:lstStyle/>
                    <a:p>
                      <a:r>
                        <a:rPr lang="en-US" dirty="0"/>
                        <a:t>15</a:t>
                      </a:r>
                    </a:p>
                  </a:txBody>
                  <a:tcPr/>
                </a:tc>
                <a:tc>
                  <a:txBody>
                    <a:bodyPr/>
                    <a:lstStyle/>
                    <a:p>
                      <a:r>
                        <a:rPr lang="en-US" dirty="0"/>
                        <a:t>Registration fees for skill enhancement course, MOOCs ,STTPs etc.</a:t>
                      </a:r>
                    </a:p>
                  </a:txBody>
                  <a:tcPr/>
                </a:tc>
                <a:extLst>
                  <a:ext uri="{0D108BD9-81ED-4DB2-BD59-A6C34878D82A}">
                    <a16:rowId xmlns:a16="http://schemas.microsoft.com/office/drawing/2014/main" val="2102651594"/>
                  </a:ext>
                </a:extLst>
              </a:tr>
            </a:tbl>
          </a:graphicData>
        </a:graphic>
      </p:graphicFrame>
      <p:graphicFrame>
        <p:nvGraphicFramePr>
          <p:cNvPr id="7" name="Table 6">
            <a:extLst>
              <a:ext uri="{FF2B5EF4-FFF2-40B4-BE49-F238E27FC236}">
                <a16:creationId xmlns:a16="http://schemas.microsoft.com/office/drawing/2014/main" id="{88C00526-CB2E-4903-B631-F981FA294F8C}"/>
              </a:ext>
            </a:extLst>
          </p:cNvPr>
          <p:cNvGraphicFramePr>
            <a:graphicFrameLocks noGrp="1"/>
          </p:cNvGraphicFramePr>
          <p:nvPr>
            <p:extLst>
              <p:ext uri="{D42A27DB-BD31-4B8C-83A1-F6EECF244321}">
                <p14:modId xmlns:p14="http://schemas.microsoft.com/office/powerpoint/2010/main" val="684915772"/>
              </p:ext>
            </p:extLst>
          </p:nvPr>
        </p:nvGraphicFramePr>
        <p:xfrm>
          <a:off x="6000857" y="4341484"/>
          <a:ext cx="5581542" cy="1478984"/>
        </p:xfrm>
        <a:graphic>
          <a:graphicData uri="http://schemas.openxmlformats.org/drawingml/2006/table">
            <a:tbl>
              <a:tblPr firstRow="1" bandRow="1">
                <a:tableStyleId>{5C22544A-7EE6-4342-B048-85BDC9FD1C3A}</a:tableStyleId>
              </a:tblPr>
              <a:tblGrid>
                <a:gridCol w="669310">
                  <a:extLst>
                    <a:ext uri="{9D8B030D-6E8A-4147-A177-3AD203B41FA5}">
                      <a16:colId xmlns:a16="http://schemas.microsoft.com/office/drawing/2014/main" val="766041240"/>
                    </a:ext>
                  </a:extLst>
                </a:gridCol>
                <a:gridCol w="4912232">
                  <a:extLst>
                    <a:ext uri="{9D8B030D-6E8A-4147-A177-3AD203B41FA5}">
                      <a16:colId xmlns:a16="http://schemas.microsoft.com/office/drawing/2014/main" val="1056741344"/>
                    </a:ext>
                  </a:extLst>
                </a:gridCol>
              </a:tblGrid>
              <a:tr h="369746">
                <a:tc>
                  <a:txBody>
                    <a:bodyPr/>
                    <a:lstStyle/>
                    <a:p>
                      <a:r>
                        <a:rPr lang="en-US" dirty="0"/>
                        <a:t>16</a:t>
                      </a:r>
                    </a:p>
                  </a:txBody>
                  <a:tcPr>
                    <a:solidFill>
                      <a:schemeClr val="accent1">
                        <a:lumMod val="40000"/>
                        <a:lumOff val="60000"/>
                      </a:schemeClr>
                    </a:solidFill>
                  </a:tcPr>
                </a:tc>
                <a:tc>
                  <a:txBody>
                    <a:bodyPr/>
                    <a:lstStyle/>
                    <a:p>
                      <a:r>
                        <a:rPr lang="en-US" dirty="0"/>
                        <a:t>Promotion and Research  Consultancy Activity</a:t>
                      </a:r>
                    </a:p>
                  </a:txBody>
                  <a:tcPr>
                    <a:solidFill>
                      <a:schemeClr val="accent1">
                        <a:lumMod val="40000"/>
                        <a:lumOff val="60000"/>
                      </a:schemeClr>
                    </a:solidFill>
                  </a:tcPr>
                </a:tc>
                <a:extLst>
                  <a:ext uri="{0D108BD9-81ED-4DB2-BD59-A6C34878D82A}">
                    <a16:rowId xmlns:a16="http://schemas.microsoft.com/office/drawing/2014/main" val="1069791233"/>
                  </a:ext>
                </a:extLst>
              </a:tr>
              <a:tr h="369746">
                <a:tc>
                  <a:txBody>
                    <a:bodyPr/>
                    <a:lstStyle/>
                    <a:p>
                      <a:r>
                        <a:rPr lang="en-US" dirty="0"/>
                        <a:t>17</a:t>
                      </a:r>
                    </a:p>
                  </a:txBody>
                  <a:tcPr/>
                </a:tc>
                <a:tc>
                  <a:txBody>
                    <a:bodyPr/>
                    <a:lstStyle/>
                    <a:p>
                      <a:r>
                        <a:rPr lang="en-US" dirty="0"/>
                        <a:t>Resource creation</a:t>
                      </a:r>
                    </a:p>
                  </a:txBody>
                  <a:tcPr/>
                </a:tc>
                <a:extLst>
                  <a:ext uri="{0D108BD9-81ED-4DB2-BD59-A6C34878D82A}">
                    <a16:rowId xmlns:a16="http://schemas.microsoft.com/office/drawing/2014/main" val="1127358432"/>
                  </a:ext>
                </a:extLst>
              </a:tr>
              <a:tr h="369746">
                <a:tc>
                  <a:txBody>
                    <a:bodyPr/>
                    <a:lstStyle/>
                    <a:p>
                      <a:r>
                        <a:rPr lang="en-US" dirty="0"/>
                        <a:t>18</a:t>
                      </a:r>
                    </a:p>
                  </a:txBody>
                  <a:tcPr/>
                </a:tc>
                <a:tc>
                  <a:txBody>
                    <a:bodyPr/>
                    <a:lstStyle/>
                    <a:p>
                      <a:r>
                        <a:rPr lang="en-US" dirty="0"/>
                        <a:t>Holistic student development</a:t>
                      </a:r>
                    </a:p>
                  </a:txBody>
                  <a:tcPr/>
                </a:tc>
                <a:extLst>
                  <a:ext uri="{0D108BD9-81ED-4DB2-BD59-A6C34878D82A}">
                    <a16:rowId xmlns:a16="http://schemas.microsoft.com/office/drawing/2014/main" val="332181424"/>
                  </a:ext>
                </a:extLst>
              </a:tr>
              <a:tr h="369746">
                <a:tc>
                  <a:txBody>
                    <a:bodyPr/>
                    <a:lstStyle/>
                    <a:p>
                      <a:r>
                        <a:rPr lang="en-US" dirty="0"/>
                        <a:t>19</a:t>
                      </a:r>
                    </a:p>
                  </a:txBody>
                  <a:tcPr/>
                </a:tc>
                <a:tc>
                  <a:txBody>
                    <a:bodyPr/>
                    <a:lstStyle/>
                    <a:p>
                      <a:r>
                        <a:rPr lang="en-US" dirty="0"/>
                        <a:t>Inhouse internship</a:t>
                      </a:r>
                    </a:p>
                  </a:txBody>
                  <a:tcPr/>
                </a:tc>
                <a:extLst>
                  <a:ext uri="{0D108BD9-81ED-4DB2-BD59-A6C34878D82A}">
                    <a16:rowId xmlns:a16="http://schemas.microsoft.com/office/drawing/2014/main" val="3727115063"/>
                  </a:ext>
                </a:extLst>
              </a:tr>
            </a:tbl>
          </a:graphicData>
        </a:graphic>
      </p:graphicFrame>
      <p:graphicFrame>
        <p:nvGraphicFramePr>
          <p:cNvPr id="5" name="Table 4">
            <a:extLst>
              <a:ext uri="{FF2B5EF4-FFF2-40B4-BE49-F238E27FC236}">
                <a16:creationId xmlns:a16="http://schemas.microsoft.com/office/drawing/2014/main" id="{E3D6FFCB-915E-4476-87DA-D7E566B533A0}"/>
              </a:ext>
            </a:extLst>
          </p:cNvPr>
          <p:cNvGraphicFramePr>
            <a:graphicFrameLocks noGrp="1"/>
          </p:cNvGraphicFramePr>
          <p:nvPr>
            <p:extLst>
              <p:ext uri="{D42A27DB-BD31-4B8C-83A1-F6EECF244321}">
                <p14:modId xmlns:p14="http://schemas.microsoft.com/office/powerpoint/2010/main" val="168341603"/>
              </p:ext>
            </p:extLst>
          </p:nvPr>
        </p:nvGraphicFramePr>
        <p:xfrm>
          <a:off x="609600" y="5056672"/>
          <a:ext cx="4814807" cy="739492"/>
        </p:xfrm>
        <a:graphic>
          <a:graphicData uri="http://schemas.openxmlformats.org/drawingml/2006/table">
            <a:tbl>
              <a:tblPr firstRow="1" bandRow="1">
                <a:tableStyleId>{5C22544A-7EE6-4342-B048-85BDC9FD1C3A}</a:tableStyleId>
              </a:tblPr>
              <a:tblGrid>
                <a:gridCol w="577368">
                  <a:extLst>
                    <a:ext uri="{9D8B030D-6E8A-4147-A177-3AD203B41FA5}">
                      <a16:colId xmlns:a16="http://schemas.microsoft.com/office/drawing/2014/main" val="172780528"/>
                    </a:ext>
                  </a:extLst>
                </a:gridCol>
                <a:gridCol w="4237439">
                  <a:extLst>
                    <a:ext uri="{9D8B030D-6E8A-4147-A177-3AD203B41FA5}">
                      <a16:colId xmlns:a16="http://schemas.microsoft.com/office/drawing/2014/main" val="111311481"/>
                    </a:ext>
                  </a:extLst>
                </a:gridCol>
              </a:tblGrid>
              <a:tr h="369746">
                <a:tc>
                  <a:txBody>
                    <a:bodyPr/>
                    <a:lstStyle/>
                    <a:p>
                      <a:r>
                        <a:rPr lang="en-US" dirty="0"/>
                        <a:t>8</a:t>
                      </a:r>
                    </a:p>
                  </a:txBody>
                  <a:tcPr>
                    <a:solidFill>
                      <a:schemeClr val="accent1">
                        <a:lumMod val="40000"/>
                        <a:lumOff val="60000"/>
                      </a:schemeClr>
                    </a:solidFill>
                  </a:tcPr>
                </a:tc>
                <a:tc>
                  <a:txBody>
                    <a:bodyPr/>
                    <a:lstStyle/>
                    <a:p>
                      <a:r>
                        <a:rPr lang="en-US" dirty="0"/>
                        <a:t>Publication/Participation in Conferences</a:t>
                      </a:r>
                    </a:p>
                  </a:txBody>
                  <a:tcPr>
                    <a:solidFill>
                      <a:schemeClr val="accent1">
                        <a:lumMod val="40000"/>
                        <a:lumOff val="60000"/>
                      </a:schemeClr>
                    </a:solidFill>
                  </a:tcPr>
                </a:tc>
                <a:extLst>
                  <a:ext uri="{0D108BD9-81ED-4DB2-BD59-A6C34878D82A}">
                    <a16:rowId xmlns:a16="http://schemas.microsoft.com/office/drawing/2014/main" val="1446809438"/>
                  </a:ext>
                </a:extLst>
              </a:tr>
              <a:tr h="369746">
                <a:tc>
                  <a:txBody>
                    <a:bodyPr/>
                    <a:lstStyle/>
                    <a:p>
                      <a:r>
                        <a:rPr lang="en-US" dirty="0"/>
                        <a:t>9</a:t>
                      </a:r>
                    </a:p>
                  </a:txBody>
                  <a:tcPr/>
                </a:tc>
                <a:tc>
                  <a:txBody>
                    <a:bodyPr/>
                    <a:lstStyle/>
                    <a:p>
                      <a:r>
                        <a:rPr lang="en-US" dirty="0"/>
                        <a:t>Professional Student Development</a:t>
                      </a:r>
                    </a:p>
                  </a:txBody>
                  <a:tcPr/>
                </a:tc>
                <a:extLst>
                  <a:ext uri="{0D108BD9-81ED-4DB2-BD59-A6C34878D82A}">
                    <a16:rowId xmlns:a16="http://schemas.microsoft.com/office/drawing/2014/main" val="3015410561"/>
                  </a:ext>
                </a:extLst>
              </a:tr>
            </a:tbl>
          </a:graphicData>
        </a:graphic>
      </p:graphicFrame>
    </p:spTree>
    <p:extLst>
      <p:ext uri="{BB962C8B-B14F-4D97-AF65-F5344CB8AC3E}">
        <p14:creationId xmlns:p14="http://schemas.microsoft.com/office/powerpoint/2010/main" val="664452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7F171-084A-4D54-8942-A0F9C08F3E15}"/>
              </a:ext>
            </a:extLst>
          </p:cNvPr>
          <p:cNvSpPr>
            <a:spLocks noGrp="1"/>
          </p:cNvSpPr>
          <p:nvPr>
            <p:ph type="title"/>
          </p:nvPr>
        </p:nvSpPr>
        <p:spPr>
          <a:xfrm>
            <a:off x="609600" y="274638"/>
            <a:ext cx="10972800" cy="825742"/>
          </a:xfrm>
        </p:spPr>
        <p:txBody>
          <a:bodyPr/>
          <a:lstStyle/>
          <a:p>
            <a:r>
              <a:rPr lang="en-US" sz="2800" dirty="0"/>
              <a:t>Criteria 9: </a:t>
            </a:r>
            <a:r>
              <a:rPr lang="en-US" sz="2800" b="1" dirty="0"/>
              <a:t>Concern1,2</a:t>
            </a:r>
            <a:r>
              <a:rPr lang="en-US" sz="2800" dirty="0"/>
              <a:t> Continuous Improvement</a:t>
            </a:r>
          </a:p>
        </p:txBody>
      </p:sp>
      <p:graphicFrame>
        <p:nvGraphicFramePr>
          <p:cNvPr id="4" name="Content Placeholder 3">
            <a:extLst>
              <a:ext uri="{FF2B5EF4-FFF2-40B4-BE49-F238E27FC236}">
                <a16:creationId xmlns:a16="http://schemas.microsoft.com/office/drawing/2014/main" id="{C5BEFAE4-81F5-4F8C-B079-910C5A82AC93}"/>
              </a:ext>
            </a:extLst>
          </p:cNvPr>
          <p:cNvGraphicFramePr>
            <a:graphicFrameLocks noGrp="1"/>
          </p:cNvGraphicFramePr>
          <p:nvPr>
            <p:ph idx="1"/>
            <p:extLst>
              <p:ext uri="{D42A27DB-BD31-4B8C-83A1-F6EECF244321}">
                <p14:modId xmlns:p14="http://schemas.microsoft.com/office/powerpoint/2010/main" val="3428934092"/>
              </p:ext>
            </p:extLst>
          </p:nvPr>
        </p:nvGraphicFramePr>
        <p:xfrm>
          <a:off x="609600" y="1667299"/>
          <a:ext cx="11144592" cy="4267200"/>
        </p:xfrm>
        <a:graphic>
          <a:graphicData uri="http://schemas.openxmlformats.org/drawingml/2006/table">
            <a:tbl>
              <a:tblPr firstRow="1" bandRow="1">
                <a:tableStyleId>{5C22544A-7EE6-4342-B048-85BDC9FD1C3A}</a:tableStyleId>
              </a:tblPr>
              <a:tblGrid>
                <a:gridCol w="1064770">
                  <a:extLst>
                    <a:ext uri="{9D8B030D-6E8A-4147-A177-3AD203B41FA5}">
                      <a16:colId xmlns:a16="http://schemas.microsoft.com/office/drawing/2014/main" val="971032159"/>
                    </a:ext>
                  </a:extLst>
                </a:gridCol>
                <a:gridCol w="5456306">
                  <a:extLst>
                    <a:ext uri="{9D8B030D-6E8A-4147-A177-3AD203B41FA5}">
                      <a16:colId xmlns:a16="http://schemas.microsoft.com/office/drawing/2014/main" val="2242032718"/>
                    </a:ext>
                  </a:extLst>
                </a:gridCol>
                <a:gridCol w="4623516">
                  <a:extLst>
                    <a:ext uri="{9D8B030D-6E8A-4147-A177-3AD203B41FA5}">
                      <a16:colId xmlns:a16="http://schemas.microsoft.com/office/drawing/2014/main" val="1517753284"/>
                    </a:ext>
                  </a:extLst>
                </a:gridCol>
              </a:tblGrid>
              <a:tr h="565315">
                <a:tc>
                  <a:txBody>
                    <a:bodyPr/>
                    <a:lstStyle/>
                    <a:p>
                      <a:r>
                        <a:rPr lang="en-US" sz="2400" dirty="0"/>
                        <a:t>Criteria No.</a:t>
                      </a:r>
                    </a:p>
                  </a:txBody>
                  <a:tcPr/>
                </a:tc>
                <a:tc>
                  <a:txBody>
                    <a:bodyPr/>
                    <a:lstStyle/>
                    <a:p>
                      <a:r>
                        <a:rPr lang="en-US" sz="2400" dirty="0"/>
                        <a:t>Weaknesses reported by NBA committee    </a:t>
                      </a:r>
                    </a:p>
                    <a:p>
                      <a:r>
                        <a:rPr lang="en-US" sz="2400" dirty="0">
                          <a:solidFill>
                            <a:srgbClr val="FFFF00"/>
                          </a:solidFill>
                        </a:rPr>
                        <a:t>(C -Concern)</a:t>
                      </a:r>
                    </a:p>
                  </a:txBody>
                  <a:tcPr/>
                </a:tc>
                <a:tc>
                  <a:txBody>
                    <a:bodyPr/>
                    <a:lstStyle/>
                    <a:p>
                      <a:r>
                        <a:rPr lang="en-US" sz="2400" dirty="0"/>
                        <a:t>Weaknesses Mitigated since 2016</a:t>
                      </a:r>
                    </a:p>
                  </a:txBody>
                  <a:tcPr/>
                </a:tc>
                <a:extLst>
                  <a:ext uri="{0D108BD9-81ED-4DB2-BD59-A6C34878D82A}">
                    <a16:rowId xmlns:a16="http://schemas.microsoft.com/office/drawing/2014/main" val="819557934"/>
                  </a:ext>
                </a:extLst>
              </a:tr>
              <a:tr h="3114301">
                <a:tc>
                  <a:txBody>
                    <a:bodyPr/>
                    <a:lstStyle/>
                    <a:p>
                      <a:pPr algn="ctr"/>
                      <a:r>
                        <a:rPr lang="en-US" sz="2400" dirty="0"/>
                        <a:t>9</a:t>
                      </a:r>
                    </a:p>
                  </a:txBody>
                  <a:tcPr/>
                </a:tc>
                <a:tc>
                  <a:txBody>
                    <a:bodyPr/>
                    <a:lstStyle/>
                    <a:p>
                      <a:r>
                        <a:rPr lang="en-US" sz="2000" dirty="0"/>
                        <a:t>a)Some of these metrics like FRP,FQI, and faculty cadre ratio needs improvement</a:t>
                      </a:r>
                    </a:p>
                    <a:p>
                      <a:endParaRPr lang="en-US" sz="2000" dirty="0"/>
                    </a:p>
                    <a:p>
                      <a:endParaRPr lang="en-US" sz="2000" dirty="0"/>
                    </a:p>
                    <a:p>
                      <a:r>
                        <a:rPr lang="en-US" sz="2000" dirty="0"/>
                        <a:t>b)No Significant new facilities added for program since last accreditation. Partial compliance observed</a:t>
                      </a:r>
                    </a:p>
                  </a:txBody>
                  <a:tcPr/>
                </a:tc>
                <a:tc>
                  <a:txBody>
                    <a:bodyPr/>
                    <a:lstStyle/>
                    <a:p>
                      <a:r>
                        <a:rPr lang="en-US" sz="2000" dirty="0"/>
                        <a:t>a) FRP,FQI with cadre ratio improvement can be observed for last 3 </a:t>
                      </a:r>
                      <a:r>
                        <a:rPr lang="en-US" sz="2000" dirty="0" err="1"/>
                        <a:t>yrs</a:t>
                      </a:r>
                      <a:endParaRPr lang="en-US" sz="2000" dirty="0"/>
                    </a:p>
                    <a:p>
                      <a:endParaRPr lang="en-US" sz="2000" dirty="0"/>
                    </a:p>
                    <a:p>
                      <a:r>
                        <a:rPr lang="en-US" sz="2000" dirty="0"/>
                        <a:t>b)New facilities included viz. smart classroom, Intel IoT Center of excellence, upgradation of PCs for labs., Cost effective TLP for audio-visual facility in classrooms, ERP implementation for effective TLP activities for enrichment since last accreditation etc. Dedicated tutorial room (403)</a:t>
                      </a:r>
                    </a:p>
                  </a:txBody>
                  <a:tcPr/>
                </a:tc>
                <a:extLst>
                  <a:ext uri="{0D108BD9-81ED-4DB2-BD59-A6C34878D82A}">
                    <a16:rowId xmlns:a16="http://schemas.microsoft.com/office/drawing/2014/main" val="257355787"/>
                  </a:ext>
                </a:extLst>
              </a:tr>
            </a:tbl>
          </a:graphicData>
        </a:graphic>
      </p:graphicFrame>
    </p:spTree>
    <p:extLst>
      <p:ext uri="{BB962C8B-B14F-4D97-AF65-F5344CB8AC3E}">
        <p14:creationId xmlns:p14="http://schemas.microsoft.com/office/powerpoint/2010/main" val="21161844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FBDF4-433D-47B7-8A37-9B91022EBF4B}"/>
              </a:ext>
            </a:extLst>
          </p:cNvPr>
          <p:cNvSpPr>
            <a:spLocks noGrp="1"/>
          </p:cNvSpPr>
          <p:nvPr>
            <p:ph type="title"/>
          </p:nvPr>
        </p:nvSpPr>
        <p:spPr/>
        <p:txBody>
          <a:bodyPr/>
          <a:lstStyle/>
          <a:p>
            <a:r>
              <a:rPr lang="en-US" sz="3200" dirty="0"/>
              <a:t>Financial assistance to students at institute level </a:t>
            </a:r>
          </a:p>
        </p:txBody>
      </p:sp>
      <p:graphicFrame>
        <p:nvGraphicFramePr>
          <p:cNvPr id="4" name="Content Placeholder 3" title="Finantial Assistance">
            <a:extLst>
              <a:ext uri="{FF2B5EF4-FFF2-40B4-BE49-F238E27FC236}">
                <a16:creationId xmlns:a16="http://schemas.microsoft.com/office/drawing/2014/main" id="{00000000-0008-0000-0000-000003000000}"/>
              </a:ext>
            </a:extLst>
          </p:cNvPr>
          <p:cNvGraphicFramePr>
            <a:graphicFrameLocks noGrp="1"/>
          </p:cNvGraphicFramePr>
          <p:nvPr>
            <p:ph idx="1"/>
            <p:extLst>
              <p:ext uri="{D42A27DB-BD31-4B8C-83A1-F6EECF244321}">
                <p14:modId xmlns:p14="http://schemas.microsoft.com/office/powerpoint/2010/main" val="2830956997"/>
              </p:ext>
            </p:extLst>
          </p:nvPr>
        </p:nvGraphicFramePr>
        <p:xfrm>
          <a:off x="609600" y="1600200"/>
          <a:ext cx="5248759"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74CCE0AE-9D9A-46AE-9825-4C72F2367E5F}"/>
              </a:ext>
            </a:extLst>
          </p:cNvPr>
          <p:cNvSpPr txBox="1"/>
          <p:nvPr/>
        </p:nvSpPr>
        <p:spPr>
          <a:xfrm>
            <a:off x="7082725" y="5966847"/>
            <a:ext cx="4499675" cy="369332"/>
          </a:xfrm>
          <a:prstGeom prst="rect">
            <a:avLst/>
          </a:prstGeom>
          <a:noFill/>
        </p:spPr>
        <p:txBody>
          <a:bodyPr wrap="square" rtlCol="0">
            <a:spAutoFit/>
          </a:bodyPr>
          <a:lstStyle/>
          <a:p>
            <a:r>
              <a:rPr lang="en-US" b="1" dirty="0">
                <a:solidFill>
                  <a:srgbClr val="FF0000"/>
                </a:solidFill>
              </a:rPr>
              <a:t>Total amount of Rupees</a:t>
            </a:r>
            <a:r>
              <a:rPr lang="en-US" dirty="0">
                <a:solidFill>
                  <a:srgbClr val="FF0000"/>
                </a:solidFill>
              </a:rPr>
              <a:t> </a:t>
            </a:r>
            <a:r>
              <a:rPr lang="en-US" b="1" dirty="0">
                <a:solidFill>
                  <a:srgbClr val="FF0000"/>
                </a:solidFill>
              </a:rPr>
              <a:t>4,88,018/-</a:t>
            </a:r>
          </a:p>
        </p:txBody>
      </p:sp>
      <p:graphicFrame>
        <p:nvGraphicFramePr>
          <p:cNvPr id="6" name="Table 5">
            <a:extLst>
              <a:ext uri="{FF2B5EF4-FFF2-40B4-BE49-F238E27FC236}">
                <a16:creationId xmlns:a16="http://schemas.microsoft.com/office/drawing/2014/main" id="{D08C394A-9FB4-4B01-B3C9-E1159699D233}"/>
              </a:ext>
            </a:extLst>
          </p:cNvPr>
          <p:cNvGraphicFramePr>
            <a:graphicFrameLocks noGrp="1"/>
          </p:cNvGraphicFramePr>
          <p:nvPr>
            <p:extLst>
              <p:ext uri="{D42A27DB-BD31-4B8C-83A1-F6EECF244321}">
                <p14:modId xmlns:p14="http://schemas.microsoft.com/office/powerpoint/2010/main" val="655188593"/>
              </p:ext>
            </p:extLst>
          </p:nvPr>
        </p:nvGraphicFramePr>
        <p:xfrm>
          <a:off x="5969000" y="1831020"/>
          <a:ext cx="6223000" cy="3771900"/>
        </p:xfrm>
        <a:graphic>
          <a:graphicData uri="http://schemas.openxmlformats.org/drawingml/2006/table">
            <a:tbl>
              <a:tblPr>
                <a:tableStyleId>{5C22544A-7EE6-4342-B048-85BDC9FD1C3A}</a:tableStyleId>
              </a:tblPr>
              <a:tblGrid>
                <a:gridCol w="1122229">
                  <a:extLst>
                    <a:ext uri="{9D8B030D-6E8A-4147-A177-3AD203B41FA5}">
                      <a16:colId xmlns:a16="http://schemas.microsoft.com/office/drawing/2014/main" val="2933402995"/>
                    </a:ext>
                  </a:extLst>
                </a:gridCol>
                <a:gridCol w="919273">
                  <a:extLst>
                    <a:ext uri="{9D8B030D-6E8A-4147-A177-3AD203B41FA5}">
                      <a16:colId xmlns:a16="http://schemas.microsoft.com/office/drawing/2014/main" val="3558347358"/>
                    </a:ext>
                  </a:extLst>
                </a:gridCol>
                <a:gridCol w="1169984">
                  <a:extLst>
                    <a:ext uri="{9D8B030D-6E8A-4147-A177-3AD203B41FA5}">
                      <a16:colId xmlns:a16="http://schemas.microsoft.com/office/drawing/2014/main" val="2740266325"/>
                    </a:ext>
                  </a:extLst>
                </a:gridCol>
                <a:gridCol w="1172968">
                  <a:extLst>
                    <a:ext uri="{9D8B030D-6E8A-4147-A177-3AD203B41FA5}">
                      <a16:colId xmlns:a16="http://schemas.microsoft.com/office/drawing/2014/main" val="1393773296"/>
                    </a:ext>
                  </a:extLst>
                </a:gridCol>
                <a:gridCol w="1838546">
                  <a:extLst>
                    <a:ext uri="{9D8B030D-6E8A-4147-A177-3AD203B41FA5}">
                      <a16:colId xmlns:a16="http://schemas.microsoft.com/office/drawing/2014/main" val="3110360980"/>
                    </a:ext>
                  </a:extLst>
                </a:gridCol>
              </a:tblGrid>
              <a:tr h="1076325">
                <a:tc>
                  <a:txBody>
                    <a:bodyPr/>
                    <a:lstStyle/>
                    <a:p>
                      <a:pPr algn="ctr" rtl="0" fontAlgn="t"/>
                      <a:r>
                        <a:rPr lang="en-US" sz="1600" b="1" u="none" strike="noStrike" dirty="0">
                          <a:effectLst/>
                        </a:rPr>
                        <a:t>A.Y</a:t>
                      </a:r>
                      <a:endParaRPr lang="en-US" sz="1600" b="1" i="0" u="none" strike="noStrike" dirty="0">
                        <a:solidFill>
                          <a:srgbClr val="000000"/>
                        </a:solidFill>
                        <a:effectLst/>
                        <a:latin typeface="Calibri" panose="020F0502020204030204" pitchFamily="34" charset="0"/>
                      </a:endParaRPr>
                    </a:p>
                  </a:txBody>
                  <a:tcPr marL="9525" marR="9525" marT="9525" marB="0"/>
                </a:tc>
                <a:tc>
                  <a:txBody>
                    <a:bodyPr/>
                    <a:lstStyle/>
                    <a:p>
                      <a:pPr algn="ctr" rtl="0" fontAlgn="t"/>
                      <a:r>
                        <a:rPr lang="en-US" sz="1600" b="1" u="none" strike="noStrike" dirty="0">
                          <a:effectLst/>
                        </a:rPr>
                        <a:t>No of Students </a:t>
                      </a:r>
                      <a:endParaRPr lang="en-US" sz="1600" b="1" i="0" u="none" strike="noStrike" dirty="0">
                        <a:solidFill>
                          <a:srgbClr val="000000"/>
                        </a:solidFill>
                        <a:effectLst/>
                        <a:latin typeface="Calibri" panose="020F0502020204030204" pitchFamily="34" charset="0"/>
                      </a:endParaRPr>
                    </a:p>
                  </a:txBody>
                  <a:tcPr marL="9525" marR="9525" marT="9525" marB="0"/>
                </a:tc>
                <a:tc>
                  <a:txBody>
                    <a:bodyPr/>
                    <a:lstStyle/>
                    <a:p>
                      <a:pPr algn="ctr" rtl="0" fontAlgn="t"/>
                      <a:r>
                        <a:rPr lang="en-US" sz="1600" b="1" u="none" strike="noStrike" dirty="0">
                          <a:effectLst/>
                        </a:rPr>
                        <a:t>Individual student Amount in Rupees</a:t>
                      </a:r>
                      <a:endParaRPr lang="en-US" sz="1600" b="1" i="0" u="none" strike="noStrike" dirty="0">
                        <a:solidFill>
                          <a:srgbClr val="000000"/>
                        </a:solidFill>
                        <a:effectLst/>
                        <a:latin typeface="Calibri" panose="020F0502020204030204" pitchFamily="34" charset="0"/>
                      </a:endParaRPr>
                    </a:p>
                  </a:txBody>
                  <a:tcPr marL="9525" marR="9525" marT="9525" marB="0"/>
                </a:tc>
                <a:tc>
                  <a:txBody>
                    <a:bodyPr/>
                    <a:lstStyle/>
                    <a:p>
                      <a:pPr algn="l" rtl="0" fontAlgn="t"/>
                      <a:r>
                        <a:rPr lang="en-US" sz="1600" b="1" u="none" strike="noStrike" dirty="0">
                          <a:effectLst/>
                        </a:rPr>
                        <a:t>Name of Students </a:t>
                      </a:r>
                      <a:endParaRPr lang="en-US" sz="1600" b="1" i="0" u="none" strike="noStrike" dirty="0">
                        <a:solidFill>
                          <a:srgbClr val="000000"/>
                        </a:solidFill>
                        <a:effectLst/>
                        <a:latin typeface="Calibri" panose="020F0502020204030204" pitchFamily="34" charset="0"/>
                      </a:endParaRPr>
                    </a:p>
                  </a:txBody>
                  <a:tcPr marL="9525" marR="9525" marT="9525" marB="0"/>
                </a:tc>
                <a:tc>
                  <a:txBody>
                    <a:bodyPr/>
                    <a:lstStyle/>
                    <a:p>
                      <a:pPr algn="ctr" rtl="0" fontAlgn="t"/>
                      <a:r>
                        <a:rPr lang="en-US" sz="1600" b="1" u="none" strike="noStrike" dirty="0">
                          <a:effectLst/>
                        </a:rPr>
                        <a:t>Total Amount in Rupees</a:t>
                      </a:r>
                      <a:endParaRPr lang="en-US" sz="1600" b="1"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350095068"/>
                  </a:ext>
                </a:extLst>
              </a:tr>
              <a:tr h="542925">
                <a:tc>
                  <a:txBody>
                    <a:bodyPr/>
                    <a:lstStyle/>
                    <a:p>
                      <a:pPr algn="l" rtl="0" fontAlgn="ctr"/>
                      <a:r>
                        <a:rPr lang="en-US" sz="1600" u="none" strike="noStrike" dirty="0">
                          <a:effectLst/>
                        </a:rPr>
                        <a:t>2016-17</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600" u="none" strike="noStrike">
                          <a:effectLst/>
                        </a:rPr>
                        <a:t>1,26,176</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rtl="0" fontAlgn="t"/>
                      <a:r>
                        <a:rPr lang="en-US" sz="1600" u="none" strike="noStrike">
                          <a:effectLst/>
                        </a:rPr>
                        <a:t>Bharat Paliwal</a:t>
                      </a:r>
                      <a:endParaRPr lang="en-US" sz="1600" b="0" i="0" u="none" strike="noStrike">
                        <a:solidFill>
                          <a:srgbClr val="000000"/>
                        </a:solidFill>
                        <a:effectLst/>
                        <a:latin typeface="Calibri" panose="020F0502020204030204" pitchFamily="34" charset="0"/>
                      </a:endParaRPr>
                    </a:p>
                  </a:txBody>
                  <a:tcPr marL="9525" marR="9525" marT="9525" marB="0"/>
                </a:tc>
                <a:tc>
                  <a:txBody>
                    <a:bodyPr/>
                    <a:lstStyle/>
                    <a:p>
                      <a:pPr algn="ctr" rtl="0" fontAlgn="ctr"/>
                      <a:r>
                        <a:rPr lang="en-US" sz="1600" u="none" strike="noStrike">
                          <a:effectLst/>
                        </a:rPr>
                        <a:t>1,26,176</a:t>
                      </a:r>
                      <a:endParaRPr lang="en-US"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585482233"/>
                  </a:ext>
                </a:extLst>
              </a:tr>
              <a:tr h="533400">
                <a:tc rowSpan="3">
                  <a:txBody>
                    <a:bodyPr/>
                    <a:lstStyle/>
                    <a:p>
                      <a:pPr algn="l" rtl="0" fontAlgn="ctr"/>
                      <a:r>
                        <a:rPr lang="en-US" sz="1600" u="none" strike="noStrike">
                          <a:effectLst/>
                        </a:rPr>
                        <a:t>2017-18</a:t>
                      </a:r>
                      <a:endParaRPr lang="en-US" sz="1600" b="0" i="0" u="none" strike="noStrike">
                        <a:solidFill>
                          <a:srgbClr val="000000"/>
                        </a:solidFill>
                        <a:effectLst/>
                        <a:latin typeface="Calibri" panose="020F0502020204030204" pitchFamily="34" charset="0"/>
                      </a:endParaRPr>
                    </a:p>
                  </a:txBody>
                  <a:tcPr marL="9525" marR="9525" marT="9525" marB="0" anchor="ctr"/>
                </a:tc>
                <a:tc rowSpan="3">
                  <a:txBody>
                    <a:bodyPr/>
                    <a:lstStyle/>
                    <a:p>
                      <a:pPr algn="ctr" rtl="0" fontAlgn="ctr"/>
                      <a:r>
                        <a:rPr lang="en-US" sz="1600" u="none" strike="noStrike">
                          <a:effectLst/>
                        </a:rPr>
                        <a:t>3</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600" u="none" strike="noStrike">
                          <a:effectLst/>
                        </a:rPr>
                        <a:t>1,33,846</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rtl="0" fontAlgn="t"/>
                      <a:r>
                        <a:rPr lang="en-US" sz="1600" u="none" strike="noStrike">
                          <a:effectLst/>
                        </a:rPr>
                        <a:t>Bharat Paliwal</a:t>
                      </a:r>
                      <a:endParaRPr lang="en-US" sz="1600" b="0" i="0" u="none" strike="noStrike">
                        <a:solidFill>
                          <a:srgbClr val="000000"/>
                        </a:solidFill>
                        <a:effectLst/>
                        <a:latin typeface="Calibri" panose="020F0502020204030204" pitchFamily="34" charset="0"/>
                      </a:endParaRPr>
                    </a:p>
                  </a:txBody>
                  <a:tcPr marL="9525" marR="9525" marT="9525" marB="0"/>
                </a:tc>
                <a:tc rowSpan="3">
                  <a:txBody>
                    <a:bodyPr/>
                    <a:lstStyle/>
                    <a:p>
                      <a:pPr algn="ctr" rtl="0" fontAlgn="ctr"/>
                      <a:r>
                        <a:rPr lang="en-US" sz="1600" u="none" strike="noStrike">
                          <a:effectLst/>
                        </a:rPr>
                        <a:t> 3,11,842</a:t>
                      </a:r>
                      <a:endParaRPr lang="en-US"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717949230"/>
                  </a:ext>
                </a:extLst>
              </a:tr>
              <a:tr h="533400">
                <a:tc vMerge="1">
                  <a:txBody>
                    <a:bodyPr/>
                    <a:lstStyle/>
                    <a:p>
                      <a:endParaRPr lang="en-US"/>
                    </a:p>
                  </a:txBody>
                  <a:tcPr/>
                </a:tc>
                <a:tc vMerge="1">
                  <a:txBody>
                    <a:bodyPr/>
                    <a:lstStyle/>
                    <a:p>
                      <a:endParaRPr lang="en-US"/>
                    </a:p>
                  </a:txBody>
                  <a:tcPr/>
                </a:tc>
                <a:tc>
                  <a:txBody>
                    <a:bodyPr/>
                    <a:lstStyle/>
                    <a:p>
                      <a:pPr algn="ctr" rtl="0" fontAlgn="ctr"/>
                      <a:r>
                        <a:rPr lang="en-US" sz="1600" u="none" strike="noStrike">
                          <a:effectLst/>
                        </a:rPr>
                        <a:t>50,000</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rtl="0" fontAlgn="t"/>
                      <a:r>
                        <a:rPr lang="en-US" sz="1600" u="none" strike="noStrike">
                          <a:effectLst/>
                        </a:rPr>
                        <a:t> Chitronda Vrundali </a:t>
                      </a:r>
                      <a:endParaRPr lang="en-US" sz="1600" b="0" i="0" u="none" strike="noStrike">
                        <a:solidFill>
                          <a:srgbClr val="000000"/>
                        </a:solidFill>
                        <a:effectLst/>
                        <a:latin typeface="Calibri" panose="020F0502020204030204" pitchFamily="34" charset="0"/>
                      </a:endParaRPr>
                    </a:p>
                  </a:txBody>
                  <a:tcPr marL="9525" marR="9525" marT="9525" marB="0"/>
                </a:tc>
                <a:tc vMerge="1">
                  <a:txBody>
                    <a:bodyPr/>
                    <a:lstStyle/>
                    <a:p>
                      <a:endParaRPr lang="en-US"/>
                    </a:p>
                  </a:txBody>
                  <a:tcPr/>
                </a:tc>
                <a:extLst>
                  <a:ext uri="{0D108BD9-81ED-4DB2-BD59-A6C34878D82A}">
                    <a16:rowId xmlns:a16="http://schemas.microsoft.com/office/drawing/2014/main" val="3264995072"/>
                  </a:ext>
                </a:extLst>
              </a:tr>
              <a:tr h="542925">
                <a:tc vMerge="1">
                  <a:txBody>
                    <a:bodyPr/>
                    <a:lstStyle/>
                    <a:p>
                      <a:endParaRPr lang="en-US"/>
                    </a:p>
                  </a:txBody>
                  <a:tcPr/>
                </a:tc>
                <a:tc vMerge="1">
                  <a:txBody>
                    <a:bodyPr/>
                    <a:lstStyle/>
                    <a:p>
                      <a:endParaRPr lang="en-US"/>
                    </a:p>
                  </a:txBody>
                  <a:tcPr/>
                </a:tc>
                <a:tc>
                  <a:txBody>
                    <a:bodyPr/>
                    <a:lstStyle/>
                    <a:p>
                      <a:pPr algn="ctr" rtl="0" fontAlgn="ctr"/>
                      <a:r>
                        <a:rPr lang="en-US" sz="1600" u="none" strike="noStrike">
                          <a:effectLst/>
                        </a:rPr>
                        <a:t>1,27,636</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rtl="0" fontAlgn="t"/>
                      <a:r>
                        <a:rPr lang="en-US" sz="1600" u="none" strike="noStrike">
                          <a:effectLst/>
                        </a:rPr>
                        <a:t>Shruti Agarwal</a:t>
                      </a:r>
                      <a:endParaRPr lang="en-US" sz="1600" b="0" i="0" u="none" strike="noStrike">
                        <a:solidFill>
                          <a:srgbClr val="000000"/>
                        </a:solidFill>
                        <a:effectLst/>
                        <a:latin typeface="Calibri" panose="020F0502020204030204" pitchFamily="34" charset="0"/>
                      </a:endParaRPr>
                    </a:p>
                  </a:txBody>
                  <a:tcPr marL="9525" marR="9525" marT="9525" marB="0"/>
                </a:tc>
                <a:tc vMerge="1">
                  <a:txBody>
                    <a:bodyPr/>
                    <a:lstStyle/>
                    <a:p>
                      <a:endParaRPr lang="en-US"/>
                    </a:p>
                  </a:txBody>
                  <a:tcPr/>
                </a:tc>
                <a:extLst>
                  <a:ext uri="{0D108BD9-81ED-4DB2-BD59-A6C34878D82A}">
                    <a16:rowId xmlns:a16="http://schemas.microsoft.com/office/drawing/2014/main" val="3887015373"/>
                  </a:ext>
                </a:extLst>
              </a:tr>
              <a:tr h="542925">
                <a:tc>
                  <a:txBody>
                    <a:bodyPr/>
                    <a:lstStyle/>
                    <a:p>
                      <a:pPr algn="l" rtl="0" fontAlgn="ctr"/>
                      <a:r>
                        <a:rPr lang="en-US" sz="1600" u="none" strike="noStrike">
                          <a:effectLst/>
                        </a:rPr>
                        <a:t>2018-19</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600" u="none" strike="noStrike">
                          <a:effectLst/>
                        </a:rPr>
                        <a:t>50,000</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rtl="0" fontAlgn="t"/>
                      <a:r>
                        <a:rPr lang="en-US" sz="1600" u="none" strike="noStrike">
                          <a:effectLst/>
                        </a:rPr>
                        <a:t>kanishk Trivedi</a:t>
                      </a:r>
                      <a:endParaRPr lang="en-US" sz="1600" b="0" i="0" u="none" strike="noStrike">
                        <a:solidFill>
                          <a:srgbClr val="000000"/>
                        </a:solidFill>
                        <a:effectLst/>
                        <a:latin typeface="Calibri" panose="020F0502020204030204" pitchFamily="34" charset="0"/>
                      </a:endParaRPr>
                    </a:p>
                  </a:txBody>
                  <a:tcPr marL="9525" marR="9525" marT="9525" marB="0"/>
                </a:tc>
                <a:tc>
                  <a:txBody>
                    <a:bodyPr/>
                    <a:lstStyle/>
                    <a:p>
                      <a:pPr algn="ctr" rtl="0" fontAlgn="ctr"/>
                      <a:r>
                        <a:rPr lang="en-US" sz="1600" u="none" strike="noStrike" dirty="0">
                          <a:effectLst/>
                        </a:rPr>
                        <a:t>50,000</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575962579"/>
                  </a:ext>
                </a:extLst>
              </a:tr>
            </a:tbl>
          </a:graphicData>
        </a:graphic>
      </p:graphicFrame>
      <p:sp>
        <p:nvSpPr>
          <p:cNvPr id="5" name="TextBox 4">
            <a:extLst>
              <a:ext uri="{FF2B5EF4-FFF2-40B4-BE49-F238E27FC236}">
                <a16:creationId xmlns:a16="http://schemas.microsoft.com/office/drawing/2014/main" id="{CC5741B3-A77D-40FB-8733-0C7DED5BBE56}"/>
              </a:ext>
            </a:extLst>
          </p:cNvPr>
          <p:cNvSpPr txBox="1"/>
          <p:nvPr/>
        </p:nvSpPr>
        <p:spPr>
          <a:xfrm>
            <a:off x="739514" y="6336179"/>
            <a:ext cx="4988930" cy="369332"/>
          </a:xfrm>
          <a:prstGeom prst="rect">
            <a:avLst/>
          </a:prstGeom>
          <a:noFill/>
        </p:spPr>
        <p:txBody>
          <a:bodyPr wrap="none" rtlCol="0">
            <a:spAutoFit/>
          </a:bodyPr>
          <a:lstStyle/>
          <a:p>
            <a:r>
              <a:rPr lang="en-US" dirty="0"/>
              <a:t>Not Covered under any Other Government Scheme</a:t>
            </a:r>
          </a:p>
        </p:txBody>
      </p:sp>
      <p:sp>
        <p:nvSpPr>
          <p:cNvPr id="7" name="TextBox 6">
            <a:extLst>
              <a:ext uri="{FF2B5EF4-FFF2-40B4-BE49-F238E27FC236}">
                <a16:creationId xmlns:a16="http://schemas.microsoft.com/office/drawing/2014/main" id="{A8D41365-5A2D-4D04-AD4F-2E574AF307B2}"/>
              </a:ext>
            </a:extLst>
          </p:cNvPr>
          <p:cNvSpPr txBox="1"/>
          <p:nvPr/>
        </p:nvSpPr>
        <p:spPr>
          <a:xfrm rot="16200000">
            <a:off x="-550942" y="3678514"/>
            <a:ext cx="2469137" cy="369332"/>
          </a:xfrm>
          <a:prstGeom prst="rect">
            <a:avLst/>
          </a:prstGeom>
          <a:noFill/>
        </p:spPr>
        <p:txBody>
          <a:bodyPr wrap="none" rtlCol="0">
            <a:spAutoFit/>
          </a:bodyPr>
          <a:lstStyle/>
          <a:p>
            <a:r>
              <a:rPr lang="en-US" dirty="0"/>
              <a:t>Total  Amount in Rupees</a:t>
            </a:r>
          </a:p>
        </p:txBody>
      </p:sp>
    </p:spTree>
    <p:extLst>
      <p:ext uri="{BB962C8B-B14F-4D97-AF65-F5344CB8AC3E}">
        <p14:creationId xmlns:p14="http://schemas.microsoft.com/office/powerpoint/2010/main" val="10515166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5F78D-C579-4586-93AB-93D0ECEF67E8}"/>
              </a:ext>
            </a:extLst>
          </p:cNvPr>
          <p:cNvSpPr>
            <a:spLocks noGrp="1"/>
          </p:cNvSpPr>
          <p:nvPr>
            <p:ph type="title"/>
          </p:nvPr>
        </p:nvSpPr>
        <p:spPr>
          <a:xfrm>
            <a:off x="1104752" y="2646474"/>
            <a:ext cx="10363200" cy="1362075"/>
          </a:xfrm>
        </p:spPr>
        <p:txBody>
          <a:bodyPr/>
          <a:lstStyle/>
          <a:p>
            <a:pPr algn="ctr"/>
            <a:r>
              <a:rPr lang="en-US" sz="2800" dirty="0"/>
              <a:t>IMPROVEMENTS in Curricular, Co/Extra curricular, Beyond Curriculum , Industry Connect</a:t>
            </a:r>
          </a:p>
        </p:txBody>
      </p:sp>
    </p:spTree>
    <p:extLst>
      <p:ext uri="{BB962C8B-B14F-4D97-AF65-F5344CB8AC3E}">
        <p14:creationId xmlns:p14="http://schemas.microsoft.com/office/powerpoint/2010/main" val="781621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3632" y="116633"/>
            <a:ext cx="6918940" cy="664797"/>
          </a:xfrm>
        </p:spPr>
        <p:txBody>
          <a:bodyPr>
            <a:normAutofit fontScale="90000"/>
          </a:bodyPr>
          <a:lstStyle/>
          <a:p>
            <a:r>
              <a:rPr lang="en-US" sz="4800" dirty="0">
                <a:solidFill>
                  <a:srgbClr val="002060"/>
                </a:solidFill>
              </a:rPr>
              <a:t>Curricular Growth</a:t>
            </a:r>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2816035408"/>
              </p:ext>
            </p:extLst>
          </p:nvPr>
        </p:nvGraphicFramePr>
        <p:xfrm>
          <a:off x="1030311" y="1726682"/>
          <a:ext cx="10457644" cy="57315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877F6077-92E7-482C-83E8-7F170903E378}"/>
              </a:ext>
            </a:extLst>
          </p:cNvPr>
          <p:cNvSpPr/>
          <p:nvPr/>
        </p:nvSpPr>
        <p:spPr>
          <a:xfrm>
            <a:off x="1030311" y="1357350"/>
            <a:ext cx="3215304" cy="369332"/>
          </a:xfrm>
          <a:prstGeom prst="rect">
            <a:avLst/>
          </a:prstGeom>
        </p:spPr>
        <p:txBody>
          <a:bodyPr wrap="none">
            <a:spAutoFit/>
          </a:bodyPr>
          <a:lstStyle/>
          <a:p>
            <a:r>
              <a:rPr lang="en-US" b="1" dirty="0">
                <a:solidFill>
                  <a:srgbClr val="FF0000"/>
                </a:solidFill>
              </a:rPr>
              <a:t>POs  attained: 1,2,3,4,5,6,11,12</a:t>
            </a:r>
            <a:r>
              <a:rPr lang="en-US" dirty="0"/>
              <a:t> </a:t>
            </a:r>
          </a:p>
        </p:txBody>
      </p:sp>
    </p:spTree>
    <p:extLst>
      <p:ext uri="{BB962C8B-B14F-4D97-AF65-F5344CB8AC3E}">
        <p14:creationId xmlns:p14="http://schemas.microsoft.com/office/powerpoint/2010/main" val="35334780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2538" y="311703"/>
            <a:ext cx="6918940" cy="664797"/>
          </a:xfrm>
        </p:spPr>
        <p:txBody>
          <a:bodyPr>
            <a:normAutofit fontScale="90000"/>
          </a:bodyPr>
          <a:lstStyle/>
          <a:p>
            <a:r>
              <a:rPr lang="en-US" sz="3200" dirty="0"/>
              <a:t>Co-curricular Activities (Including PBL)</a:t>
            </a:r>
            <a:endParaRPr lang="en-US" sz="3200" dirty="0">
              <a:solidFill>
                <a:srgbClr val="002060"/>
              </a:solidFill>
            </a:endParaRPr>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2932195188"/>
              </p:ext>
            </p:extLst>
          </p:nvPr>
        </p:nvGraphicFramePr>
        <p:xfrm>
          <a:off x="667555" y="1581804"/>
          <a:ext cx="10856889" cy="5569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7914BA6B-29DC-4011-84E7-530D3EC5CF84}"/>
              </a:ext>
            </a:extLst>
          </p:cNvPr>
          <p:cNvSpPr txBox="1"/>
          <p:nvPr/>
        </p:nvSpPr>
        <p:spPr>
          <a:xfrm>
            <a:off x="778187" y="1581804"/>
            <a:ext cx="3244314" cy="369332"/>
          </a:xfrm>
          <a:prstGeom prst="rect">
            <a:avLst/>
          </a:prstGeom>
          <a:noFill/>
        </p:spPr>
        <p:txBody>
          <a:bodyPr wrap="square" rtlCol="0">
            <a:spAutoFit/>
          </a:bodyPr>
          <a:lstStyle/>
          <a:p>
            <a:r>
              <a:rPr lang="en-US" b="1" dirty="0">
                <a:solidFill>
                  <a:srgbClr val="FF0000"/>
                </a:solidFill>
              </a:rPr>
              <a:t>POs  attained: 1,2,3,4,5,6,10,12</a:t>
            </a:r>
            <a:r>
              <a:rPr lang="en-US" dirty="0"/>
              <a:t> </a:t>
            </a:r>
          </a:p>
        </p:txBody>
      </p:sp>
    </p:spTree>
    <p:extLst>
      <p:ext uri="{BB962C8B-B14F-4D97-AF65-F5344CB8AC3E}">
        <p14:creationId xmlns:p14="http://schemas.microsoft.com/office/powerpoint/2010/main" val="12812115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2538" y="311705"/>
            <a:ext cx="6918940" cy="664797"/>
          </a:xfrm>
        </p:spPr>
        <p:txBody>
          <a:bodyPr>
            <a:normAutofit fontScale="90000"/>
          </a:bodyPr>
          <a:lstStyle/>
          <a:p>
            <a:r>
              <a:rPr lang="en-US" sz="3200" dirty="0"/>
              <a:t>Extra curricular Activities (Including ABL)</a:t>
            </a:r>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1143376645"/>
              </p:ext>
            </p:extLst>
          </p:nvPr>
        </p:nvGraphicFramePr>
        <p:xfrm>
          <a:off x="1287889" y="1352059"/>
          <a:ext cx="9288402" cy="55697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E4742936-B00A-40FC-A1BA-C3F2FD344089}"/>
              </a:ext>
            </a:extLst>
          </p:cNvPr>
          <p:cNvSpPr txBox="1"/>
          <p:nvPr/>
        </p:nvSpPr>
        <p:spPr>
          <a:xfrm>
            <a:off x="798491" y="1551693"/>
            <a:ext cx="3371426" cy="369332"/>
          </a:xfrm>
          <a:prstGeom prst="rect">
            <a:avLst/>
          </a:prstGeom>
          <a:noFill/>
        </p:spPr>
        <p:txBody>
          <a:bodyPr wrap="square" rtlCol="0">
            <a:spAutoFit/>
          </a:bodyPr>
          <a:lstStyle/>
          <a:p>
            <a:r>
              <a:rPr lang="en-US" b="1" dirty="0">
                <a:solidFill>
                  <a:srgbClr val="FF0000"/>
                </a:solidFill>
              </a:rPr>
              <a:t>POs  attained: 6,7,8,9,11 &amp;  12</a:t>
            </a:r>
            <a:r>
              <a:rPr lang="en-US" dirty="0"/>
              <a:t> </a:t>
            </a:r>
          </a:p>
        </p:txBody>
      </p:sp>
    </p:spTree>
    <p:extLst>
      <p:ext uri="{BB962C8B-B14F-4D97-AF65-F5344CB8AC3E}">
        <p14:creationId xmlns:p14="http://schemas.microsoft.com/office/powerpoint/2010/main" val="19915222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9859" y="311705"/>
            <a:ext cx="9293688" cy="576937"/>
          </a:xfrm>
        </p:spPr>
        <p:txBody>
          <a:bodyPr>
            <a:noAutofit/>
          </a:bodyPr>
          <a:lstStyle/>
          <a:p>
            <a:r>
              <a:rPr lang="en-US" sz="2800" b="1" dirty="0"/>
              <a:t>Beyond Curriculum (Including TBL Activities)</a:t>
            </a:r>
            <a:endParaRPr lang="en-US" sz="2400" b="1" dirty="0"/>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2876100903"/>
              </p:ext>
            </p:extLst>
          </p:nvPr>
        </p:nvGraphicFramePr>
        <p:xfrm>
          <a:off x="1050783" y="1202586"/>
          <a:ext cx="9293688" cy="576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5A763F55-A5C1-4CA9-A665-AEAF7A7F6C8D}"/>
              </a:ext>
            </a:extLst>
          </p:cNvPr>
          <p:cNvSpPr txBox="1"/>
          <p:nvPr/>
        </p:nvSpPr>
        <p:spPr>
          <a:xfrm>
            <a:off x="515154" y="1202586"/>
            <a:ext cx="4262907" cy="369332"/>
          </a:xfrm>
          <a:prstGeom prst="rect">
            <a:avLst/>
          </a:prstGeom>
          <a:noFill/>
        </p:spPr>
        <p:txBody>
          <a:bodyPr wrap="square" rtlCol="0">
            <a:spAutoFit/>
          </a:bodyPr>
          <a:lstStyle/>
          <a:p>
            <a:r>
              <a:rPr lang="en-US" b="1" dirty="0">
                <a:solidFill>
                  <a:srgbClr val="FF0000"/>
                </a:solidFill>
              </a:rPr>
              <a:t>POs  attained: 1,2,3,4,5,7,9,10, 11,12</a:t>
            </a:r>
            <a:r>
              <a:rPr lang="en-US" dirty="0"/>
              <a:t> </a:t>
            </a:r>
          </a:p>
        </p:txBody>
      </p:sp>
    </p:spTree>
    <p:extLst>
      <p:ext uri="{BB962C8B-B14F-4D97-AF65-F5344CB8AC3E}">
        <p14:creationId xmlns:p14="http://schemas.microsoft.com/office/powerpoint/2010/main" val="1836624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90D61-97B2-4EB2-A8CA-E35C42B3B8A8}"/>
              </a:ext>
            </a:extLst>
          </p:cNvPr>
          <p:cNvSpPr>
            <a:spLocks noGrp="1"/>
          </p:cNvSpPr>
          <p:nvPr>
            <p:ph type="title"/>
          </p:nvPr>
        </p:nvSpPr>
        <p:spPr/>
        <p:txBody>
          <a:bodyPr/>
          <a:lstStyle/>
          <a:p>
            <a:r>
              <a:rPr lang="en-US" altLang="en-US" b="1" dirty="0">
                <a:solidFill>
                  <a:srgbClr val="C00000"/>
                </a:solidFill>
              </a:rPr>
              <a:t>Program Highlights</a:t>
            </a:r>
            <a:endParaRPr lang="en-US" dirty="0"/>
          </a:p>
        </p:txBody>
      </p:sp>
      <p:graphicFrame>
        <p:nvGraphicFramePr>
          <p:cNvPr id="4" name="Content Placeholder 3">
            <a:extLst>
              <a:ext uri="{FF2B5EF4-FFF2-40B4-BE49-F238E27FC236}">
                <a16:creationId xmlns:a16="http://schemas.microsoft.com/office/drawing/2014/main" id="{A3A2027E-6069-4D45-97DF-0827298C047E}"/>
              </a:ext>
            </a:extLst>
          </p:cNvPr>
          <p:cNvGraphicFramePr>
            <a:graphicFrameLocks noGrp="1"/>
          </p:cNvGraphicFramePr>
          <p:nvPr>
            <p:ph idx="1"/>
            <p:extLst>
              <p:ext uri="{D42A27DB-BD31-4B8C-83A1-F6EECF244321}">
                <p14:modId xmlns:p14="http://schemas.microsoft.com/office/powerpoint/2010/main" val="1171765560"/>
              </p:ext>
            </p:extLst>
          </p:nvPr>
        </p:nvGraphicFramePr>
        <p:xfrm>
          <a:off x="319315" y="1417638"/>
          <a:ext cx="5631542" cy="5440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6" name="Content Placeholder 3">
            <a:extLst>
              <a:ext uri="{FF2B5EF4-FFF2-40B4-BE49-F238E27FC236}">
                <a16:creationId xmlns:a16="http://schemas.microsoft.com/office/drawing/2014/main" id="{F904DD18-E5E5-4841-A9AF-33105B47C500}"/>
              </a:ext>
            </a:extLst>
          </p:cNvPr>
          <p:cNvGraphicFramePr>
            <a:graphicFrameLocks/>
          </p:cNvGraphicFramePr>
          <p:nvPr>
            <p:extLst>
              <p:ext uri="{D42A27DB-BD31-4B8C-83A1-F6EECF244321}">
                <p14:modId xmlns:p14="http://schemas.microsoft.com/office/powerpoint/2010/main" val="726990269"/>
              </p:ext>
            </p:extLst>
          </p:nvPr>
        </p:nvGraphicFramePr>
        <p:xfrm>
          <a:off x="6350000" y="1417638"/>
          <a:ext cx="5631542" cy="544036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0532897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9859" y="311705"/>
            <a:ext cx="9293688" cy="576937"/>
          </a:xfrm>
        </p:spPr>
        <p:txBody>
          <a:bodyPr>
            <a:noAutofit/>
          </a:bodyPr>
          <a:lstStyle/>
          <a:p>
            <a:r>
              <a:rPr lang="en-US" sz="2400" b="1" dirty="0"/>
              <a:t>Industry Connects – to enhance collaborative learning</a:t>
            </a:r>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3124287789"/>
              </p:ext>
            </p:extLst>
          </p:nvPr>
        </p:nvGraphicFramePr>
        <p:xfrm>
          <a:off x="1050783" y="1202586"/>
          <a:ext cx="9293688" cy="576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5A763F55-A5C1-4CA9-A665-AEAF7A7F6C8D}"/>
              </a:ext>
            </a:extLst>
          </p:cNvPr>
          <p:cNvSpPr txBox="1"/>
          <p:nvPr/>
        </p:nvSpPr>
        <p:spPr>
          <a:xfrm>
            <a:off x="515154" y="1202586"/>
            <a:ext cx="4262907" cy="369332"/>
          </a:xfrm>
          <a:prstGeom prst="rect">
            <a:avLst/>
          </a:prstGeom>
          <a:noFill/>
        </p:spPr>
        <p:txBody>
          <a:bodyPr wrap="square" rtlCol="0">
            <a:spAutoFit/>
          </a:bodyPr>
          <a:lstStyle/>
          <a:p>
            <a:r>
              <a:rPr lang="en-US" b="1" dirty="0">
                <a:solidFill>
                  <a:srgbClr val="FF0000"/>
                </a:solidFill>
              </a:rPr>
              <a:t>POs  attained: 1,2,3,4,5,7,9,10, 11,12</a:t>
            </a:r>
            <a:r>
              <a:rPr lang="en-US" dirty="0"/>
              <a:t> </a:t>
            </a:r>
          </a:p>
        </p:txBody>
      </p:sp>
    </p:spTree>
    <p:extLst>
      <p:ext uri="{BB962C8B-B14F-4D97-AF65-F5344CB8AC3E}">
        <p14:creationId xmlns:p14="http://schemas.microsoft.com/office/powerpoint/2010/main" val="36559386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2A27-612D-4A95-9887-EE38ED3ABFCD}"/>
              </a:ext>
            </a:extLst>
          </p:cNvPr>
          <p:cNvSpPr>
            <a:spLocks noGrp="1"/>
          </p:cNvSpPr>
          <p:nvPr>
            <p:ph type="title"/>
          </p:nvPr>
        </p:nvSpPr>
        <p:spPr>
          <a:xfrm>
            <a:off x="963084" y="2906713"/>
            <a:ext cx="10363200" cy="1362075"/>
          </a:xfrm>
        </p:spPr>
        <p:txBody>
          <a:bodyPr/>
          <a:lstStyle/>
          <a:p>
            <a:pPr algn="ctr"/>
            <a:r>
              <a:rPr lang="en-US" dirty="0"/>
              <a:t>III. NBA COMPLIANCE </a:t>
            </a:r>
          </a:p>
        </p:txBody>
      </p:sp>
    </p:spTree>
    <p:extLst>
      <p:ext uri="{BB962C8B-B14F-4D97-AF65-F5344CB8AC3E}">
        <p14:creationId xmlns:p14="http://schemas.microsoft.com/office/powerpoint/2010/main" val="35993815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4C455AB-6DBB-4038-9F57-1988E00B9C0E}"/>
              </a:ext>
            </a:extLst>
          </p:cNvPr>
          <p:cNvSpPr txBox="1"/>
          <p:nvPr/>
        </p:nvSpPr>
        <p:spPr>
          <a:xfrm>
            <a:off x="10016425" y="4214241"/>
            <a:ext cx="2038635" cy="461665"/>
          </a:xfrm>
          <a:prstGeom prst="rect">
            <a:avLst/>
          </a:prstGeom>
          <a:noFill/>
        </p:spPr>
        <p:txBody>
          <a:bodyPr wrap="none" rtlCol="0">
            <a:spAutoFit/>
          </a:bodyPr>
          <a:lstStyle/>
          <a:p>
            <a:r>
              <a:rPr lang="en-US" sz="2400" b="1" dirty="0">
                <a:hlinkClick r:id="rId2" action="ppaction://hlinkfile"/>
              </a:rPr>
              <a:t>Faculty Details</a:t>
            </a:r>
            <a:endParaRPr lang="en-US" sz="2400" b="1" dirty="0"/>
          </a:p>
        </p:txBody>
      </p:sp>
      <p:sp>
        <p:nvSpPr>
          <p:cNvPr id="3" name="Rectangle 2">
            <a:extLst>
              <a:ext uri="{FF2B5EF4-FFF2-40B4-BE49-F238E27FC236}">
                <a16:creationId xmlns:a16="http://schemas.microsoft.com/office/drawing/2014/main" id="{A71F2B04-4083-45E1-86CA-DFD97833BEC4}"/>
              </a:ext>
            </a:extLst>
          </p:cNvPr>
          <p:cNvSpPr/>
          <p:nvPr/>
        </p:nvSpPr>
        <p:spPr>
          <a:xfrm>
            <a:off x="3164738" y="552818"/>
            <a:ext cx="3804503" cy="523220"/>
          </a:xfrm>
          <a:prstGeom prst="rect">
            <a:avLst/>
          </a:prstGeom>
        </p:spPr>
        <p:txBody>
          <a:bodyPr wrap="none">
            <a:spAutoFit/>
          </a:bodyPr>
          <a:lstStyle/>
          <a:p>
            <a:r>
              <a:rPr lang="en-IN" sz="2800" b="1" dirty="0"/>
              <a:t>Faculty Details with SFR </a:t>
            </a:r>
            <a:endParaRPr lang="en-US" sz="2800" dirty="0"/>
          </a:p>
        </p:txBody>
      </p:sp>
      <p:sp>
        <p:nvSpPr>
          <p:cNvPr id="2" name="TextBox 1">
            <a:extLst>
              <a:ext uri="{FF2B5EF4-FFF2-40B4-BE49-F238E27FC236}">
                <a16:creationId xmlns:a16="http://schemas.microsoft.com/office/drawing/2014/main" id="{83F7C8CE-7BD8-40A2-B053-5AA6030B6165}"/>
              </a:ext>
            </a:extLst>
          </p:cNvPr>
          <p:cNvSpPr txBox="1"/>
          <p:nvPr/>
        </p:nvSpPr>
        <p:spPr>
          <a:xfrm>
            <a:off x="10016425" y="4717819"/>
            <a:ext cx="3870747" cy="461665"/>
          </a:xfrm>
          <a:prstGeom prst="rect">
            <a:avLst/>
          </a:prstGeom>
          <a:noFill/>
        </p:spPr>
        <p:txBody>
          <a:bodyPr wrap="square" rtlCol="0">
            <a:spAutoFit/>
          </a:bodyPr>
          <a:lstStyle/>
          <a:p>
            <a:r>
              <a:rPr lang="en-US" sz="2400" b="1" dirty="0">
                <a:hlinkClick r:id="rId3" action="ppaction://hlinkfile"/>
              </a:rPr>
              <a:t>Faculty Details1</a:t>
            </a:r>
            <a:endParaRPr lang="en-US" sz="2400" b="1" dirty="0"/>
          </a:p>
        </p:txBody>
      </p:sp>
      <p:graphicFrame>
        <p:nvGraphicFramePr>
          <p:cNvPr id="9" name="Content Placeholder 3">
            <a:extLst>
              <a:ext uri="{FF2B5EF4-FFF2-40B4-BE49-F238E27FC236}">
                <a16:creationId xmlns:a16="http://schemas.microsoft.com/office/drawing/2014/main" id="{15575BF1-8F83-45D9-A2CD-8F5D224015EA}"/>
              </a:ext>
            </a:extLst>
          </p:cNvPr>
          <p:cNvGraphicFramePr>
            <a:graphicFrameLocks noGrp="1"/>
          </p:cNvGraphicFramePr>
          <p:nvPr>
            <p:ph idx="1"/>
            <p:extLst>
              <p:ext uri="{D42A27DB-BD31-4B8C-83A1-F6EECF244321}">
                <p14:modId xmlns:p14="http://schemas.microsoft.com/office/powerpoint/2010/main" val="3019245351"/>
              </p:ext>
            </p:extLst>
          </p:nvPr>
        </p:nvGraphicFramePr>
        <p:xfrm>
          <a:off x="0" y="2236828"/>
          <a:ext cx="9329980" cy="4525963"/>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DEB73F13-5846-4954-9AF5-770D709E9FE0}"/>
              </a:ext>
            </a:extLst>
          </p:cNvPr>
          <p:cNvSpPr txBox="1"/>
          <p:nvPr/>
        </p:nvSpPr>
        <p:spPr>
          <a:xfrm>
            <a:off x="6203738" y="1111695"/>
            <a:ext cx="5988262" cy="1754326"/>
          </a:xfrm>
          <a:prstGeom prst="rect">
            <a:avLst/>
          </a:prstGeom>
          <a:noFill/>
        </p:spPr>
        <p:txBody>
          <a:bodyPr wrap="square" rtlCol="0">
            <a:spAutoFit/>
          </a:bodyPr>
          <a:lstStyle/>
          <a:p>
            <a:r>
              <a:rPr lang="en-US" dirty="0"/>
              <a:t>SFR : 18 (AY 2018-19), No. of faculties -26</a:t>
            </a:r>
          </a:p>
          <a:p>
            <a:r>
              <a:rPr lang="en-US" dirty="0"/>
              <a:t>SFR:15.6 (AY 2017-18), No. of faculties - 30</a:t>
            </a:r>
          </a:p>
          <a:p>
            <a:r>
              <a:rPr lang="en-US" dirty="0"/>
              <a:t>SFR:16.71 (AY 2016-17), No. of faculties -28, </a:t>
            </a:r>
            <a:r>
              <a:rPr lang="en-US" b="1" dirty="0"/>
              <a:t>Avg. SFR – 16.77</a:t>
            </a:r>
          </a:p>
          <a:p>
            <a:r>
              <a:rPr lang="en-US" b="1" dirty="0"/>
              <a:t>Cadre Ratio 1:2:6 – AICTE sources, </a:t>
            </a:r>
          </a:p>
          <a:p>
            <a:r>
              <a:rPr lang="en-US" b="1" dirty="0"/>
              <a:t>No. of faculties needed = 2:5:13 (UG+PG)</a:t>
            </a:r>
          </a:p>
          <a:p>
            <a:r>
              <a:rPr lang="en-US" b="1" dirty="0"/>
              <a:t>Dept. status - Professor : </a:t>
            </a:r>
            <a:r>
              <a:rPr lang="en-US" b="1" dirty="0" err="1"/>
              <a:t>Asso</a:t>
            </a:r>
            <a:r>
              <a:rPr lang="en-US" b="1" dirty="0"/>
              <a:t>. Prof.: </a:t>
            </a:r>
            <a:r>
              <a:rPr lang="en-US" b="1" dirty="0" err="1"/>
              <a:t>Asst.Prof</a:t>
            </a:r>
            <a:r>
              <a:rPr lang="en-US" b="1" dirty="0"/>
              <a:t>=3:3:20</a:t>
            </a:r>
          </a:p>
        </p:txBody>
      </p:sp>
      <p:sp>
        <p:nvSpPr>
          <p:cNvPr id="5" name="TextBox 4">
            <a:extLst>
              <a:ext uri="{FF2B5EF4-FFF2-40B4-BE49-F238E27FC236}">
                <a16:creationId xmlns:a16="http://schemas.microsoft.com/office/drawing/2014/main" id="{74819BB2-5336-4794-B5F9-947393F89BB1}"/>
              </a:ext>
            </a:extLst>
          </p:cNvPr>
          <p:cNvSpPr txBox="1"/>
          <p:nvPr/>
        </p:nvSpPr>
        <p:spPr>
          <a:xfrm>
            <a:off x="136940" y="4256154"/>
            <a:ext cx="1102924" cy="923330"/>
          </a:xfrm>
          <a:prstGeom prst="rect">
            <a:avLst/>
          </a:prstGeom>
          <a:noFill/>
        </p:spPr>
        <p:txBody>
          <a:bodyPr wrap="square" rtlCol="0">
            <a:spAutoFit/>
          </a:bodyPr>
          <a:lstStyle/>
          <a:p>
            <a:r>
              <a:rPr lang="en-US" b="1" dirty="0"/>
              <a:t>No. of faculty members</a:t>
            </a:r>
          </a:p>
        </p:txBody>
      </p:sp>
    </p:spTree>
    <p:extLst>
      <p:ext uri="{BB962C8B-B14F-4D97-AF65-F5344CB8AC3E}">
        <p14:creationId xmlns:p14="http://schemas.microsoft.com/office/powerpoint/2010/main" val="13686480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4CADA-C4C3-4239-97A9-9507DFB7DE37}"/>
              </a:ext>
            </a:extLst>
          </p:cNvPr>
          <p:cNvSpPr>
            <a:spLocks noGrp="1"/>
          </p:cNvSpPr>
          <p:nvPr>
            <p:ph type="title"/>
          </p:nvPr>
        </p:nvSpPr>
        <p:spPr>
          <a:xfrm>
            <a:off x="609600" y="0"/>
            <a:ext cx="10972800" cy="1417637"/>
          </a:xfrm>
        </p:spPr>
        <p:txBody>
          <a:bodyPr/>
          <a:lstStyle/>
          <a:p>
            <a:br>
              <a:rPr lang="en-IN" sz="2800" b="1" dirty="0"/>
            </a:br>
            <a:r>
              <a:rPr lang="en-IN" sz="2800" b="1" dirty="0"/>
              <a:t>Faculty as participants in Faculty development/</a:t>
            </a:r>
            <a:br>
              <a:rPr lang="en-IN" sz="2800" b="1" dirty="0"/>
            </a:br>
            <a:r>
              <a:rPr lang="en-IN" sz="2800" b="1" dirty="0"/>
              <a:t>training activities/STTPs</a:t>
            </a:r>
            <a:br>
              <a:rPr lang="en-US" sz="2800" dirty="0"/>
            </a:br>
            <a:endParaRPr lang="en-US" sz="2800" dirty="0"/>
          </a:p>
        </p:txBody>
      </p:sp>
      <p:sp>
        <p:nvSpPr>
          <p:cNvPr id="3" name="Rectangle 2">
            <a:extLst>
              <a:ext uri="{FF2B5EF4-FFF2-40B4-BE49-F238E27FC236}">
                <a16:creationId xmlns:a16="http://schemas.microsoft.com/office/drawing/2014/main" id="{5467B975-67B6-4003-AE32-EC6EE51D2AC2}"/>
              </a:ext>
            </a:extLst>
          </p:cNvPr>
          <p:cNvSpPr/>
          <p:nvPr/>
        </p:nvSpPr>
        <p:spPr>
          <a:xfrm>
            <a:off x="609599" y="6126163"/>
            <a:ext cx="11200328" cy="523220"/>
          </a:xfrm>
          <a:prstGeom prst="rect">
            <a:avLst/>
          </a:prstGeom>
        </p:spPr>
        <p:txBody>
          <a:bodyPr wrap="square">
            <a:spAutoFit/>
          </a:bodyPr>
          <a:lstStyle/>
          <a:p>
            <a:r>
              <a:rPr lang="en-IN" sz="2800" b="1" dirty="0">
                <a:hlinkClick r:id="rId2" action="ppaction://hlinkfile"/>
              </a:rPr>
              <a:t>Faculty development/training activities/STTPs</a:t>
            </a:r>
            <a:r>
              <a:rPr lang="en-IN" sz="2800" b="1" dirty="0"/>
              <a:t>,  </a:t>
            </a:r>
            <a:r>
              <a:rPr lang="en-US" sz="2800" b="1" dirty="0">
                <a:hlinkClick r:id="rId3" action="ppaction://hlinkfile"/>
              </a:rPr>
              <a:t>FDP DATA</a:t>
            </a:r>
            <a:endParaRPr lang="en-US" sz="2800" dirty="0"/>
          </a:p>
        </p:txBody>
      </p:sp>
      <p:graphicFrame>
        <p:nvGraphicFramePr>
          <p:cNvPr id="6" name="Content Placeholder 5">
            <a:extLst>
              <a:ext uri="{FF2B5EF4-FFF2-40B4-BE49-F238E27FC236}">
                <a16:creationId xmlns:a16="http://schemas.microsoft.com/office/drawing/2014/main" id="{F2CC00CF-0E79-4AC0-AB52-0878F5588168}"/>
              </a:ext>
            </a:extLst>
          </p:cNvPr>
          <p:cNvGraphicFramePr>
            <a:graphicFrameLocks noGrp="1"/>
          </p:cNvGraphicFramePr>
          <p:nvPr>
            <p:ph idx="1"/>
            <p:extLst>
              <p:ext uri="{D42A27DB-BD31-4B8C-83A1-F6EECF244321}">
                <p14:modId xmlns:p14="http://schemas.microsoft.com/office/powerpoint/2010/main" val="2202721292"/>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689478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676A3-BA38-4444-BCA0-AAE58A5A0443}"/>
              </a:ext>
            </a:extLst>
          </p:cNvPr>
          <p:cNvSpPr>
            <a:spLocks noGrp="1"/>
          </p:cNvSpPr>
          <p:nvPr>
            <p:ph type="title"/>
          </p:nvPr>
        </p:nvSpPr>
        <p:spPr>
          <a:xfrm>
            <a:off x="609600" y="216976"/>
            <a:ext cx="10972800" cy="1200662"/>
          </a:xfrm>
        </p:spPr>
        <p:txBody>
          <a:bodyPr/>
          <a:lstStyle/>
          <a:p>
            <a:br>
              <a:rPr lang="en-IN" b="1" dirty="0"/>
            </a:br>
            <a:br>
              <a:rPr lang="en-IN" b="1" dirty="0"/>
            </a:br>
            <a:br>
              <a:rPr lang="en-IN" b="1" dirty="0"/>
            </a:br>
            <a:r>
              <a:rPr lang="en-IN" sz="3600" b="1" dirty="0"/>
              <a:t>Research and Development  </a:t>
            </a:r>
            <a:br>
              <a:rPr lang="en-IN" sz="3600" b="1" dirty="0"/>
            </a:br>
            <a:r>
              <a:rPr lang="en-IN" sz="3600" b="1" dirty="0"/>
              <a:t>(Academic Research)</a:t>
            </a:r>
            <a:br>
              <a:rPr lang="en-US" sz="3600" dirty="0"/>
            </a:br>
            <a:br>
              <a:rPr lang="en-US" sz="3600" dirty="0"/>
            </a:br>
            <a:br>
              <a:rPr lang="en-US" sz="3600" dirty="0"/>
            </a:br>
            <a:endParaRPr lang="en-US" dirty="0"/>
          </a:p>
        </p:txBody>
      </p:sp>
      <p:sp>
        <p:nvSpPr>
          <p:cNvPr id="3" name="Content Placeholder 2">
            <a:extLst>
              <a:ext uri="{FF2B5EF4-FFF2-40B4-BE49-F238E27FC236}">
                <a16:creationId xmlns:a16="http://schemas.microsoft.com/office/drawing/2014/main" id="{86D7D4E8-87E4-4167-9243-ACD86581C03A}"/>
              </a:ext>
            </a:extLst>
          </p:cNvPr>
          <p:cNvSpPr>
            <a:spLocks noGrp="1"/>
          </p:cNvSpPr>
          <p:nvPr>
            <p:ph idx="1"/>
          </p:nvPr>
        </p:nvSpPr>
        <p:spPr/>
        <p:txBody>
          <a:bodyPr/>
          <a:lstStyle/>
          <a:p>
            <a:r>
              <a:rPr lang="en-US" dirty="0">
                <a:hlinkClick r:id="rId2" action="ppaction://hlinkfile"/>
              </a:rPr>
              <a:t>Details of research</a:t>
            </a:r>
            <a:endParaRPr lang="en-US" dirty="0"/>
          </a:p>
          <a:p>
            <a:endParaRPr lang="en-US" dirty="0"/>
          </a:p>
        </p:txBody>
      </p:sp>
      <p:graphicFrame>
        <p:nvGraphicFramePr>
          <p:cNvPr id="5" name="Chart 4">
            <a:extLst>
              <a:ext uri="{FF2B5EF4-FFF2-40B4-BE49-F238E27FC236}">
                <a16:creationId xmlns:a16="http://schemas.microsoft.com/office/drawing/2014/main" id="{CCCB6F3A-2672-462E-8BC5-24A6D9548DC6}"/>
              </a:ext>
            </a:extLst>
          </p:cNvPr>
          <p:cNvGraphicFramePr>
            <a:graphicFrameLocks/>
          </p:cNvGraphicFramePr>
          <p:nvPr>
            <p:extLst>
              <p:ext uri="{D42A27DB-BD31-4B8C-83A1-F6EECF244321}">
                <p14:modId xmlns:p14="http://schemas.microsoft.com/office/powerpoint/2010/main" val="4154046264"/>
              </p:ext>
            </p:extLst>
          </p:nvPr>
        </p:nvGraphicFramePr>
        <p:xfrm>
          <a:off x="708338" y="2485623"/>
          <a:ext cx="10148552" cy="38231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580351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Publication Details(AY:2015-19)</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86037839"/>
              </p:ext>
            </p:extLst>
          </p:nvPr>
        </p:nvGraphicFramePr>
        <p:xfrm>
          <a:off x="2015376" y="1688067"/>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rot="16200000">
            <a:off x="672319" y="3305146"/>
            <a:ext cx="2286002" cy="400110"/>
          </a:xfrm>
          <a:prstGeom prst="rect">
            <a:avLst/>
          </a:prstGeom>
          <a:noFill/>
        </p:spPr>
        <p:txBody>
          <a:bodyPr wrap="square" rtlCol="0">
            <a:spAutoFit/>
          </a:bodyPr>
          <a:lstStyle/>
          <a:p>
            <a:r>
              <a:rPr lang="en-US" sz="2000" dirty="0"/>
              <a:t>No. of Publications</a:t>
            </a:r>
          </a:p>
        </p:txBody>
      </p:sp>
      <p:sp>
        <p:nvSpPr>
          <p:cNvPr id="6" name="TextBox 5">
            <a:extLst>
              <a:ext uri="{FF2B5EF4-FFF2-40B4-BE49-F238E27FC236}">
                <a16:creationId xmlns:a16="http://schemas.microsoft.com/office/drawing/2014/main" id="{75053775-4378-41A7-8E23-1649EF47DAA4}"/>
              </a:ext>
            </a:extLst>
          </p:cNvPr>
          <p:cNvSpPr txBox="1"/>
          <p:nvPr/>
        </p:nvSpPr>
        <p:spPr>
          <a:xfrm>
            <a:off x="592084" y="6214030"/>
            <a:ext cx="10990316" cy="369332"/>
          </a:xfrm>
          <a:prstGeom prst="rect">
            <a:avLst/>
          </a:prstGeom>
          <a:noFill/>
        </p:spPr>
        <p:txBody>
          <a:bodyPr wrap="none" rtlCol="0">
            <a:spAutoFit/>
          </a:bodyPr>
          <a:lstStyle/>
          <a:p>
            <a:r>
              <a:rPr lang="en-US" dirty="0"/>
              <a:t>Total no. of publications since inception till AY 2015-16: </a:t>
            </a:r>
            <a:r>
              <a:rPr lang="en-US" b="1" dirty="0"/>
              <a:t>233</a:t>
            </a:r>
            <a:r>
              <a:rPr lang="en-US" dirty="0"/>
              <a:t> , Total no. of publications till date :</a:t>
            </a:r>
            <a:r>
              <a:rPr lang="en-US" b="1" dirty="0"/>
              <a:t>479</a:t>
            </a:r>
            <a:r>
              <a:rPr lang="en-US" dirty="0"/>
              <a:t>, Difference :</a:t>
            </a:r>
            <a:r>
              <a:rPr lang="en-US" b="1" dirty="0"/>
              <a:t>246</a:t>
            </a:r>
            <a:r>
              <a:rPr lang="en-US" dirty="0"/>
              <a:t> </a:t>
            </a:r>
          </a:p>
        </p:txBody>
      </p:sp>
    </p:spTree>
    <p:extLst>
      <p:ext uri="{BB962C8B-B14F-4D97-AF65-F5344CB8AC3E}">
        <p14:creationId xmlns:p14="http://schemas.microsoft.com/office/powerpoint/2010/main" val="11372347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F21BD-C689-4AFE-8790-3D0E5E674E44}"/>
              </a:ext>
            </a:extLst>
          </p:cNvPr>
          <p:cNvSpPr>
            <a:spLocks noGrp="1"/>
          </p:cNvSpPr>
          <p:nvPr>
            <p:ph type="title"/>
          </p:nvPr>
        </p:nvSpPr>
        <p:spPr/>
        <p:txBody>
          <a:bodyPr/>
          <a:lstStyle/>
          <a:p>
            <a:r>
              <a:rPr lang="en-US" sz="1800" dirty="0"/>
              <a:t>                 CR:5 - </a:t>
            </a:r>
            <a:r>
              <a:rPr lang="en-US" sz="1800" b="1" dirty="0"/>
              <a:t>concern-2</a:t>
            </a:r>
            <a:r>
              <a:rPr lang="en-US" sz="1800" dirty="0"/>
              <a:t>  Quality of publication needs improvement- minimal ongoing funded R&amp;D project</a:t>
            </a:r>
            <a:br>
              <a:rPr lang="en-US" sz="1800" dirty="0"/>
            </a:br>
            <a:r>
              <a:rPr lang="en-US" sz="1800" dirty="0"/>
              <a:t>          ,      No consultancy work, Poor interaction with outside world   </a:t>
            </a:r>
            <a:r>
              <a:rPr lang="en-US" sz="1800" b="1" dirty="0"/>
              <a:t>(Sponsored Research/Consultancy)</a:t>
            </a:r>
            <a:endParaRPr lang="en-US" sz="1800" dirty="0"/>
          </a:p>
        </p:txBody>
      </p:sp>
      <p:graphicFrame>
        <p:nvGraphicFramePr>
          <p:cNvPr id="4" name="Content Placeholder 3">
            <a:extLst>
              <a:ext uri="{FF2B5EF4-FFF2-40B4-BE49-F238E27FC236}">
                <a16:creationId xmlns:a16="http://schemas.microsoft.com/office/drawing/2014/main" id="{1F37583F-591C-42AB-ABF4-3C07B501E4F4}"/>
              </a:ext>
            </a:extLst>
          </p:cNvPr>
          <p:cNvGraphicFramePr>
            <a:graphicFrameLocks noGrp="1"/>
          </p:cNvGraphicFramePr>
          <p:nvPr>
            <p:ph idx="1"/>
            <p:extLst>
              <p:ext uri="{D42A27DB-BD31-4B8C-83A1-F6EECF244321}">
                <p14:modId xmlns:p14="http://schemas.microsoft.com/office/powerpoint/2010/main" val="4292842047"/>
              </p:ext>
            </p:extLst>
          </p:nvPr>
        </p:nvGraphicFramePr>
        <p:xfrm>
          <a:off x="609600" y="1890793"/>
          <a:ext cx="5372746" cy="41070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a:extLst>
              <a:ext uri="{FF2B5EF4-FFF2-40B4-BE49-F238E27FC236}">
                <a16:creationId xmlns:a16="http://schemas.microsoft.com/office/drawing/2014/main" id="{F4A3B9B1-3B17-471D-8BD0-CAC918D8FC4D}"/>
              </a:ext>
            </a:extLst>
          </p:cNvPr>
          <p:cNvGraphicFramePr>
            <a:graphicFrameLocks noGrp="1"/>
          </p:cNvGraphicFramePr>
          <p:nvPr>
            <p:extLst/>
          </p:nvPr>
        </p:nvGraphicFramePr>
        <p:xfrm>
          <a:off x="6409464" y="2458287"/>
          <a:ext cx="5638157" cy="3193561"/>
        </p:xfrm>
        <a:graphic>
          <a:graphicData uri="http://schemas.openxmlformats.org/drawingml/2006/table">
            <a:tbl>
              <a:tblPr>
                <a:tableStyleId>{5C22544A-7EE6-4342-B048-85BDC9FD1C3A}</a:tableStyleId>
              </a:tblPr>
              <a:tblGrid>
                <a:gridCol w="877675">
                  <a:extLst>
                    <a:ext uri="{9D8B030D-6E8A-4147-A177-3AD203B41FA5}">
                      <a16:colId xmlns:a16="http://schemas.microsoft.com/office/drawing/2014/main" val="20000"/>
                    </a:ext>
                  </a:extLst>
                </a:gridCol>
                <a:gridCol w="877675">
                  <a:extLst>
                    <a:ext uri="{9D8B030D-6E8A-4147-A177-3AD203B41FA5}">
                      <a16:colId xmlns:a16="http://schemas.microsoft.com/office/drawing/2014/main" val="20001"/>
                    </a:ext>
                  </a:extLst>
                </a:gridCol>
                <a:gridCol w="877675">
                  <a:extLst>
                    <a:ext uri="{9D8B030D-6E8A-4147-A177-3AD203B41FA5}">
                      <a16:colId xmlns:a16="http://schemas.microsoft.com/office/drawing/2014/main" val="20002"/>
                    </a:ext>
                  </a:extLst>
                </a:gridCol>
                <a:gridCol w="1102686">
                  <a:extLst>
                    <a:ext uri="{9D8B030D-6E8A-4147-A177-3AD203B41FA5}">
                      <a16:colId xmlns:a16="http://schemas.microsoft.com/office/drawing/2014/main" val="20003"/>
                    </a:ext>
                  </a:extLst>
                </a:gridCol>
                <a:gridCol w="916633">
                  <a:extLst>
                    <a:ext uri="{9D8B030D-6E8A-4147-A177-3AD203B41FA5}">
                      <a16:colId xmlns:a16="http://schemas.microsoft.com/office/drawing/2014/main" val="20004"/>
                    </a:ext>
                  </a:extLst>
                </a:gridCol>
                <a:gridCol w="985813">
                  <a:extLst>
                    <a:ext uri="{9D8B030D-6E8A-4147-A177-3AD203B41FA5}">
                      <a16:colId xmlns:a16="http://schemas.microsoft.com/office/drawing/2014/main" val="20005"/>
                    </a:ext>
                  </a:extLst>
                </a:gridCol>
              </a:tblGrid>
              <a:tr h="311316">
                <a:tc gridSpan="6">
                  <a:txBody>
                    <a:bodyPr/>
                    <a:lstStyle/>
                    <a:p>
                      <a:pPr algn="ctr" fontAlgn="ctr"/>
                      <a:r>
                        <a:rPr lang="en-US" sz="1400" b="1" u="none" strike="noStrike" dirty="0">
                          <a:effectLst/>
                        </a:rPr>
                        <a:t>Grants Received From </a:t>
                      </a:r>
                      <a:endParaRPr lang="en-US" sz="14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81811">
                <a:tc>
                  <a:txBody>
                    <a:bodyPr/>
                    <a:lstStyle/>
                    <a:p>
                      <a:pPr algn="ctr" fontAlgn="ctr"/>
                      <a:r>
                        <a:rPr lang="en-US" sz="1400" b="1" u="none" strike="noStrike" dirty="0">
                          <a:effectLst/>
                        </a:rPr>
                        <a:t>AY</a:t>
                      </a:r>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b="1" u="none" strike="noStrike" dirty="0">
                          <a:effectLst/>
                        </a:rPr>
                        <a:t>IEDC</a:t>
                      </a:r>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b="1" u="none" strike="noStrike" dirty="0">
                          <a:effectLst/>
                        </a:rPr>
                        <a:t> MRG</a:t>
                      </a:r>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b="1" u="none" strike="noStrike">
                          <a:effectLst/>
                        </a:rPr>
                        <a:t> Industrial Consultancy</a:t>
                      </a:r>
                      <a:endParaRPr lang="en-US"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b="1" u="none" strike="noStrike" dirty="0">
                          <a:effectLst/>
                        </a:rPr>
                        <a:t>Total Sanctioned Amount</a:t>
                      </a:r>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b="1" u="none" strike="noStrike">
                          <a:effectLst/>
                        </a:rPr>
                        <a:t>Actual Received Amount</a:t>
                      </a:r>
                      <a:endParaRPr lang="en-US" sz="14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1"/>
                  </a:ext>
                </a:extLst>
              </a:tr>
              <a:tr h="311316">
                <a:tc>
                  <a:txBody>
                    <a:bodyPr/>
                    <a:lstStyle/>
                    <a:p>
                      <a:pPr algn="ctr" fontAlgn="b"/>
                      <a:r>
                        <a:rPr lang="en-US" sz="1400" b="1" u="none" strike="noStrike">
                          <a:effectLst/>
                        </a:rPr>
                        <a:t>2018-19</a:t>
                      </a:r>
                      <a:endParaRPr lang="en-US"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1" u="none" strike="noStrike">
                          <a:effectLst/>
                        </a:rPr>
                        <a:t>1,00,000/-</a:t>
                      </a:r>
                      <a:endParaRPr lang="en-US"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1" u="none" strike="noStrike">
                          <a:effectLst/>
                        </a:rPr>
                        <a:t> </a:t>
                      </a:r>
                      <a:endParaRPr lang="en-US"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1" u="none" strike="noStrike" dirty="0">
                          <a:effectLst/>
                        </a:rPr>
                        <a:t>8,50,000/-</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1" u="none" strike="noStrike" dirty="0">
                          <a:effectLst/>
                        </a:rPr>
                        <a:t>9,50,000/-</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b="1" u="none" strike="noStrike">
                          <a:effectLst/>
                        </a:rPr>
                        <a:t>3,00,000/-</a:t>
                      </a:r>
                      <a:endParaRPr lang="en-US" sz="14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405312">
                <a:tc>
                  <a:txBody>
                    <a:bodyPr/>
                    <a:lstStyle/>
                    <a:p>
                      <a:pPr algn="ctr" fontAlgn="b"/>
                      <a:r>
                        <a:rPr lang="en-US" sz="1400" b="1" u="none" strike="noStrike">
                          <a:effectLst/>
                        </a:rPr>
                        <a:t>2017-18</a:t>
                      </a:r>
                      <a:endParaRPr lang="en-US"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1" u="none" strike="noStrike">
                          <a:effectLst/>
                        </a:rPr>
                        <a:t>1,0,0000/-</a:t>
                      </a:r>
                      <a:endParaRPr lang="en-US"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1" u="none" strike="noStrike">
                          <a:effectLst/>
                        </a:rPr>
                        <a:t>90,000/-</a:t>
                      </a:r>
                      <a:endParaRPr lang="en-US"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1" u="none" strike="noStrike" dirty="0">
                          <a:effectLst/>
                        </a:rPr>
                        <a:t>11,50,000/-</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1" u="none" strike="noStrike" dirty="0">
                          <a:effectLst/>
                        </a:rPr>
                        <a:t>13,40,000/-</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b="1" u="none" strike="noStrike">
                          <a:effectLst/>
                        </a:rPr>
                        <a:t>5,75000/-</a:t>
                      </a:r>
                      <a:endParaRPr lang="en-US" sz="14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311316">
                <a:tc>
                  <a:txBody>
                    <a:bodyPr/>
                    <a:lstStyle/>
                    <a:p>
                      <a:pPr algn="ctr" fontAlgn="b"/>
                      <a:r>
                        <a:rPr lang="en-US" sz="1400" b="1" u="none" strike="noStrike">
                          <a:effectLst/>
                        </a:rPr>
                        <a:t>2016-17</a:t>
                      </a:r>
                      <a:endParaRPr lang="en-US"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1" u="none" strike="noStrike">
                          <a:effectLst/>
                        </a:rPr>
                        <a:t>2,00,000/-</a:t>
                      </a:r>
                      <a:endParaRPr lang="en-US"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1" u="none" strike="noStrike">
                          <a:effectLst/>
                        </a:rPr>
                        <a:t>1,53,000/-</a:t>
                      </a:r>
                      <a:endParaRPr lang="en-US"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1" u="none" strike="noStrike" dirty="0">
                          <a:effectLst/>
                        </a:rPr>
                        <a:t>1,79,400/-</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1" u="none" strike="noStrike">
                          <a:effectLst/>
                        </a:rPr>
                        <a:t>5,32,400/-</a:t>
                      </a:r>
                      <a:endParaRPr lang="en-US"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b="1" u="none" strike="noStrike" dirty="0">
                          <a:effectLst/>
                        </a:rPr>
                        <a:t>5,32,400/-</a:t>
                      </a:r>
                      <a:endParaRPr lang="en-US"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4"/>
                  </a:ext>
                </a:extLst>
              </a:tr>
              <a:tr h="0">
                <a:tc>
                  <a:txBody>
                    <a:bodyPr/>
                    <a:lstStyle/>
                    <a:p>
                      <a:pPr algn="ctr" fontAlgn="b"/>
                      <a:r>
                        <a:rPr lang="en-US" sz="1400" b="1" u="none" strike="noStrike" dirty="0">
                          <a:effectLst/>
                        </a:rPr>
                        <a:t>2015-16</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1" u="none" strike="noStrike">
                          <a:effectLst/>
                        </a:rPr>
                        <a:t> </a:t>
                      </a:r>
                      <a:endParaRPr lang="en-US"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1" u="none" strike="noStrike">
                          <a:effectLst/>
                        </a:rPr>
                        <a:t> </a:t>
                      </a:r>
                      <a:endParaRPr lang="en-US"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1" u="none" strike="noStrike" dirty="0">
                          <a:effectLst/>
                        </a:rPr>
                        <a:t> </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1" u="none" strike="noStrike" dirty="0">
                          <a:effectLst/>
                        </a:rPr>
                        <a:t> </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b="1" u="none" strike="noStrike" dirty="0">
                          <a:effectLst/>
                        </a:rPr>
                        <a:t> </a:t>
                      </a:r>
                      <a:endParaRPr lang="en-US"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5"/>
                  </a:ext>
                </a:extLst>
              </a:tr>
              <a:tr h="603543">
                <a:tc>
                  <a:txBody>
                    <a:bodyPr/>
                    <a:lstStyle/>
                    <a:p>
                      <a:pPr algn="ctr" fontAlgn="b"/>
                      <a:r>
                        <a:rPr lang="en-US" sz="1400" b="1" u="none" strike="noStrike" dirty="0">
                          <a:effectLst/>
                        </a:rPr>
                        <a:t>Total</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1" u="none" strike="noStrike">
                          <a:effectLst/>
                        </a:rPr>
                        <a:t>4,00,000/-</a:t>
                      </a:r>
                      <a:endParaRPr lang="en-US"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1" u="none" strike="noStrike">
                          <a:effectLst/>
                        </a:rPr>
                        <a:t>2,43,000/-</a:t>
                      </a:r>
                      <a:endParaRPr lang="en-US"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1" u="none" strike="noStrike" dirty="0">
                          <a:effectLst/>
                        </a:rPr>
                        <a:t>20,00,000/-</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400" b="1" u="none" strike="noStrike" dirty="0">
                        <a:effectLst/>
                      </a:endParaRPr>
                    </a:p>
                    <a:p>
                      <a:pPr algn="ctr" fontAlgn="b"/>
                      <a:endParaRPr lang="en-US" sz="1400" b="1" u="none" strike="noStrike" dirty="0">
                        <a:effectLst/>
                      </a:endParaRPr>
                    </a:p>
                    <a:p>
                      <a:pPr algn="ctr" fontAlgn="b"/>
                      <a:r>
                        <a:rPr lang="en-US" sz="1400" b="1" u="none" strike="noStrike" dirty="0">
                          <a:effectLst/>
                        </a:rPr>
                        <a:t>28,22,400/-</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b="1" u="none" strike="noStrike" dirty="0">
                          <a:effectLst/>
                        </a:rPr>
                        <a:t>14,07,400/-</a:t>
                      </a:r>
                      <a:endParaRPr lang="en-US"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6"/>
                  </a:ext>
                </a:extLst>
              </a:tr>
            </a:tbl>
          </a:graphicData>
        </a:graphic>
      </p:graphicFrame>
      <p:sp>
        <p:nvSpPr>
          <p:cNvPr id="6" name="TextBox 5">
            <a:extLst>
              <a:ext uri="{FF2B5EF4-FFF2-40B4-BE49-F238E27FC236}">
                <a16:creationId xmlns:a16="http://schemas.microsoft.com/office/drawing/2014/main" id="{EFC1A781-4DCC-43AE-B016-5A902DB55DD0}"/>
              </a:ext>
            </a:extLst>
          </p:cNvPr>
          <p:cNvSpPr txBox="1"/>
          <p:nvPr/>
        </p:nvSpPr>
        <p:spPr>
          <a:xfrm>
            <a:off x="609600" y="1250225"/>
            <a:ext cx="4449360" cy="738664"/>
          </a:xfrm>
          <a:prstGeom prst="rect">
            <a:avLst/>
          </a:prstGeom>
          <a:noFill/>
        </p:spPr>
        <p:txBody>
          <a:bodyPr wrap="none" rtlCol="0">
            <a:spAutoFit/>
          </a:bodyPr>
          <a:lstStyle/>
          <a:p>
            <a:r>
              <a:rPr lang="en-US" sz="2400" b="1" dirty="0">
                <a:hlinkClick r:id="rId3" action="ppaction://hlinkfile"/>
              </a:rPr>
              <a:t>Sponsored Research/Consultancy</a:t>
            </a:r>
            <a:endParaRPr lang="en-US" sz="2400" b="1" dirty="0"/>
          </a:p>
          <a:p>
            <a:endParaRPr lang="en-US" dirty="0"/>
          </a:p>
        </p:txBody>
      </p:sp>
      <p:sp>
        <p:nvSpPr>
          <p:cNvPr id="7" name="TextBox 6">
            <a:extLst>
              <a:ext uri="{FF2B5EF4-FFF2-40B4-BE49-F238E27FC236}">
                <a16:creationId xmlns:a16="http://schemas.microsoft.com/office/drawing/2014/main" id="{46522361-5895-4D93-849A-7C853294D53C}"/>
              </a:ext>
            </a:extLst>
          </p:cNvPr>
          <p:cNvSpPr txBox="1"/>
          <p:nvPr/>
        </p:nvSpPr>
        <p:spPr>
          <a:xfrm>
            <a:off x="867274" y="1611824"/>
            <a:ext cx="10192534" cy="646331"/>
          </a:xfrm>
          <a:prstGeom prst="rect">
            <a:avLst/>
          </a:prstGeom>
          <a:noFill/>
        </p:spPr>
        <p:txBody>
          <a:bodyPr wrap="none" rtlCol="0">
            <a:spAutoFit/>
          </a:bodyPr>
          <a:lstStyle/>
          <a:p>
            <a:r>
              <a:rPr lang="en-US" b="1" dirty="0">
                <a:solidFill>
                  <a:srgbClr val="FF0000"/>
                </a:solidFill>
              </a:rPr>
              <a:t>Total amount : Rs.28,22,400/-  (Funded research  - 6,43,000/- &amp; industrial Consultancy of Rs.20,00,000/-)</a:t>
            </a:r>
            <a:r>
              <a:rPr lang="en-US" dirty="0">
                <a:solidFill>
                  <a:srgbClr val="FF0000"/>
                </a:solidFill>
              </a:rPr>
              <a:t> </a:t>
            </a:r>
          </a:p>
          <a:p>
            <a:endParaRPr lang="en-US" dirty="0"/>
          </a:p>
        </p:txBody>
      </p:sp>
    </p:spTree>
    <p:extLst>
      <p:ext uri="{BB962C8B-B14F-4D97-AF65-F5344CB8AC3E}">
        <p14:creationId xmlns:p14="http://schemas.microsoft.com/office/powerpoint/2010/main" val="19222387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FD132-C6E4-471E-8BAE-19A5AF5490DB}"/>
              </a:ext>
            </a:extLst>
          </p:cNvPr>
          <p:cNvSpPr>
            <a:spLocks noGrp="1"/>
          </p:cNvSpPr>
          <p:nvPr>
            <p:ph type="title"/>
          </p:nvPr>
        </p:nvSpPr>
        <p:spPr/>
        <p:txBody>
          <a:bodyPr/>
          <a:lstStyle/>
          <a:p>
            <a:br>
              <a:rPr lang="en-IN" b="1" dirty="0"/>
            </a:br>
            <a:r>
              <a:rPr lang="en-IN" sz="2800" b="1" dirty="0"/>
              <a:t>Placement, Higher Studies and Entrepreneurship</a:t>
            </a:r>
            <a:br>
              <a:rPr lang="en-US" sz="2800" dirty="0"/>
            </a:br>
            <a:endParaRPr lang="en-US" dirty="0"/>
          </a:p>
        </p:txBody>
      </p:sp>
      <p:graphicFrame>
        <p:nvGraphicFramePr>
          <p:cNvPr id="4" name="Content Placeholder 3">
            <a:extLst>
              <a:ext uri="{FF2B5EF4-FFF2-40B4-BE49-F238E27FC236}">
                <a16:creationId xmlns:a16="http://schemas.microsoft.com/office/drawing/2014/main" id="{EFE7CE65-3B59-402D-9246-53C6AF96F2E1}"/>
              </a:ext>
            </a:extLst>
          </p:cNvPr>
          <p:cNvGraphicFramePr>
            <a:graphicFrameLocks noGrp="1"/>
          </p:cNvGraphicFramePr>
          <p:nvPr>
            <p:ph idx="1"/>
            <p:extLst/>
          </p:nvPr>
        </p:nvGraphicFramePr>
        <p:xfrm>
          <a:off x="154983" y="1211518"/>
          <a:ext cx="11561737" cy="4662340"/>
        </p:xfrm>
        <a:graphic>
          <a:graphicData uri="http://schemas.openxmlformats.org/drawingml/2006/table">
            <a:tbl>
              <a:tblPr firstRow="1" firstCol="1" lastRow="1" lastCol="1" bandRow="1" bandCol="1">
                <a:tableStyleId>{5C22544A-7EE6-4342-B048-85BDC9FD1C3A}</a:tableStyleId>
              </a:tblPr>
              <a:tblGrid>
                <a:gridCol w="6423184">
                  <a:extLst>
                    <a:ext uri="{9D8B030D-6E8A-4147-A177-3AD203B41FA5}">
                      <a16:colId xmlns:a16="http://schemas.microsoft.com/office/drawing/2014/main" val="1740876045"/>
                    </a:ext>
                  </a:extLst>
                </a:gridCol>
                <a:gridCol w="1712851">
                  <a:extLst>
                    <a:ext uri="{9D8B030D-6E8A-4147-A177-3AD203B41FA5}">
                      <a16:colId xmlns:a16="http://schemas.microsoft.com/office/drawing/2014/main" val="4108759936"/>
                    </a:ext>
                  </a:extLst>
                </a:gridCol>
                <a:gridCol w="1712851">
                  <a:extLst>
                    <a:ext uri="{9D8B030D-6E8A-4147-A177-3AD203B41FA5}">
                      <a16:colId xmlns:a16="http://schemas.microsoft.com/office/drawing/2014/main" val="2098090217"/>
                    </a:ext>
                  </a:extLst>
                </a:gridCol>
                <a:gridCol w="1712851">
                  <a:extLst>
                    <a:ext uri="{9D8B030D-6E8A-4147-A177-3AD203B41FA5}">
                      <a16:colId xmlns:a16="http://schemas.microsoft.com/office/drawing/2014/main" val="4174544307"/>
                    </a:ext>
                  </a:extLst>
                </a:gridCol>
              </a:tblGrid>
              <a:tr h="579760">
                <a:tc>
                  <a:txBody>
                    <a:bodyPr/>
                    <a:lstStyle/>
                    <a:p>
                      <a:pPr algn="ctr">
                        <a:lnSpc>
                          <a:spcPct val="107000"/>
                        </a:lnSpc>
                        <a:spcAft>
                          <a:spcPts val="0"/>
                        </a:spcAft>
                      </a:pPr>
                      <a:r>
                        <a:rPr lang="en-US" sz="1600" dirty="0">
                          <a:effectLst/>
                        </a:rPr>
                        <a:t>Item</a:t>
                      </a:r>
                      <a:endParaRPr lang="en-US" sz="1600" dirty="0">
                        <a:effectLst/>
                        <a:latin typeface="Verdana" panose="020B0604030504040204" pitchFamily="34" charset="0"/>
                        <a:ea typeface="Verdana" panose="020B0604030504040204" pitchFamily="34" charset="0"/>
                        <a:cs typeface="Verdana" panose="020B0604030504040204" pitchFamily="34" charset="0"/>
                      </a:endParaRPr>
                    </a:p>
                  </a:txBody>
                  <a:tcPr marL="36830" marR="36830" marT="0" marB="0" anchor="ctr"/>
                </a:tc>
                <a:tc>
                  <a:txBody>
                    <a:bodyPr/>
                    <a:lstStyle/>
                    <a:p>
                      <a:pPr algn="ctr">
                        <a:lnSpc>
                          <a:spcPct val="107000"/>
                        </a:lnSpc>
                        <a:spcAft>
                          <a:spcPts val="0"/>
                        </a:spcAft>
                      </a:pPr>
                      <a:r>
                        <a:rPr lang="en-US" sz="1600">
                          <a:effectLst/>
                        </a:rPr>
                        <a:t>CAYm1</a:t>
                      </a:r>
                    </a:p>
                    <a:p>
                      <a:pPr algn="ctr">
                        <a:lnSpc>
                          <a:spcPct val="107000"/>
                        </a:lnSpc>
                        <a:spcAft>
                          <a:spcPts val="0"/>
                        </a:spcAft>
                      </a:pPr>
                      <a:r>
                        <a:rPr lang="en-US" sz="1600">
                          <a:effectLst/>
                        </a:rPr>
                        <a:t>(2017-18)</a:t>
                      </a:r>
                      <a:endParaRPr lang="en-US" sz="1600">
                        <a:effectLst/>
                        <a:latin typeface="Verdana" panose="020B0604030504040204" pitchFamily="34" charset="0"/>
                        <a:ea typeface="Verdana" panose="020B0604030504040204" pitchFamily="34" charset="0"/>
                        <a:cs typeface="Verdana" panose="020B0604030504040204" pitchFamily="34" charset="0"/>
                      </a:endParaRPr>
                    </a:p>
                  </a:txBody>
                  <a:tcPr marL="36830" marR="36830" marT="0" marB="0" anchor="ctr"/>
                </a:tc>
                <a:tc>
                  <a:txBody>
                    <a:bodyPr/>
                    <a:lstStyle/>
                    <a:p>
                      <a:pPr algn="ctr">
                        <a:lnSpc>
                          <a:spcPct val="107000"/>
                        </a:lnSpc>
                        <a:spcAft>
                          <a:spcPts val="0"/>
                        </a:spcAft>
                      </a:pPr>
                      <a:r>
                        <a:rPr lang="en-US" sz="1600">
                          <a:effectLst/>
                        </a:rPr>
                        <a:t>CAYm2</a:t>
                      </a:r>
                    </a:p>
                    <a:p>
                      <a:pPr algn="ctr">
                        <a:lnSpc>
                          <a:spcPct val="107000"/>
                        </a:lnSpc>
                        <a:spcAft>
                          <a:spcPts val="0"/>
                        </a:spcAft>
                      </a:pPr>
                      <a:r>
                        <a:rPr lang="en-US" sz="1600">
                          <a:effectLst/>
                        </a:rPr>
                        <a:t>(2016-17)</a:t>
                      </a:r>
                      <a:endParaRPr lang="en-US" sz="1600">
                        <a:effectLst/>
                        <a:latin typeface="Verdana" panose="020B0604030504040204" pitchFamily="34" charset="0"/>
                        <a:ea typeface="Verdana" panose="020B0604030504040204" pitchFamily="34" charset="0"/>
                        <a:cs typeface="Verdana" panose="020B0604030504040204" pitchFamily="34" charset="0"/>
                      </a:endParaRPr>
                    </a:p>
                  </a:txBody>
                  <a:tcPr marL="36830" marR="36830" marT="0" marB="0" anchor="ctr"/>
                </a:tc>
                <a:tc>
                  <a:txBody>
                    <a:bodyPr/>
                    <a:lstStyle/>
                    <a:p>
                      <a:pPr algn="ctr">
                        <a:lnSpc>
                          <a:spcPct val="107000"/>
                        </a:lnSpc>
                        <a:spcAft>
                          <a:spcPts val="0"/>
                        </a:spcAft>
                      </a:pPr>
                      <a:r>
                        <a:rPr lang="en-US" sz="1600">
                          <a:effectLst/>
                        </a:rPr>
                        <a:t>CAYm3</a:t>
                      </a:r>
                    </a:p>
                    <a:p>
                      <a:pPr algn="ctr">
                        <a:lnSpc>
                          <a:spcPct val="107000"/>
                        </a:lnSpc>
                        <a:spcAft>
                          <a:spcPts val="0"/>
                        </a:spcAft>
                      </a:pPr>
                      <a:r>
                        <a:rPr lang="en-US" sz="1600">
                          <a:effectLst/>
                        </a:rPr>
                        <a:t>(2015-16)</a:t>
                      </a:r>
                      <a:endParaRPr lang="en-US" sz="1600">
                        <a:effectLst/>
                        <a:latin typeface="Verdana" panose="020B0604030504040204" pitchFamily="34" charset="0"/>
                        <a:ea typeface="Verdana" panose="020B0604030504040204" pitchFamily="34" charset="0"/>
                        <a:cs typeface="Verdana" panose="020B0604030504040204" pitchFamily="34" charset="0"/>
                      </a:endParaRPr>
                    </a:p>
                  </a:txBody>
                  <a:tcPr marL="36830" marR="36830" marT="0" marB="0" anchor="ctr"/>
                </a:tc>
                <a:extLst>
                  <a:ext uri="{0D108BD9-81ED-4DB2-BD59-A6C34878D82A}">
                    <a16:rowId xmlns:a16="http://schemas.microsoft.com/office/drawing/2014/main" val="3840895172"/>
                  </a:ext>
                </a:extLst>
              </a:tr>
              <a:tr h="566073">
                <a:tc>
                  <a:txBody>
                    <a:bodyPr/>
                    <a:lstStyle/>
                    <a:p>
                      <a:pPr>
                        <a:lnSpc>
                          <a:spcPct val="107000"/>
                        </a:lnSpc>
                        <a:spcAft>
                          <a:spcPts val="0"/>
                        </a:spcAft>
                      </a:pPr>
                      <a:r>
                        <a:rPr lang="en-US" sz="1600" dirty="0">
                          <a:effectLst/>
                        </a:rPr>
                        <a:t>Total No. of Final Year Students (N)</a:t>
                      </a:r>
                      <a:endParaRPr lang="en-US" sz="1600" dirty="0">
                        <a:effectLst/>
                        <a:latin typeface="Verdana" panose="020B0604030504040204" pitchFamily="34" charset="0"/>
                        <a:ea typeface="Verdana" panose="020B0604030504040204" pitchFamily="34" charset="0"/>
                        <a:cs typeface="Verdana" panose="020B0604030504040204" pitchFamily="34" charset="0"/>
                      </a:endParaRPr>
                    </a:p>
                  </a:txBody>
                  <a:tcPr marL="36830" marR="36830" marT="0" marB="0" anchor="ctr"/>
                </a:tc>
                <a:tc>
                  <a:txBody>
                    <a:bodyPr/>
                    <a:lstStyle/>
                    <a:p>
                      <a:pPr algn="ctr">
                        <a:lnSpc>
                          <a:spcPct val="107000"/>
                        </a:lnSpc>
                        <a:spcAft>
                          <a:spcPts val="0"/>
                        </a:spcAft>
                      </a:pPr>
                      <a:r>
                        <a:rPr lang="en-US" sz="1600" dirty="0">
                          <a:effectLst/>
                        </a:rPr>
                        <a:t>154</a:t>
                      </a:r>
                      <a:endParaRPr lang="en-US" sz="1600" dirty="0">
                        <a:effectLst/>
                        <a:latin typeface="Verdana" panose="020B0604030504040204" pitchFamily="34" charset="0"/>
                        <a:ea typeface="Verdana" panose="020B0604030504040204" pitchFamily="34" charset="0"/>
                        <a:cs typeface="Verdana" panose="020B0604030504040204" pitchFamily="34" charset="0"/>
                      </a:endParaRPr>
                    </a:p>
                  </a:txBody>
                  <a:tcPr marL="36830" marR="36830" marT="0" marB="0" anchor="ctr"/>
                </a:tc>
                <a:tc>
                  <a:txBody>
                    <a:bodyPr/>
                    <a:lstStyle/>
                    <a:p>
                      <a:pPr algn="ctr">
                        <a:lnSpc>
                          <a:spcPct val="107000"/>
                        </a:lnSpc>
                        <a:spcAft>
                          <a:spcPts val="0"/>
                        </a:spcAft>
                      </a:pPr>
                      <a:r>
                        <a:rPr lang="en-US" sz="1600">
                          <a:effectLst/>
                        </a:rPr>
                        <a:t>154</a:t>
                      </a:r>
                      <a:endParaRPr lang="en-US" sz="1600">
                        <a:effectLst/>
                        <a:latin typeface="Verdana" panose="020B0604030504040204" pitchFamily="34" charset="0"/>
                        <a:ea typeface="Verdana" panose="020B0604030504040204" pitchFamily="34" charset="0"/>
                        <a:cs typeface="Verdana" panose="020B0604030504040204" pitchFamily="34" charset="0"/>
                      </a:endParaRPr>
                    </a:p>
                  </a:txBody>
                  <a:tcPr marL="36830" marR="36830" marT="0" marB="0" anchor="ctr"/>
                </a:tc>
                <a:tc>
                  <a:txBody>
                    <a:bodyPr/>
                    <a:lstStyle/>
                    <a:p>
                      <a:pPr algn="ctr">
                        <a:lnSpc>
                          <a:spcPct val="107000"/>
                        </a:lnSpc>
                        <a:spcAft>
                          <a:spcPts val="0"/>
                        </a:spcAft>
                      </a:pPr>
                      <a:r>
                        <a:rPr lang="en-US" sz="1600">
                          <a:effectLst/>
                        </a:rPr>
                        <a:t>160</a:t>
                      </a:r>
                      <a:endParaRPr lang="en-US" sz="1600">
                        <a:effectLst/>
                        <a:latin typeface="Verdana" panose="020B0604030504040204" pitchFamily="34" charset="0"/>
                        <a:ea typeface="Verdana" panose="020B0604030504040204" pitchFamily="34" charset="0"/>
                        <a:cs typeface="Verdana" panose="020B0604030504040204" pitchFamily="34" charset="0"/>
                      </a:endParaRPr>
                    </a:p>
                  </a:txBody>
                  <a:tcPr marL="36830" marR="36830" marT="0" marB="0" anchor="ctr"/>
                </a:tc>
                <a:extLst>
                  <a:ext uri="{0D108BD9-81ED-4DB2-BD59-A6C34878D82A}">
                    <a16:rowId xmlns:a16="http://schemas.microsoft.com/office/drawing/2014/main" val="3681545534"/>
                  </a:ext>
                </a:extLst>
              </a:tr>
              <a:tr h="566073">
                <a:tc>
                  <a:txBody>
                    <a:bodyPr/>
                    <a:lstStyle/>
                    <a:p>
                      <a:pPr>
                        <a:lnSpc>
                          <a:spcPct val="107000"/>
                        </a:lnSpc>
                        <a:spcAft>
                          <a:spcPts val="0"/>
                        </a:spcAft>
                      </a:pPr>
                      <a:r>
                        <a:rPr lang="en-US" sz="1600" dirty="0">
                          <a:effectLst/>
                        </a:rPr>
                        <a:t>No. of students placed in companies or Government Sector (X)</a:t>
                      </a:r>
                      <a:endParaRPr lang="en-US" sz="1600" dirty="0">
                        <a:effectLst/>
                        <a:latin typeface="Verdana" panose="020B0604030504040204" pitchFamily="34" charset="0"/>
                        <a:ea typeface="Verdana" panose="020B0604030504040204" pitchFamily="34" charset="0"/>
                        <a:cs typeface="Verdana" panose="020B0604030504040204" pitchFamily="34" charset="0"/>
                      </a:endParaRPr>
                    </a:p>
                  </a:txBody>
                  <a:tcPr marL="36830" marR="36830" marT="0" marB="0" anchor="ctr"/>
                </a:tc>
                <a:tc>
                  <a:txBody>
                    <a:bodyPr/>
                    <a:lstStyle/>
                    <a:p>
                      <a:pPr algn="ctr">
                        <a:lnSpc>
                          <a:spcPct val="107000"/>
                        </a:lnSpc>
                        <a:spcAft>
                          <a:spcPts val="0"/>
                        </a:spcAft>
                      </a:pPr>
                      <a:r>
                        <a:rPr lang="en-US" sz="1600" dirty="0">
                          <a:effectLst/>
                        </a:rPr>
                        <a:t>89</a:t>
                      </a:r>
                      <a:endParaRPr lang="en-US" sz="1600" dirty="0">
                        <a:effectLst/>
                        <a:latin typeface="Verdana" panose="020B0604030504040204" pitchFamily="34" charset="0"/>
                        <a:ea typeface="Verdana" panose="020B0604030504040204" pitchFamily="34" charset="0"/>
                        <a:cs typeface="Verdana" panose="020B0604030504040204" pitchFamily="34" charset="0"/>
                      </a:endParaRPr>
                    </a:p>
                  </a:txBody>
                  <a:tcPr marL="36830" marR="36830" marT="0" marB="0" anchor="ctr"/>
                </a:tc>
                <a:tc>
                  <a:txBody>
                    <a:bodyPr/>
                    <a:lstStyle/>
                    <a:p>
                      <a:pPr algn="ctr">
                        <a:lnSpc>
                          <a:spcPct val="107000"/>
                        </a:lnSpc>
                        <a:spcAft>
                          <a:spcPts val="0"/>
                        </a:spcAft>
                      </a:pPr>
                      <a:r>
                        <a:rPr lang="en-US" sz="1600">
                          <a:effectLst/>
                        </a:rPr>
                        <a:t>101</a:t>
                      </a:r>
                      <a:endParaRPr lang="en-US" sz="1600">
                        <a:effectLst/>
                        <a:latin typeface="Verdana" panose="020B0604030504040204" pitchFamily="34" charset="0"/>
                        <a:ea typeface="Verdana" panose="020B0604030504040204" pitchFamily="34" charset="0"/>
                        <a:cs typeface="Verdana" panose="020B0604030504040204" pitchFamily="34" charset="0"/>
                      </a:endParaRPr>
                    </a:p>
                  </a:txBody>
                  <a:tcPr marL="36830" marR="36830" marT="0" marB="0" anchor="ctr"/>
                </a:tc>
                <a:tc>
                  <a:txBody>
                    <a:bodyPr/>
                    <a:lstStyle/>
                    <a:p>
                      <a:pPr algn="ctr">
                        <a:lnSpc>
                          <a:spcPct val="107000"/>
                        </a:lnSpc>
                        <a:spcAft>
                          <a:spcPts val="0"/>
                        </a:spcAft>
                      </a:pPr>
                      <a:r>
                        <a:rPr lang="en-US" sz="1600">
                          <a:effectLst/>
                        </a:rPr>
                        <a:t>79</a:t>
                      </a:r>
                      <a:endParaRPr lang="en-US" sz="1600">
                        <a:effectLst/>
                        <a:latin typeface="Verdana" panose="020B0604030504040204" pitchFamily="34" charset="0"/>
                        <a:ea typeface="Verdana" panose="020B0604030504040204" pitchFamily="34" charset="0"/>
                        <a:cs typeface="Verdana" panose="020B0604030504040204" pitchFamily="34" charset="0"/>
                      </a:endParaRPr>
                    </a:p>
                  </a:txBody>
                  <a:tcPr marL="36830" marR="36830" marT="0" marB="0" anchor="ctr"/>
                </a:tc>
                <a:extLst>
                  <a:ext uri="{0D108BD9-81ED-4DB2-BD59-A6C34878D82A}">
                    <a16:rowId xmlns:a16="http://schemas.microsoft.com/office/drawing/2014/main" val="538689623"/>
                  </a:ext>
                </a:extLst>
              </a:tr>
              <a:tr h="579760">
                <a:tc>
                  <a:txBody>
                    <a:bodyPr/>
                    <a:lstStyle/>
                    <a:p>
                      <a:pPr>
                        <a:lnSpc>
                          <a:spcPct val="107000"/>
                        </a:lnSpc>
                        <a:spcAft>
                          <a:spcPts val="0"/>
                        </a:spcAft>
                      </a:pPr>
                      <a:r>
                        <a:rPr lang="en-US" sz="1600" dirty="0">
                          <a:effectLst/>
                        </a:rPr>
                        <a:t>No. of students admitted to higher studies with valid qualifying scores (GATE or equivalent State or National Level Tests, GRE, GMAT etc.) (Y)</a:t>
                      </a:r>
                      <a:endParaRPr lang="en-US" sz="1600" dirty="0">
                        <a:effectLst/>
                        <a:latin typeface="Verdana" panose="020B0604030504040204" pitchFamily="34" charset="0"/>
                        <a:ea typeface="Verdana" panose="020B0604030504040204" pitchFamily="34" charset="0"/>
                        <a:cs typeface="Verdana" panose="020B0604030504040204" pitchFamily="34" charset="0"/>
                      </a:endParaRPr>
                    </a:p>
                  </a:txBody>
                  <a:tcPr marL="36830" marR="36830" marT="0" marB="0" anchor="ctr"/>
                </a:tc>
                <a:tc>
                  <a:txBody>
                    <a:bodyPr/>
                    <a:lstStyle/>
                    <a:p>
                      <a:pPr algn="ctr">
                        <a:lnSpc>
                          <a:spcPct val="107000"/>
                        </a:lnSpc>
                        <a:spcAft>
                          <a:spcPts val="0"/>
                        </a:spcAft>
                      </a:pPr>
                      <a:r>
                        <a:rPr lang="en-US" sz="1600" dirty="0">
                          <a:effectLst/>
                        </a:rPr>
                        <a:t>53</a:t>
                      </a:r>
                      <a:endParaRPr lang="en-US" sz="1600" dirty="0">
                        <a:effectLst/>
                        <a:latin typeface="Verdana" panose="020B0604030504040204" pitchFamily="34" charset="0"/>
                        <a:ea typeface="Verdana" panose="020B0604030504040204" pitchFamily="34" charset="0"/>
                        <a:cs typeface="Verdana" panose="020B0604030504040204" pitchFamily="34" charset="0"/>
                      </a:endParaRPr>
                    </a:p>
                  </a:txBody>
                  <a:tcPr marL="36830" marR="36830" marT="0" marB="0" anchor="ctr"/>
                </a:tc>
                <a:tc>
                  <a:txBody>
                    <a:bodyPr/>
                    <a:lstStyle/>
                    <a:p>
                      <a:pPr algn="ctr">
                        <a:lnSpc>
                          <a:spcPct val="107000"/>
                        </a:lnSpc>
                        <a:spcAft>
                          <a:spcPts val="0"/>
                        </a:spcAft>
                      </a:pPr>
                      <a:r>
                        <a:rPr lang="en-US" sz="1600" dirty="0">
                          <a:effectLst/>
                        </a:rPr>
                        <a:t>29</a:t>
                      </a:r>
                      <a:endParaRPr lang="en-US" sz="1600" dirty="0">
                        <a:effectLst/>
                        <a:latin typeface="Verdana" panose="020B0604030504040204" pitchFamily="34" charset="0"/>
                        <a:ea typeface="Verdana" panose="020B0604030504040204" pitchFamily="34" charset="0"/>
                        <a:cs typeface="Verdana" panose="020B0604030504040204" pitchFamily="34" charset="0"/>
                      </a:endParaRPr>
                    </a:p>
                  </a:txBody>
                  <a:tcPr marL="36830" marR="36830" marT="0" marB="0" anchor="ctr"/>
                </a:tc>
                <a:tc>
                  <a:txBody>
                    <a:bodyPr/>
                    <a:lstStyle/>
                    <a:p>
                      <a:pPr algn="ctr">
                        <a:lnSpc>
                          <a:spcPct val="107000"/>
                        </a:lnSpc>
                        <a:spcAft>
                          <a:spcPts val="0"/>
                        </a:spcAft>
                      </a:pPr>
                      <a:r>
                        <a:rPr lang="en-US" sz="1600">
                          <a:effectLst/>
                        </a:rPr>
                        <a:t>35</a:t>
                      </a:r>
                      <a:endParaRPr lang="en-US" sz="1600">
                        <a:effectLst/>
                        <a:latin typeface="Verdana" panose="020B0604030504040204" pitchFamily="34" charset="0"/>
                        <a:ea typeface="Verdana" panose="020B0604030504040204" pitchFamily="34" charset="0"/>
                        <a:cs typeface="Verdana" panose="020B0604030504040204" pitchFamily="34" charset="0"/>
                      </a:endParaRPr>
                    </a:p>
                  </a:txBody>
                  <a:tcPr marL="36830" marR="36830" marT="0" marB="0" anchor="ctr"/>
                </a:tc>
                <a:extLst>
                  <a:ext uri="{0D108BD9-81ED-4DB2-BD59-A6C34878D82A}">
                    <a16:rowId xmlns:a16="http://schemas.microsoft.com/office/drawing/2014/main" val="4180218152"/>
                  </a:ext>
                </a:extLst>
              </a:tr>
              <a:tr h="566073">
                <a:tc>
                  <a:txBody>
                    <a:bodyPr/>
                    <a:lstStyle/>
                    <a:p>
                      <a:pPr>
                        <a:lnSpc>
                          <a:spcPct val="107000"/>
                        </a:lnSpc>
                        <a:spcAft>
                          <a:spcPts val="0"/>
                        </a:spcAft>
                      </a:pPr>
                      <a:r>
                        <a:rPr lang="en-US" sz="1600" dirty="0">
                          <a:effectLst/>
                        </a:rPr>
                        <a:t>No. of students turned entrepreneur in engineering / technology (Z)</a:t>
                      </a:r>
                      <a:endParaRPr lang="en-US" sz="1600" dirty="0">
                        <a:effectLst/>
                        <a:latin typeface="Verdana" panose="020B0604030504040204" pitchFamily="34" charset="0"/>
                        <a:ea typeface="Verdana" panose="020B0604030504040204" pitchFamily="34" charset="0"/>
                        <a:cs typeface="Verdana" panose="020B0604030504040204" pitchFamily="34" charset="0"/>
                      </a:endParaRPr>
                    </a:p>
                  </a:txBody>
                  <a:tcPr marL="36830" marR="36830" marT="0" marB="0" anchor="ctr"/>
                </a:tc>
                <a:tc>
                  <a:txBody>
                    <a:bodyPr/>
                    <a:lstStyle/>
                    <a:p>
                      <a:pPr algn="ctr">
                        <a:lnSpc>
                          <a:spcPct val="107000"/>
                        </a:lnSpc>
                        <a:spcAft>
                          <a:spcPts val="0"/>
                        </a:spcAft>
                      </a:pPr>
                      <a:r>
                        <a:rPr lang="en-US" sz="1600" dirty="0">
                          <a:effectLst/>
                        </a:rPr>
                        <a:t>0</a:t>
                      </a:r>
                      <a:endParaRPr lang="en-US" sz="1600" dirty="0">
                        <a:effectLst/>
                        <a:latin typeface="Verdana" panose="020B0604030504040204" pitchFamily="34" charset="0"/>
                        <a:ea typeface="Verdana" panose="020B0604030504040204" pitchFamily="34" charset="0"/>
                        <a:cs typeface="Verdana" panose="020B0604030504040204" pitchFamily="34" charset="0"/>
                      </a:endParaRPr>
                    </a:p>
                  </a:txBody>
                  <a:tcPr marL="36830" marR="36830" marT="0" marB="0" anchor="ctr"/>
                </a:tc>
                <a:tc>
                  <a:txBody>
                    <a:bodyPr/>
                    <a:lstStyle/>
                    <a:p>
                      <a:pPr algn="ctr">
                        <a:lnSpc>
                          <a:spcPct val="107000"/>
                        </a:lnSpc>
                        <a:spcAft>
                          <a:spcPts val="0"/>
                        </a:spcAft>
                      </a:pPr>
                      <a:r>
                        <a:rPr lang="en-US" sz="1600" dirty="0">
                          <a:effectLst/>
                        </a:rPr>
                        <a:t>0</a:t>
                      </a:r>
                      <a:endParaRPr lang="en-US" sz="1600" dirty="0">
                        <a:effectLst/>
                        <a:latin typeface="Verdana" panose="020B0604030504040204" pitchFamily="34" charset="0"/>
                        <a:ea typeface="Verdana" panose="020B0604030504040204" pitchFamily="34" charset="0"/>
                        <a:cs typeface="Verdana" panose="020B0604030504040204" pitchFamily="34" charset="0"/>
                      </a:endParaRPr>
                    </a:p>
                  </a:txBody>
                  <a:tcPr marL="36830" marR="36830" marT="0" marB="0" anchor="ctr"/>
                </a:tc>
                <a:tc>
                  <a:txBody>
                    <a:bodyPr/>
                    <a:lstStyle/>
                    <a:p>
                      <a:pPr algn="ctr">
                        <a:lnSpc>
                          <a:spcPct val="107000"/>
                        </a:lnSpc>
                        <a:spcAft>
                          <a:spcPts val="0"/>
                        </a:spcAft>
                      </a:pPr>
                      <a:r>
                        <a:rPr lang="en-US" sz="1600" dirty="0">
                          <a:effectLst/>
                        </a:rPr>
                        <a:t>1</a:t>
                      </a:r>
                      <a:endParaRPr lang="en-US" sz="1600" dirty="0">
                        <a:effectLst/>
                        <a:latin typeface="Verdana" panose="020B0604030504040204" pitchFamily="34" charset="0"/>
                        <a:ea typeface="Verdana" panose="020B0604030504040204" pitchFamily="34" charset="0"/>
                        <a:cs typeface="Verdana" panose="020B0604030504040204" pitchFamily="34" charset="0"/>
                      </a:endParaRPr>
                    </a:p>
                  </a:txBody>
                  <a:tcPr marL="36830" marR="36830" marT="0" marB="0" anchor="ctr"/>
                </a:tc>
                <a:extLst>
                  <a:ext uri="{0D108BD9-81ED-4DB2-BD59-A6C34878D82A}">
                    <a16:rowId xmlns:a16="http://schemas.microsoft.com/office/drawing/2014/main" val="922578840"/>
                  </a:ext>
                </a:extLst>
              </a:tr>
              <a:tr h="566073">
                <a:tc>
                  <a:txBody>
                    <a:bodyPr/>
                    <a:lstStyle/>
                    <a:p>
                      <a:pPr>
                        <a:lnSpc>
                          <a:spcPct val="107000"/>
                        </a:lnSpc>
                        <a:spcAft>
                          <a:spcPts val="0"/>
                        </a:spcAft>
                      </a:pPr>
                      <a:r>
                        <a:rPr lang="en-US" sz="1600" dirty="0">
                          <a:effectLst/>
                        </a:rPr>
                        <a:t>X + Y + Z =</a:t>
                      </a:r>
                      <a:endParaRPr lang="en-US" sz="1600" dirty="0">
                        <a:effectLst/>
                        <a:latin typeface="Verdana" panose="020B0604030504040204" pitchFamily="34" charset="0"/>
                        <a:ea typeface="Verdana" panose="020B0604030504040204" pitchFamily="34" charset="0"/>
                        <a:cs typeface="Verdana" panose="020B0604030504040204" pitchFamily="34" charset="0"/>
                      </a:endParaRPr>
                    </a:p>
                  </a:txBody>
                  <a:tcPr marL="36830" marR="36830" marT="0" marB="0" anchor="ctr"/>
                </a:tc>
                <a:tc>
                  <a:txBody>
                    <a:bodyPr/>
                    <a:lstStyle/>
                    <a:p>
                      <a:pPr algn="ctr">
                        <a:lnSpc>
                          <a:spcPct val="107000"/>
                        </a:lnSpc>
                        <a:spcAft>
                          <a:spcPts val="0"/>
                        </a:spcAft>
                      </a:pPr>
                      <a:r>
                        <a:rPr lang="en-US" sz="1600" dirty="0">
                          <a:effectLst/>
                        </a:rPr>
                        <a:t>142</a:t>
                      </a:r>
                      <a:endParaRPr lang="en-US" sz="1600" dirty="0">
                        <a:effectLst/>
                        <a:latin typeface="Verdana" panose="020B0604030504040204" pitchFamily="34" charset="0"/>
                        <a:ea typeface="Verdana" panose="020B0604030504040204" pitchFamily="34" charset="0"/>
                        <a:cs typeface="Verdana" panose="020B0604030504040204" pitchFamily="34" charset="0"/>
                      </a:endParaRPr>
                    </a:p>
                  </a:txBody>
                  <a:tcPr marL="36830" marR="36830" marT="0" marB="0" anchor="ctr"/>
                </a:tc>
                <a:tc>
                  <a:txBody>
                    <a:bodyPr/>
                    <a:lstStyle/>
                    <a:p>
                      <a:pPr algn="ctr">
                        <a:lnSpc>
                          <a:spcPct val="107000"/>
                        </a:lnSpc>
                        <a:spcAft>
                          <a:spcPts val="0"/>
                        </a:spcAft>
                      </a:pPr>
                      <a:r>
                        <a:rPr lang="en-US" sz="1600" dirty="0">
                          <a:effectLst/>
                        </a:rPr>
                        <a:t>130</a:t>
                      </a:r>
                      <a:endParaRPr lang="en-US" sz="1600" dirty="0">
                        <a:effectLst/>
                        <a:latin typeface="Verdana" panose="020B0604030504040204" pitchFamily="34" charset="0"/>
                        <a:ea typeface="Verdana" panose="020B0604030504040204" pitchFamily="34" charset="0"/>
                        <a:cs typeface="Verdana" panose="020B0604030504040204" pitchFamily="34" charset="0"/>
                      </a:endParaRPr>
                    </a:p>
                  </a:txBody>
                  <a:tcPr marL="36830" marR="36830" marT="0" marB="0" anchor="ctr"/>
                </a:tc>
                <a:tc>
                  <a:txBody>
                    <a:bodyPr/>
                    <a:lstStyle/>
                    <a:p>
                      <a:pPr algn="ctr">
                        <a:lnSpc>
                          <a:spcPct val="107000"/>
                        </a:lnSpc>
                        <a:spcAft>
                          <a:spcPts val="0"/>
                        </a:spcAft>
                      </a:pPr>
                      <a:r>
                        <a:rPr lang="en-US" sz="1600">
                          <a:effectLst/>
                        </a:rPr>
                        <a:t>115</a:t>
                      </a:r>
                      <a:endParaRPr lang="en-US" sz="1600">
                        <a:effectLst/>
                        <a:latin typeface="Verdana" panose="020B0604030504040204" pitchFamily="34" charset="0"/>
                        <a:ea typeface="Verdana" panose="020B0604030504040204" pitchFamily="34" charset="0"/>
                        <a:cs typeface="Verdana" panose="020B0604030504040204" pitchFamily="34" charset="0"/>
                      </a:endParaRPr>
                    </a:p>
                  </a:txBody>
                  <a:tcPr marL="36830" marR="36830" marT="0" marB="0" anchor="ctr"/>
                </a:tc>
                <a:extLst>
                  <a:ext uri="{0D108BD9-81ED-4DB2-BD59-A6C34878D82A}">
                    <a16:rowId xmlns:a16="http://schemas.microsoft.com/office/drawing/2014/main" val="2011308998"/>
                  </a:ext>
                </a:extLst>
              </a:tr>
              <a:tr h="566073">
                <a:tc>
                  <a:txBody>
                    <a:bodyPr/>
                    <a:lstStyle/>
                    <a:p>
                      <a:pPr>
                        <a:lnSpc>
                          <a:spcPct val="107000"/>
                        </a:lnSpc>
                        <a:spcAft>
                          <a:spcPts val="0"/>
                        </a:spcAft>
                      </a:pPr>
                      <a:r>
                        <a:rPr lang="en-US" sz="1600" dirty="0">
                          <a:effectLst/>
                        </a:rPr>
                        <a:t>Placement Index: (X + Y + Z)/N</a:t>
                      </a:r>
                      <a:endParaRPr lang="en-US" sz="1600" dirty="0">
                        <a:effectLst/>
                        <a:latin typeface="Verdana" panose="020B0604030504040204" pitchFamily="34" charset="0"/>
                        <a:ea typeface="Verdana" panose="020B0604030504040204" pitchFamily="34" charset="0"/>
                        <a:cs typeface="Verdana" panose="020B0604030504040204" pitchFamily="34" charset="0"/>
                      </a:endParaRPr>
                    </a:p>
                  </a:txBody>
                  <a:tcPr marL="36830" marR="36830" marT="0" marB="0" anchor="ctr"/>
                </a:tc>
                <a:tc>
                  <a:txBody>
                    <a:bodyPr/>
                    <a:lstStyle/>
                    <a:p>
                      <a:pPr algn="ctr">
                        <a:lnSpc>
                          <a:spcPct val="107000"/>
                        </a:lnSpc>
                        <a:spcAft>
                          <a:spcPts val="0"/>
                        </a:spcAft>
                      </a:pPr>
                      <a:r>
                        <a:rPr lang="en-US" sz="1600">
                          <a:effectLst/>
                        </a:rPr>
                        <a:t>P1=0.92</a:t>
                      </a:r>
                      <a:endParaRPr lang="en-US" sz="1600">
                        <a:effectLst/>
                        <a:latin typeface="Verdana" panose="020B0604030504040204" pitchFamily="34" charset="0"/>
                        <a:ea typeface="Verdana" panose="020B0604030504040204" pitchFamily="34" charset="0"/>
                        <a:cs typeface="Verdana" panose="020B0604030504040204" pitchFamily="34" charset="0"/>
                      </a:endParaRPr>
                    </a:p>
                  </a:txBody>
                  <a:tcPr marL="36830" marR="36830" marT="0" marB="0" anchor="ctr"/>
                </a:tc>
                <a:tc>
                  <a:txBody>
                    <a:bodyPr/>
                    <a:lstStyle/>
                    <a:p>
                      <a:pPr algn="ctr">
                        <a:lnSpc>
                          <a:spcPct val="107000"/>
                        </a:lnSpc>
                        <a:spcAft>
                          <a:spcPts val="0"/>
                        </a:spcAft>
                      </a:pPr>
                      <a:r>
                        <a:rPr lang="en-US" sz="1600" dirty="0">
                          <a:effectLst/>
                        </a:rPr>
                        <a:t>P2=0.84</a:t>
                      </a:r>
                      <a:endParaRPr lang="en-US" sz="1600" dirty="0">
                        <a:effectLst/>
                        <a:latin typeface="Verdana" panose="020B0604030504040204" pitchFamily="34" charset="0"/>
                        <a:ea typeface="Verdana" panose="020B0604030504040204" pitchFamily="34" charset="0"/>
                        <a:cs typeface="Verdana" panose="020B0604030504040204" pitchFamily="34" charset="0"/>
                      </a:endParaRPr>
                    </a:p>
                  </a:txBody>
                  <a:tcPr marL="36830" marR="36830" marT="0" marB="0" anchor="ctr"/>
                </a:tc>
                <a:tc>
                  <a:txBody>
                    <a:bodyPr/>
                    <a:lstStyle/>
                    <a:p>
                      <a:pPr algn="ctr">
                        <a:lnSpc>
                          <a:spcPct val="107000"/>
                        </a:lnSpc>
                        <a:spcAft>
                          <a:spcPts val="0"/>
                        </a:spcAft>
                      </a:pPr>
                      <a:r>
                        <a:rPr lang="en-US" sz="1600">
                          <a:effectLst/>
                        </a:rPr>
                        <a:t>P3=0.72</a:t>
                      </a:r>
                      <a:endParaRPr lang="en-US" sz="1600">
                        <a:effectLst/>
                        <a:latin typeface="Verdana" panose="020B0604030504040204" pitchFamily="34" charset="0"/>
                        <a:ea typeface="Verdana" panose="020B0604030504040204" pitchFamily="34" charset="0"/>
                        <a:cs typeface="Verdana" panose="020B0604030504040204" pitchFamily="34" charset="0"/>
                      </a:endParaRPr>
                    </a:p>
                  </a:txBody>
                  <a:tcPr marL="36830" marR="36830" marT="0" marB="0" anchor="ctr"/>
                </a:tc>
                <a:extLst>
                  <a:ext uri="{0D108BD9-81ED-4DB2-BD59-A6C34878D82A}">
                    <a16:rowId xmlns:a16="http://schemas.microsoft.com/office/drawing/2014/main" val="2555203035"/>
                  </a:ext>
                </a:extLst>
              </a:tr>
              <a:tr h="672455">
                <a:tc>
                  <a:txBody>
                    <a:bodyPr/>
                    <a:lstStyle/>
                    <a:p>
                      <a:pPr>
                        <a:lnSpc>
                          <a:spcPct val="107000"/>
                        </a:lnSpc>
                        <a:spcAft>
                          <a:spcPts val="0"/>
                        </a:spcAft>
                      </a:pPr>
                      <a:r>
                        <a:rPr lang="en-US" sz="1600" dirty="0">
                          <a:effectLst/>
                        </a:rPr>
                        <a:t>Average placement= (P1 + P2 + P3)/3</a:t>
                      </a:r>
                      <a:endParaRPr lang="en-US" sz="1600" dirty="0">
                        <a:effectLst/>
                        <a:latin typeface="Verdana" panose="020B0604030504040204" pitchFamily="34" charset="0"/>
                        <a:ea typeface="Verdana" panose="020B0604030504040204" pitchFamily="34" charset="0"/>
                        <a:cs typeface="Verdana" panose="020B0604030504040204" pitchFamily="34" charset="0"/>
                      </a:endParaRPr>
                    </a:p>
                  </a:txBody>
                  <a:tcPr marL="36830" marR="36830" marT="0" marB="0" anchor="ctr"/>
                </a:tc>
                <a:tc gridSpan="3">
                  <a:txBody>
                    <a:bodyPr/>
                    <a:lstStyle/>
                    <a:p>
                      <a:pPr algn="ctr">
                        <a:lnSpc>
                          <a:spcPct val="107000"/>
                        </a:lnSpc>
                        <a:spcAft>
                          <a:spcPts val="0"/>
                        </a:spcAft>
                      </a:pPr>
                      <a:r>
                        <a:rPr lang="en-US" sz="1600" dirty="0">
                          <a:effectLst/>
                        </a:rPr>
                        <a:t>0.83</a:t>
                      </a:r>
                      <a:endParaRPr lang="en-US" sz="1600" dirty="0">
                        <a:effectLst/>
                        <a:latin typeface="Verdana" panose="020B0604030504040204" pitchFamily="34" charset="0"/>
                        <a:ea typeface="Verdana" panose="020B0604030504040204" pitchFamily="34" charset="0"/>
                        <a:cs typeface="Verdana" panose="020B0604030504040204" pitchFamily="34" charset="0"/>
                      </a:endParaRPr>
                    </a:p>
                  </a:txBody>
                  <a:tcPr marL="36830" marR="3683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86634254"/>
                  </a:ext>
                </a:extLst>
              </a:tr>
            </a:tbl>
          </a:graphicData>
        </a:graphic>
      </p:graphicFrame>
    </p:spTree>
    <p:extLst>
      <p:ext uri="{BB962C8B-B14F-4D97-AF65-F5344CB8AC3E}">
        <p14:creationId xmlns:p14="http://schemas.microsoft.com/office/powerpoint/2010/main" val="31640007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2F375-21BF-4DE7-ACD0-52DCAA15F422}"/>
              </a:ext>
            </a:extLst>
          </p:cNvPr>
          <p:cNvSpPr>
            <a:spLocks noGrp="1"/>
          </p:cNvSpPr>
          <p:nvPr>
            <p:ph type="title"/>
          </p:nvPr>
        </p:nvSpPr>
        <p:spPr/>
        <p:txBody>
          <a:bodyPr/>
          <a:lstStyle/>
          <a:p>
            <a:r>
              <a:rPr lang="en-IN" sz="3200" b="1" dirty="0"/>
              <a:t>  Placement, Higher Studies and Entrepreneurship</a:t>
            </a:r>
            <a:endParaRPr lang="en-US" sz="3200" dirty="0"/>
          </a:p>
        </p:txBody>
      </p:sp>
      <p:sp>
        <p:nvSpPr>
          <p:cNvPr id="7" name="TextBox 6">
            <a:extLst>
              <a:ext uri="{FF2B5EF4-FFF2-40B4-BE49-F238E27FC236}">
                <a16:creationId xmlns:a16="http://schemas.microsoft.com/office/drawing/2014/main" id="{451C218B-2EB6-4836-AC3F-7276B5DA7D41}"/>
              </a:ext>
            </a:extLst>
          </p:cNvPr>
          <p:cNvSpPr txBox="1"/>
          <p:nvPr/>
        </p:nvSpPr>
        <p:spPr>
          <a:xfrm>
            <a:off x="1611824" y="1362047"/>
            <a:ext cx="1194045" cy="646331"/>
          </a:xfrm>
          <a:prstGeom prst="rect">
            <a:avLst/>
          </a:prstGeom>
          <a:noFill/>
        </p:spPr>
        <p:txBody>
          <a:bodyPr wrap="none" rtlCol="0">
            <a:spAutoFit/>
          </a:bodyPr>
          <a:lstStyle/>
          <a:p>
            <a:r>
              <a:rPr lang="en-IN" b="1" dirty="0">
                <a:hlinkClick r:id="rId3" action="ppaction://hlinkfile"/>
              </a:rPr>
              <a:t>Placement</a:t>
            </a:r>
            <a:endParaRPr lang="en-IN" b="1" dirty="0"/>
          </a:p>
          <a:p>
            <a:endParaRPr lang="en-US" dirty="0"/>
          </a:p>
        </p:txBody>
      </p:sp>
      <p:sp>
        <p:nvSpPr>
          <p:cNvPr id="3" name="Content Placeholder 2">
            <a:extLst>
              <a:ext uri="{FF2B5EF4-FFF2-40B4-BE49-F238E27FC236}">
                <a16:creationId xmlns:a16="http://schemas.microsoft.com/office/drawing/2014/main" id="{5EC52393-DC85-428D-BBCA-04197371E029}"/>
              </a:ext>
            </a:extLst>
          </p:cNvPr>
          <p:cNvSpPr>
            <a:spLocks noGrp="1"/>
          </p:cNvSpPr>
          <p:nvPr>
            <p:ph idx="1"/>
          </p:nvPr>
        </p:nvSpPr>
        <p:spPr/>
        <p:txBody>
          <a:bodyPr/>
          <a:lstStyle/>
          <a:p>
            <a:endParaRPr lang="en-US"/>
          </a:p>
        </p:txBody>
      </p:sp>
      <p:graphicFrame>
        <p:nvGraphicFramePr>
          <p:cNvPr id="9" name="Chart 8">
            <a:extLst>
              <a:ext uri="{FF2B5EF4-FFF2-40B4-BE49-F238E27FC236}">
                <a16:creationId xmlns:a16="http://schemas.microsoft.com/office/drawing/2014/main" id="{819DE34C-58CA-4C03-A109-1074362ED512}"/>
              </a:ext>
            </a:extLst>
          </p:cNvPr>
          <p:cNvGraphicFramePr/>
          <p:nvPr>
            <p:extLst>
              <p:ext uri="{D42A27DB-BD31-4B8C-83A1-F6EECF244321}">
                <p14:modId xmlns:p14="http://schemas.microsoft.com/office/powerpoint/2010/main" val="768316955"/>
              </p:ext>
            </p:extLst>
          </p:nvPr>
        </p:nvGraphicFramePr>
        <p:xfrm>
          <a:off x="624991" y="1828800"/>
          <a:ext cx="10957409" cy="42973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936409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B0931-6CCA-406E-ACE9-4BF5EEF865C1}"/>
              </a:ext>
            </a:extLst>
          </p:cNvPr>
          <p:cNvSpPr>
            <a:spLocks noGrp="1"/>
          </p:cNvSpPr>
          <p:nvPr>
            <p:ph type="title"/>
          </p:nvPr>
        </p:nvSpPr>
        <p:spPr/>
        <p:txBody>
          <a:bodyPr/>
          <a:lstStyle/>
          <a:p>
            <a:r>
              <a:rPr lang="en-IN" b="1" dirty="0"/>
              <a:t>Placement, Higher Studies and Entrepreneurship</a:t>
            </a:r>
            <a:endParaRPr lang="en-US" dirty="0"/>
          </a:p>
        </p:txBody>
      </p:sp>
      <p:graphicFrame>
        <p:nvGraphicFramePr>
          <p:cNvPr id="4" name="Content Placeholder 3">
            <a:extLst>
              <a:ext uri="{FF2B5EF4-FFF2-40B4-BE49-F238E27FC236}">
                <a16:creationId xmlns:a16="http://schemas.microsoft.com/office/drawing/2014/main" id="{7941A365-D23B-457F-982E-A03293C05D4E}"/>
              </a:ext>
            </a:extLst>
          </p:cNvPr>
          <p:cNvGraphicFramePr>
            <a:graphicFrameLocks noGrp="1"/>
          </p:cNvGraphicFramePr>
          <p:nvPr>
            <p:ph idx="1"/>
            <p:extLst>
              <p:ext uri="{D42A27DB-BD31-4B8C-83A1-F6EECF244321}">
                <p14:modId xmlns:p14="http://schemas.microsoft.com/office/powerpoint/2010/main" val="620942624"/>
              </p:ext>
            </p:extLst>
          </p:nvPr>
        </p:nvGraphicFramePr>
        <p:xfrm>
          <a:off x="609600" y="2057399"/>
          <a:ext cx="109728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A95AF8C4-A805-43D9-A72D-374067C04FF6}"/>
              </a:ext>
            </a:extLst>
          </p:cNvPr>
          <p:cNvSpPr txBox="1"/>
          <p:nvPr/>
        </p:nvSpPr>
        <p:spPr>
          <a:xfrm>
            <a:off x="609600" y="1414353"/>
            <a:ext cx="2837956" cy="1200329"/>
          </a:xfrm>
          <a:prstGeom prst="rect">
            <a:avLst/>
          </a:prstGeom>
          <a:noFill/>
        </p:spPr>
        <p:txBody>
          <a:bodyPr wrap="none" rtlCol="0">
            <a:spAutoFit/>
          </a:bodyPr>
          <a:lstStyle/>
          <a:p>
            <a:r>
              <a:rPr lang="en-IN" b="1" dirty="0">
                <a:hlinkClick r:id="rId3" action="ppaction://hlinkfile"/>
              </a:rPr>
              <a:t>Higher Studies</a:t>
            </a:r>
            <a:endParaRPr lang="en-IN" b="1" dirty="0"/>
          </a:p>
          <a:p>
            <a:r>
              <a:rPr lang="en-IN" b="1" dirty="0">
                <a:hlinkClick r:id="rId4" action="ppaction://hlinkfile"/>
              </a:rPr>
              <a:t>Comparative Higher Studies</a:t>
            </a:r>
            <a:endParaRPr lang="en-IN" b="1" dirty="0"/>
          </a:p>
          <a:p>
            <a:endParaRPr lang="en-IN" b="1" dirty="0"/>
          </a:p>
          <a:p>
            <a:endParaRPr lang="en-US" dirty="0"/>
          </a:p>
        </p:txBody>
      </p:sp>
    </p:spTree>
    <p:extLst>
      <p:ext uri="{BB962C8B-B14F-4D97-AF65-F5344CB8AC3E}">
        <p14:creationId xmlns:p14="http://schemas.microsoft.com/office/powerpoint/2010/main" val="4287609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90D61-97B2-4EB2-A8CA-E35C42B3B8A8}"/>
              </a:ext>
            </a:extLst>
          </p:cNvPr>
          <p:cNvSpPr>
            <a:spLocks noGrp="1"/>
          </p:cNvSpPr>
          <p:nvPr>
            <p:ph type="title"/>
          </p:nvPr>
        </p:nvSpPr>
        <p:spPr/>
        <p:txBody>
          <a:bodyPr/>
          <a:lstStyle/>
          <a:p>
            <a:r>
              <a:rPr lang="en-US" altLang="en-US" b="1" dirty="0">
                <a:solidFill>
                  <a:srgbClr val="C00000"/>
                </a:solidFill>
              </a:rPr>
              <a:t>Program Highlights</a:t>
            </a:r>
            <a:endParaRPr lang="en-US" dirty="0"/>
          </a:p>
        </p:txBody>
      </p:sp>
      <p:graphicFrame>
        <p:nvGraphicFramePr>
          <p:cNvPr id="4" name="Content Placeholder 3">
            <a:extLst>
              <a:ext uri="{FF2B5EF4-FFF2-40B4-BE49-F238E27FC236}">
                <a16:creationId xmlns:a16="http://schemas.microsoft.com/office/drawing/2014/main" id="{A3A2027E-6069-4D45-97DF-0827298C047E}"/>
              </a:ext>
            </a:extLst>
          </p:cNvPr>
          <p:cNvGraphicFramePr>
            <a:graphicFrameLocks noGrp="1"/>
          </p:cNvGraphicFramePr>
          <p:nvPr>
            <p:ph idx="1"/>
            <p:extLst>
              <p:ext uri="{D42A27DB-BD31-4B8C-83A1-F6EECF244321}">
                <p14:modId xmlns:p14="http://schemas.microsoft.com/office/powerpoint/2010/main" val="3208710768"/>
              </p:ext>
            </p:extLst>
          </p:nvPr>
        </p:nvGraphicFramePr>
        <p:xfrm>
          <a:off x="319315" y="1417638"/>
          <a:ext cx="5631542" cy="5440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6" name="Content Placeholder 3">
            <a:extLst>
              <a:ext uri="{FF2B5EF4-FFF2-40B4-BE49-F238E27FC236}">
                <a16:creationId xmlns:a16="http://schemas.microsoft.com/office/drawing/2014/main" id="{F904DD18-E5E5-4841-A9AF-33105B47C500}"/>
              </a:ext>
            </a:extLst>
          </p:cNvPr>
          <p:cNvGraphicFramePr>
            <a:graphicFrameLocks/>
          </p:cNvGraphicFramePr>
          <p:nvPr>
            <p:extLst>
              <p:ext uri="{D42A27DB-BD31-4B8C-83A1-F6EECF244321}">
                <p14:modId xmlns:p14="http://schemas.microsoft.com/office/powerpoint/2010/main" val="307272336"/>
              </p:ext>
            </p:extLst>
          </p:nvPr>
        </p:nvGraphicFramePr>
        <p:xfrm>
          <a:off x="6350000" y="1417638"/>
          <a:ext cx="5631542" cy="544036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8469853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3FC9EF-C4F5-468C-9C60-EB7D7C9F26B4}"/>
              </a:ext>
            </a:extLst>
          </p:cNvPr>
          <p:cNvSpPr>
            <a:spLocks noGrp="1"/>
          </p:cNvSpPr>
          <p:nvPr>
            <p:ph idx="1"/>
          </p:nvPr>
        </p:nvSpPr>
        <p:spPr>
          <a:xfrm>
            <a:off x="609600" y="1600200"/>
            <a:ext cx="10972800" cy="4924586"/>
          </a:xfrm>
        </p:spPr>
        <p:txBody>
          <a:bodyPr/>
          <a:lstStyle/>
          <a:p>
            <a:pPr marL="0" indent="0">
              <a:buNone/>
            </a:pPr>
            <a:endParaRPr lang="en-US" dirty="0"/>
          </a:p>
          <a:p>
            <a:endParaRPr lang="en-US" dirty="0"/>
          </a:p>
        </p:txBody>
      </p:sp>
      <p:sp>
        <p:nvSpPr>
          <p:cNvPr id="4" name="Rectangle 3">
            <a:extLst>
              <a:ext uri="{FF2B5EF4-FFF2-40B4-BE49-F238E27FC236}">
                <a16:creationId xmlns:a16="http://schemas.microsoft.com/office/drawing/2014/main" id="{5B98ED71-17D8-4ED7-B6DF-B62006ABCB3F}"/>
              </a:ext>
            </a:extLst>
          </p:cNvPr>
          <p:cNvSpPr/>
          <p:nvPr/>
        </p:nvSpPr>
        <p:spPr>
          <a:xfrm>
            <a:off x="2604661" y="655392"/>
            <a:ext cx="6096000" cy="1054263"/>
          </a:xfrm>
          <a:prstGeom prst="rect">
            <a:avLst/>
          </a:prstGeom>
        </p:spPr>
        <p:txBody>
          <a:bodyPr>
            <a:spAutoFit/>
          </a:bodyPr>
          <a:lstStyle/>
          <a:p>
            <a:pPr algn="ctr">
              <a:lnSpc>
                <a:spcPct val="115000"/>
              </a:lnSpc>
              <a:spcAft>
                <a:spcPts val="0"/>
              </a:spcAft>
            </a:pPr>
            <a:r>
              <a:rPr lang="en-IN"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Comparative Higher Studies Examination Score Data</a:t>
            </a:r>
            <a:endParaRPr lang="en-US" sz="2800" dirty="0"/>
          </a:p>
        </p:txBody>
      </p:sp>
      <p:graphicFrame>
        <p:nvGraphicFramePr>
          <p:cNvPr id="5" name="Chart 4">
            <a:extLst>
              <a:ext uri="{FF2B5EF4-FFF2-40B4-BE49-F238E27FC236}">
                <a16:creationId xmlns:a16="http://schemas.microsoft.com/office/drawing/2014/main" id="{596D1F5F-CE2D-4615-88FF-DF534666AB1D}"/>
              </a:ext>
            </a:extLst>
          </p:cNvPr>
          <p:cNvGraphicFramePr/>
          <p:nvPr>
            <p:extLst>
              <p:ext uri="{D42A27DB-BD31-4B8C-83A1-F6EECF244321}">
                <p14:modId xmlns:p14="http://schemas.microsoft.com/office/powerpoint/2010/main" val="1742799665"/>
              </p:ext>
            </p:extLst>
          </p:nvPr>
        </p:nvGraphicFramePr>
        <p:xfrm>
          <a:off x="1560362" y="1944574"/>
          <a:ext cx="8591028" cy="42580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45652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3FC9EF-C4F5-468C-9C60-EB7D7C9F26B4}"/>
              </a:ext>
            </a:extLst>
          </p:cNvPr>
          <p:cNvSpPr>
            <a:spLocks noGrp="1"/>
          </p:cNvSpPr>
          <p:nvPr>
            <p:ph idx="1"/>
          </p:nvPr>
        </p:nvSpPr>
        <p:spPr/>
        <p:txBody>
          <a:bodyPr/>
          <a:lstStyle/>
          <a:p>
            <a:endParaRPr lang="en-US" dirty="0"/>
          </a:p>
          <a:p>
            <a:r>
              <a:rPr lang="en-US" dirty="0">
                <a:hlinkClick r:id="rId2" action="ppaction://hlinkfile"/>
              </a:rPr>
              <a:t>Internship_1</a:t>
            </a:r>
            <a:endParaRPr lang="en-US" dirty="0"/>
          </a:p>
          <a:p>
            <a:r>
              <a:rPr lang="en-US" dirty="0">
                <a:hlinkClick r:id="rId3" action="ppaction://hlinkfile"/>
              </a:rPr>
              <a:t>Internship</a:t>
            </a:r>
            <a:endParaRPr lang="en-US" dirty="0"/>
          </a:p>
          <a:p>
            <a:r>
              <a:rPr lang="en-US" dirty="0">
                <a:hlinkClick r:id="rId4" action="ppaction://hlinkfile"/>
              </a:rPr>
              <a:t>Student Competitive Exam</a:t>
            </a:r>
            <a:endParaRPr lang="en-US" dirty="0"/>
          </a:p>
          <a:p>
            <a:endParaRPr lang="en-US" dirty="0"/>
          </a:p>
        </p:txBody>
      </p:sp>
    </p:spTree>
    <p:extLst>
      <p:ext uri="{BB962C8B-B14F-4D97-AF65-F5344CB8AC3E}">
        <p14:creationId xmlns:p14="http://schemas.microsoft.com/office/powerpoint/2010/main" val="14320937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D539D-D717-49C1-9390-3AA28155A474}"/>
              </a:ext>
            </a:extLst>
          </p:cNvPr>
          <p:cNvSpPr>
            <a:spLocks noGrp="1"/>
          </p:cNvSpPr>
          <p:nvPr>
            <p:ph type="title"/>
          </p:nvPr>
        </p:nvSpPr>
        <p:spPr>
          <a:xfrm>
            <a:off x="609600" y="274638"/>
            <a:ext cx="10972800" cy="856738"/>
          </a:xfrm>
        </p:spPr>
        <p:txBody>
          <a:bodyPr/>
          <a:lstStyle/>
          <a:p>
            <a:r>
              <a:rPr lang="en-US" dirty="0"/>
              <a:t>CDAC- courses</a:t>
            </a:r>
          </a:p>
        </p:txBody>
      </p:sp>
      <p:graphicFrame>
        <p:nvGraphicFramePr>
          <p:cNvPr id="4" name="Content Placeholder 3">
            <a:extLst>
              <a:ext uri="{FF2B5EF4-FFF2-40B4-BE49-F238E27FC236}">
                <a16:creationId xmlns:a16="http://schemas.microsoft.com/office/drawing/2014/main" id="{80E3A74C-056E-42A3-949B-10A1D9A55642}"/>
              </a:ext>
            </a:extLst>
          </p:cNvPr>
          <p:cNvGraphicFramePr>
            <a:graphicFrameLocks noGrp="1"/>
          </p:cNvGraphicFramePr>
          <p:nvPr>
            <p:ph idx="1"/>
            <p:extLst>
              <p:ext uri="{D42A27DB-BD31-4B8C-83A1-F6EECF244321}">
                <p14:modId xmlns:p14="http://schemas.microsoft.com/office/powerpoint/2010/main" val="625625797"/>
              </p:ext>
            </p:extLst>
          </p:nvPr>
        </p:nvGraphicFramePr>
        <p:xfrm>
          <a:off x="831742" y="1500708"/>
          <a:ext cx="10172055" cy="5210057"/>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4A9ECF93-971D-4E3A-A761-2F674C2F176E}"/>
              </a:ext>
            </a:extLst>
          </p:cNvPr>
          <p:cNvSpPr txBox="1"/>
          <p:nvPr/>
        </p:nvSpPr>
        <p:spPr>
          <a:xfrm>
            <a:off x="2001901" y="1131376"/>
            <a:ext cx="913776" cy="369332"/>
          </a:xfrm>
          <a:prstGeom prst="rect">
            <a:avLst/>
          </a:prstGeom>
          <a:noFill/>
        </p:spPr>
        <p:txBody>
          <a:bodyPr wrap="none" rtlCol="0">
            <a:spAutoFit/>
          </a:bodyPr>
          <a:lstStyle/>
          <a:p>
            <a:r>
              <a:rPr lang="en-US" dirty="0">
                <a:hlinkClick r:id="rId3" action="ppaction://hlinkfile"/>
              </a:rPr>
              <a:t>PG-DAC</a:t>
            </a:r>
            <a:endParaRPr lang="en-US" dirty="0"/>
          </a:p>
        </p:txBody>
      </p:sp>
    </p:spTree>
    <p:extLst>
      <p:ext uri="{BB962C8B-B14F-4D97-AF65-F5344CB8AC3E}">
        <p14:creationId xmlns:p14="http://schemas.microsoft.com/office/powerpoint/2010/main" val="36606441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3552C18-463A-4B7E-8E85-883DD014E995}"/>
              </a:ext>
            </a:extLst>
          </p:cNvPr>
          <p:cNvSpPr>
            <a:spLocks noGrp="1"/>
          </p:cNvSpPr>
          <p:nvPr>
            <p:ph type="body" idx="1"/>
          </p:nvPr>
        </p:nvSpPr>
        <p:spPr>
          <a:xfrm>
            <a:off x="1224341" y="2888343"/>
            <a:ext cx="10363200" cy="870857"/>
          </a:xfrm>
          <a:ln/>
        </p:spPr>
        <p:style>
          <a:lnRef idx="1">
            <a:schemeClr val="accent5"/>
          </a:lnRef>
          <a:fillRef idx="2">
            <a:schemeClr val="accent5"/>
          </a:fillRef>
          <a:effectRef idx="1">
            <a:schemeClr val="accent5"/>
          </a:effectRef>
          <a:fontRef idx="minor">
            <a:schemeClr val="dk1"/>
          </a:fontRef>
        </p:style>
        <p:txBody>
          <a:bodyPr/>
          <a:lstStyle/>
          <a:p>
            <a:r>
              <a:rPr lang="en-US" sz="2800" dirty="0">
                <a:solidFill>
                  <a:schemeClr val="tx1"/>
                </a:solidFill>
              </a:rPr>
              <a:t>STUDENTS :  SUCCESS RATE,PROGRESSION, DETAILS &amp; MENTORING</a:t>
            </a:r>
          </a:p>
        </p:txBody>
      </p:sp>
    </p:spTree>
    <p:extLst>
      <p:ext uri="{BB962C8B-B14F-4D97-AF65-F5344CB8AC3E}">
        <p14:creationId xmlns:p14="http://schemas.microsoft.com/office/powerpoint/2010/main" val="5172381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3D5B9-1DC9-4F8B-8E8C-A939CAB158DA}"/>
              </a:ext>
            </a:extLst>
          </p:cNvPr>
          <p:cNvSpPr>
            <a:spLocks noGrp="1"/>
          </p:cNvSpPr>
          <p:nvPr>
            <p:ph type="title"/>
          </p:nvPr>
        </p:nvSpPr>
        <p:spPr/>
        <p:txBody>
          <a:bodyPr/>
          <a:lstStyle/>
          <a:p>
            <a:r>
              <a:rPr lang="en-US" dirty="0"/>
              <a:t>Success Rate of Last Three Batches</a:t>
            </a:r>
          </a:p>
        </p:txBody>
      </p:sp>
      <p:graphicFrame>
        <p:nvGraphicFramePr>
          <p:cNvPr id="4" name="Content Placeholder 3">
            <a:extLst>
              <a:ext uri="{FF2B5EF4-FFF2-40B4-BE49-F238E27FC236}">
                <a16:creationId xmlns:a16="http://schemas.microsoft.com/office/drawing/2014/main" id="{0CF2B2D0-3A17-4D8D-81CE-4C1518D83301}"/>
              </a:ext>
            </a:extLst>
          </p:cNvPr>
          <p:cNvGraphicFramePr>
            <a:graphicFrameLocks noGrp="1"/>
          </p:cNvGraphicFramePr>
          <p:nvPr>
            <p:ph idx="1"/>
            <p:extLst>
              <p:ext uri="{D42A27DB-BD31-4B8C-83A1-F6EECF244321}">
                <p14:modId xmlns:p14="http://schemas.microsoft.com/office/powerpoint/2010/main" val="1073683470"/>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Box 4">
            <a:extLst>
              <a:ext uri="{FF2B5EF4-FFF2-40B4-BE49-F238E27FC236}">
                <a16:creationId xmlns:a16="http://schemas.microsoft.com/office/drawing/2014/main" id="{935E3EB6-515F-4262-9753-2F78B16ED742}"/>
              </a:ext>
            </a:extLst>
          </p:cNvPr>
          <p:cNvSpPr txBox="1"/>
          <p:nvPr/>
        </p:nvSpPr>
        <p:spPr>
          <a:xfrm rot="16200000">
            <a:off x="-479709" y="3028932"/>
            <a:ext cx="2178618" cy="80013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N" sz="2400" b="1" dirty="0"/>
              <a:t>No of Students</a:t>
            </a:r>
          </a:p>
        </p:txBody>
      </p:sp>
      <p:sp>
        <p:nvSpPr>
          <p:cNvPr id="6" name="Text Box 2">
            <a:extLst>
              <a:ext uri="{FF2B5EF4-FFF2-40B4-BE49-F238E27FC236}">
                <a16:creationId xmlns:a16="http://schemas.microsoft.com/office/drawing/2014/main" id="{EF20436B-8203-43DE-A30C-7893D3DE65CC}"/>
              </a:ext>
            </a:extLst>
          </p:cNvPr>
          <p:cNvSpPr txBox="1"/>
          <p:nvPr/>
        </p:nvSpPr>
        <p:spPr>
          <a:xfrm>
            <a:off x="6894974" y="6162152"/>
            <a:ext cx="2152643" cy="29314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N" sz="1600" b="1" dirty="0"/>
              <a:t>Academic Year</a:t>
            </a:r>
          </a:p>
        </p:txBody>
      </p:sp>
    </p:spTree>
    <p:extLst>
      <p:ext uri="{BB962C8B-B14F-4D97-AF65-F5344CB8AC3E}">
        <p14:creationId xmlns:p14="http://schemas.microsoft.com/office/powerpoint/2010/main" val="28537057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a:xfrm>
            <a:off x="2489200" y="900113"/>
            <a:ext cx="6719888" cy="611187"/>
          </a:xfrm>
        </p:spPr>
        <p:txBody>
          <a:bodyPr/>
          <a:lstStyle/>
          <a:p>
            <a:r>
              <a:rPr lang="en-US" sz="1400" b="1" dirty="0"/>
              <a:t>Progress of Batch 2012-2016</a:t>
            </a:r>
          </a:p>
        </p:txBody>
      </p:sp>
      <p:sp>
        <p:nvSpPr>
          <p:cNvPr id="93187" name="Text Placeholder 2"/>
          <p:cNvSpPr>
            <a:spLocks noGrp="1"/>
          </p:cNvSpPr>
          <p:nvPr>
            <p:ph type="body" idx="1"/>
          </p:nvPr>
        </p:nvSpPr>
        <p:spPr>
          <a:xfrm>
            <a:off x="593835" y="1168018"/>
            <a:ext cx="5386388" cy="339725"/>
          </a:xfrm>
        </p:spPr>
        <p:txBody>
          <a:bodyPr>
            <a:normAutofit fontScale="77500" lnSpcReduction="20000"/>
          </a:bodyPr>
          <a:lstStyle/>
          <a:p>
            <a:pPr algn="ctr"/>
            <a:r>
              <a:rPr lang="en-US" dirty="0"/>
              <a:t>End Semester Exam </a:t>
            </a:r>
          </a:p>
        </p:txBody>
      </p:sp>
      <p:graphicFrame>
        <p:nvGraphicFramePr>
          <p:cNvPr id="8" name="Content Placeholder 7"/>
          <p:cNvGraphicFramePr>
            <a:graphicFrameLocks noGrp="1"/>
          </p:cNvGraphicFramePr>
          <p:nvPr>
            <p:ph sz="half" idx="2"/>
            <p:extLst/>
          </p:nvPr>
        </p:nvGraphicFramePr>
        <p:xfrm>
          <a:off x="652572" y="1419499"/>
          <a:ext cx="4685070" cy="2403837"/>
        </p:xfrm>
        <a:graphic>
          <a:graphicData uri="http://schemas.openxmlformats.org/drawingml/2006/table">
            <a:tbl>
              <a:tblPr firstRow="1" bandRow="1">
                <a:tableStyleId>{5C22544A-7EE6-4342-B048-85BDC9FD1C3A}</a:tableStyleId>
              </a:tblPr>
              <a:tblGrid>
                <a:gridCol w="1561690">
                  <a:extLst>
                    <a:ext uri="{9D8B030D-6E8A-4147-A177-3AD203B41FA5}">
                      <a16:colId xmlns:a16="http://schemas.microsoft.com/office/drawing/2014/main" val="20000"/>
                    </a:ext>
                  </a:extLst>
                </a:gridCol>
                <a:gridCol w="1561690">
                  <a:extLst>
                    <a:ext uri="{9D8B030D-6E8A-4147-A177-3AD203B41FA5}">
                      <a16:colId xmlns:a16="http://schemas.microsoft.com/office/drawing/2014/main" val="20001"/>
                    </a:ext>
                  </a:extLst>
                </a:gridCol>
                <a:gridCol w="1561690">
                  <a:extLst>
                    <a:ext uri="{9D8B030D-6E8A-4147-A177-3AD203B41FA5}">
                      <a16:colId xmlns:a16="http://schemas.microsoft.com/office/drawing/2014/main" val="20002"/>
                    </a:ext>
                  </a:extLst>
                </a:gridCol>
              </a:tblGrid>
              <a:tr h="277132">
                <a:tc>
                  <a:txBody>
                    <a:bodyPr/>
                    <a:lstStyle/>
                    <a:p>
                      <a:pPr marL="0" algn="ctr" defTabSz="914400" rtl="0" eaLnBrk="1" fontAlgn="b" latinLnBrk="0" hangingPunct="1"/>
                      <a:r>
                        <a:rPr lang="en-US" sz="1600" b="0" i="0" u="none" strike="noStrike" kern="1200" dirty="0">
                          <a:solidFill>
                            <a:schemeClr val="bg1"/>
                          </a:solidFill>
                          <a:latin typeface="Calibri"/>
                          <a:ea typeface="+mn-ea"/>
                          <a:cs typeface="+mn-cs"/>
                        </a:rPr>
                        <a:t>Exam</a:t>
                      </a:r>
                    </a:p>
                  </a:txBody>
                  <a:tcPr marL="0" marR="0" marT="0" marB="0" anchor="ctr"/>
                </a:tc>
                <a:tc>
                  <a:txBody>
                    <a:bodyPr/>
                    <a:lstStyle/>
                    <a:p>
                      <a:pPr marL="0" algn="ctr" defTabSz="914400" rtl="0" eaLnBrk="1" fontAlgn="b" latinLnBrk="0" hangingPunct="1"/>
                      <a:r>
                        <a:rPr lang="en-US" sz="1600" b="0" i="0" u="none" strike="noStrike" kern="1200" dirty="0">
                          <a:solidFill>
                            <a:schemeClr val="bg1"/>
                          </a:solidFill>
                          <a:latin typeface="Calibri"/>
                          <a:ea typeface="+mn-ea"/>
                          <a:cs typeface="+mn-cs"/>
                        </a:rPr>
                        <a:t>Semester </a:t>
                      </a:r>
                    </a:p>
                  </a:txBody>
                  <a:tcPr marL="0" marR="0" marT="0" marB="0" anchor="ctr"/>
                </a:tc>
                <a:tc>
                  <a:txBody>
                    <a:bodyPr/>
                    <a:lstStyle/>
                    <a:p>
                      <a:pPr marL="0" algn="ctr" defTabSz="914400" rtl="0" eaLnBrk="1" fontAlgn="b" latinLnBrk="0" hangingPunct="1"/>
                      <a:r>
                        <a:rPr lang="en-US" sz="1600" b="0" i="0" u="none" strike="noStrike" kern="1200" dirty="0">
                          <a:solidFill>
                            <a:schemeClr val="bg1"/>
                          </a:solidFill>
                          <a:latin typeface="Calibri"/>
                          <a:ea typeface="+mn-ea"/>
                          <a:cs typeface="+mn-cs"/>
                        </a:rPr>
                        <a:t>Passing % </a:t>
                      </a:r>
                    </a:p>
                  </a:txBody>
                  <a:tcPr marL="0" marR="0" marT="0" marB="0" anchor="ctr"/>
                </a:tc>
                <a:extLst>
                  <a:ext uri="{0D108BD9-81ED-4DB2-BD59-A6C34878D82A}">
                    <a16:rowId xmlns:a16="http://schemas.microsoft.com/office/drawing/2014/main" val="10000"/>
                  </a:ext>
                </a:extLst>
              </a:tr>
              <a:tr h="277132">
                <a:tc>
                  <a:txBody>
                    <a:bodyPr/>
                    <a:lstStyle/>
                    <a:p>
                      <a:pPr marL="0" algn="ctr" defTabSz="914400" rtl="0" eaLnBrk="1" fontAlgn="b" latinLnBrk="0" hangingPunct="1"/>
                      <a:r>
                        <a:rPr lang="en-US" sz="1600" b="0" i="0" u="none" strike="noStrike" kern="1200" dirty="0">
                          <a:solidFill>
                            <a:srgbClr val="000000"/>
                          </a:solidFill>
                          <a:latin typeface="Calibri"/>
                          <a:ea typeface="+mn-ea"/>
                          <a:cs typeface="+mn-cs"/>
                        </a:rPr>
                        <a:t>Dec 13</a:t>
                      </a:r>
                    </a:p>
                  </a:txBody>
                  <a:tcPr marL="9525" marR="9525" marT="9525" marB="0" anchor="ctr"/>
                </a:tc>
                <a:tc>
                  <a:txBody>
                    <a:bodyPr/>
                    <a:lstStyle/>
                    <a:p>
                      <a:pPr marL="0" algn="ctr" defTabSz="914400" rtl="0" eaLnBrk="1" fontAlgn="b" latinLnBrk="0" hangingPunct="1"/>
                      <a:r>
                        <a:rPr lang="en-US" sz="1600" b="0" i="0" u="none" strike="noStrike" kern="1200" dirty="0">
                          <a:solidFill>
                            <a:srgbClr val="000000"/>
                          </a:solidFill>
                          <a:latin typeface="Calibri"/>
                          <a:ea typeface="+mn-ea"/>
                          <a:cs typeface="+mn-cs"/>
                        </a:rPr>
                        <a:t>III</a:t>
                      </a:r>
                    </a:p>
                  </a:txBody>
                  <a:tcPr marL="9525" marR="9525" marT="9525" marB="0" anchor="ctr"/>
                </a:tc>
                <a:tc>
                  <a:txBody>
                    <a:bodyPr/>
                    <a:lstStyle/>
                    <a:p>
                      <a:pPr marL="0" algn="ctr" defTabSz="914400" rtl="0" eaLnBrk="1" fontAlgn="b" latinLnBrk="0" hangingPunct="1"/>
                      <a:r>
                        <a:rPr lang="en-US" sz="1600" b="0" i="0" u="none" strike="noStrike" kern="1200" dirty="0">
                          <a:solidFill>
                            <a:srgbClr val="000000"/>
                          </a:solidFill>
                          <a:latin typeface="Calibri"/>
                          <a:ea typeface="+mn-ea"/>
                          <a:cs typeface="+mn-cs"/>
                        </a:rPr>
                        <a:t>55.06</a:t>
                      </a:r>
                    </a:p>
                    <a:p>
                      <a:pPr marL="0" algn="ctr" defTabSz="914400" rtl="0" eaLnBrk="1" fontAlgn="b" latinLnBrk="0" hangingPunct="1"/>
                      <a:r>
                        <a:rPr lang="en-US" sz="1600" b="0" i="0" u="none" strike="noStrike" kern="1200" dirty="0">
                          <a:solidFill>
                            <a:srgbClr val="FF0000"/>
                          </a:solidFill>
                          <a:latin typeface="Calibri"/>
                          <a:ea typeface="+mn-ea"/>
                          <a:cs typeface="+mn-cs"/>
                        </a:rPr>
                        <a:t>(72.15,</a:t>
                      </a:r>
                    </a:p>
                    <a:p>
                      <a:pPr marL="0" algn="ctr" defTabSz="914400" rtl="0" eaLnBrk="1" fontAlgn="b" latinLnBrk="0" hangingPunct="1"/>
                      <a:r>
                        <a:rPr lang="en-US" sz="1600" b="0" i="0" u="none" strike="noStrike" kern="1200" dirty="0">
                          <a:solidFill>
                            <a:srgbClr val="FF0000"/>
                          </a:solidFill>
                          <a:latin typeface="Calibri"/>
                          <a:ea typeface="+mn-ea"/>
                          <a:cs typeface="+mn-cs"/>
                        </a:rPr>
                        <a:t>Excluding AM-III) </a:t>
                      </a:r>
                    </a:p>
                  </a:txBody>
                  <a:tcPr marL="9525" marR="9525" marT="9525" marB="0" anchor="ctr"/>
                </a:tc>
                <a:extLst>
                  <a:ext uri="{0D108BD9-81ED-4DB2-BD59-A6C34878D82A}">
                    <a16:rowId xmlns:a16="http://schemas.microsoft.com/office/drawing/2014/main" val="10001"/>
                  </a:ext>
                </a:extLst>
              </a:tr>
              <a:tr h="277132">
                <a:tc>
                  <a:txBody>
                    <a:bodyPr/>
                    <a:lstStyle/>
                    <a:p>
                      <a:pPr marL="0" algn="ctr" defTabSz="914400" rtl="0" eaLnBrk="1" fontAlgn="b" latinLnBrk="0" hangingPunct="1"/>
                      <a:r>
                        <a:rPr lang="en-US" sz="1600" b="0" i="0" u="none" strike="noStrike" kern="1200" dirty="0">
                          <a:solidFill>
                            <a:srgbClr val="000000"/>
                          </a:solidFill>
                          <a:latin typeface="Calibri"/>
                          <a:ea typeface="+mn-ea"/>
                          <a:cs typeface="+mn-cs"/>
                        </a:rPr>
                        <a:t>May 14</a:t>
                      </a:r>
                    </a:p>
                  </a:txBody>
                  <a:tcPr marL="9525" marR="9525" marT="9525" marB="0" anchor="ctr"/>
                </a:tc>
                <a:tc>
                  <a:txBody>
                    <a:bodyPr/>
                    <a:lstStyle/>
                    <a:p>
                      <a:pPr marL="0" algn="ctr" defTabSz="914400" rtl="0" eaLnBrk="1" fontAlgn="b" latinLnBrk="0" hangingPunct="1"/>
                      <a:r>
                        <a:rPr lang="en-US" sz="1600" b="0" i="0" u="none" strike="noStrike" kern="1200" dirty="0">
                          <a:solidFill>
                            <a:srgbClr val="000000"/>
                          </a:solidFill>
                          <a:latin typeface="Calibri"/>
                          <a:ea typeface="+mn-ea"/>
                          <a:cs typeface="+mn-cs"/>
                        </a:rPr>
                        <a:t>IV</a:t>
                      </a:r>
                    </a:p>
                  </a:txBody>
                  <a:tcPr marL="9525" marR="9525" marT="9525" marB="0" anchor="ctr"/>
                </a:tc>
                <a:tc>
                  <a:txBody>
                    <a:bodyPr/>
                    <a:lstStyle/>
                    <a:p>
                      <a:pPr marL="0" algn="ctr" defTabSz="914400" rtl="0" eaLnBrk="1" fontAlgn="b" latinLnBrk="0" hangingPunct="1"/>
                      <a:r>
                        <a:rPr lang="en-US" sz="1600" b="0" i="0" u="none" strike="noStrike" kern="1200" dirty="0">
                          <a:solidFill>
                            <a:srgbClr val="000000"/>
                          </a:solidFill>
                          <a:latin typeface="Calibri"/>
                          <a:ea typeface="+mn-ea"/>
                          <a:cs typeface="+mn-cs"/>
                        </a:rPr>
                        <a:t>72.15</a:t>
                      </a:r>
                    </a:p>
                  </a:txBody>
                  <a:tcPr marL="9525" marR="9525" marT="9525" marB="0" anchor="ctr"/>
                </a:tc>
                <a:extLst>
                  <a:ext uri="{0D108BD9-81ED-4DB2-BD59-A6C34878D82A}">
                    <a16:rowId xmlns:a16="http://schemas.microsoft.com/office/drawing/2014/main" val="10002"/>
                  </a:ext>
                </a:extLst>
              </a:tr>
              <a:tr h="277132">
                <a:tc>
                  <a:txBody>
                    <a:bodyPr/>
                    <a:lstStyle/>
                    <a:p>
                      <a:pPr marL="0" algn="ctr" defTabSz="914400" rtl="0" eaLnBrk="1" fontAlgn="b" latinLnBrk="0" hangingPunct="1"/>
                      <a:r>
                        <a:rPr lang="en-US" sz="1600" b="0" i="0" u="none" strike="noStrike" kern="1200" dirty="0">
                          <a:solidFill>
                            <a:srgbClr val="000000"/>
                          </a:solidFill>
                          <a:latin typeface="Calibri"/>
                          <a:ea typeface="+mn-ea"/>
                          <a:cs typeface="+mn-cs"/>
                        </a:rPr>
                        <a:t>Dec 14</a:t>
                      </a:r>
                    </a:p>
                  </a:txBody>
                  <a:tcPr marL="9525" marR="9525" marT="9525" marB="0" anchor="ctr"/>
                </a:tc>
                <a:tc>
                  <a:txBody>
                    <a:bodyPr/>
                    <a:lstStyle/>
                    <a:p>
                      <a:pPr marL="0" algn="ctr" defTabSz="914400" rtl="0" eaLnBrk="1" fontAlgn="b" latinLnBrk="0" hangingPunct="1"/>
                      <a:r>
                        <a:rPr lang="en-US" sz="1600" b="0" i="0" u="none" strike="noStrike" kern="1200" dirty="0">
                          <a:solidFill>
                            <a:srgbClr val="000000"/>
                          </a:solidFill>
                          <a:latin typeface="Calibri"/>
                          <a:ea typeface="+mn-ea"/>
                          <a:cs typeface="+mn-cs"/>
                        </a:rPr>
                        <a:t>V</a:t>
                      </a:r>
                    </a:p>
                  </a:txBody>
                  <a:tcPr marL="9525" marR="9525" marT="9525" marB="0" anchor="ctr"/>
                </a:tc>
                <a:tc>
                  <a:txBody>
                    <a:bodyPr/>
                    <a:lstStyle/>
                    <a:p>
                      <a:pPr marL="0" algn="ctr" defTabSz="914400" rtl="0" eaLnBrk="1" fontAlgn="b" latinLnBrk="0" hangingPunct="1"/>
                      <a:r>
                        <a:rPr lang="en-US" sz="1600" b="0" i="0" u="none" strike="noStrike" kern="1200" dirty="0">
                          <a:solidFill>
                            <a:srgbClr val="000000"/>
                          </a:solidFill>
                          <a:latin typeface="Calibri"/>
                          <a:ea typeface="+mn-ea"/>
                          <a:cs typeface="+mn-cs"/>
                        </a:rPr>
                        <a:t>87.27</a:t>
                      </a:r>
                    </a:p>
                  </a:txBody>
                  <a:tcPr marL="9525" marR="9525" marT="9525" marB="0" anchor="ctr"/>
                </a:tc>
                <a:extLst>
                  <a:ext uri="{0D108BD9-81ED-4DB2-BD59-A6C34878D82A}">
                    <a16:rowId xmlns:a16="http://schemas.microsoft.com/office/drawing/2014/main" val="10003"/>
                  </a:ext>
                </a:extLst>
              </a:tr>
              <a:tr h="277132">
                <a:tc>
                  <a:txBody>
                    <a:bodyPr/>
                    <a:lstStyle/>
                    <a:p>
                      <a:pPr marL="0" algn="ctr" defTabSz="914400" rtl="0" eaLnBrk="1" fontAlgn="b" latinLnBrk="0" hangingPunct="1"/>
                      <a:r>
                        <a:rPr lang="en-US" sz="1600" b="0" i="0" u="none" strike="noStrike" kern="1200" dirty="0">
                          <a:solidFill>
                            <a:srgbClr val="000000"/>
                          </a:solidFill>
                          <a:latin typeface="Calibri"/>
                          <a:ea typeface="+mn-ea"/>
                          <a:cs typeface="+mn-cs"/>
                        </a:rPr>
                        <a:t>May 15</a:t>
                      </a:r>
                    </a:p>
                  </a:txBody>
                  <a:tcPr marL="9525" marR="9525" marT="9525" marB="0" anchor="ctr"/>
                </a:tc>
                <a:tc>
                  <a:txBody>
                    <a:bodyPr/>
                    <a:lstStyle/>
                    <a:p>
                      <a:pPr marL="0" algn="ctr" defTabSz="914400" rtl="0" eaLnBrk="1" fontAlgn="b" latinLnBrk="0" hangingPunct="1"/>
                      <a:r>
                        <a:rPr lang="en-US" sz="1600" b="0" i="0" u="none" strike="noStrike" kern="1200" dirty="0">
                          <a:solidFill>
                            <a:srgbClr val="000000"/>
                          </a:solidFill>
                          <a:latin typeface="Calibri"/>
                          <a:ea typeface="+mn-ea"/>
                          <a:cs typeface="+mn-cs"/>
                        </a:rPr>
                        <a:t>VI</a:t>
                      </a:r>
                    </a:p>
                  </a:txBody>
                  <a:tcPr marL="9525" marR="9525" marT="9525" marB="0" anchor="ctr"/>
                </a:tc>
                <a:tc>
                  <a:txBody>
                    <a:bodyPr/>
                    <a:lstStyle/>
                    <a:p>
                      <a:pPr marL="0" algn="ctr" defTabSz="914400" rtl="0" eaLnBrk="1" fontAlgn="b" latinLnBrk="0" hangingPunct="1"/>
                      <a:r>
                        <a:rPr lang="en-US" sz="1600" b="0" i="0" u="none" strike="noStrike" kern="1200" dirty="0">
                          <a:solidFill>
                            <a:srgbClr val="000000"/>
                          </a:solidFill>
                          <a:latin typeface="Calibri"/>
                          <a:ea typeface="+mn-ea"/>
                          <a:cs typeface="+mn-cs"/>
                        </a:rPr>
                        <a:t>95.65</a:t>
                      </a:r>
                    </a:p>
                  </a:txBody>
                  <a:tcPr marL="9525" marR="9525" marT="9525" marB="0" anchor="ctr"/>
                </a:tc>
                <a:extLst>
                  <a:ext uri="{0D108BD9-81ED-4DB2-BD59-A6C34878D82A}">
                    <a16:rowId xmlns:a16="http://schemas.microsoft.com/office/drawing/2014/main" val="10004"/>
                  </a:ext>
                </a:extLst>
              </a:tr>
              <a:tr h="277132">
                <a:tc>
                  <a:txBody>
                    <a:bodyPr/>
                    <a:lstStyle/>
                    <a:p>
                      <a:pPr marL="0" algn="ctr" defTabSz="914400" rtl="0" eaLnBrk="1" fontAlgn="b" latinLnBrk="0" hangingPunct="1"/>
                      <a:r>
                        <a:rPr lang="en-US" sz="1600" b="0" i="0" u="none" strike="noStrike" kern="1200" dirty="0">
                          <a:solidFill>
                            <a:srgbClr val="000000"/>
                          </a:solidFill>
                          <a:latin typeface="Calibri"/>
                          <a:ea typeface="+mn-ea"/>
                          <a:cs typeface="+mn-cs"/>
                        </a:rPr>
                        <a:t>Dec 15</a:t>
                      </a:r>
                    </a:p>
                  </a:txBody>
                  <a:tcPr marL="9525" marR="9525" marT="9525" marB="0" anchor="ctr"/>
                </a:tc>
                <a:tc>
                  <a:txBody>
                    <a:bodyPr/>
                    <a:lstStyle/>
                    <a:p>
                      <a:pPr marL="0" algn="ctr" defTabSz="914400" rtl="0" eaLnBrk="1" fontAlgn="b" latinLnBrk="0" hangingPunct="1"/>
                      <a:r>
                        <a:rPr lang="en-US" sz="1600" b="0" i="0" u="none" strike="noStrike" kern="1200" dirty="0">
                          <a:solidFill>
                            <a:srgbClr val="000000"/>
                          </a:solidFill>
                          <a:latin typeface="Calibri"/>
                          <a:ea typeface="+mn-ea"/>
                          <a:cs typeface="+mn-cs"/>
                        </a:rPr>
                        <a:t>VII</a:t>
                      </a:r>
                    </a:p>
                  </a:txBody>
                  <a:tcPr marL="9525" marR="9525" marT="9525" marB="0" anchor="ctr"/>
                </a:tc>
                <a:tc>
                  <a:txBody>
                    <a:bodyPr/>
                    <a:lstStyle/>
                    <a:p>
                      <a:pPr marL="0" algn="ctr" defTabSz="914400" rtl="0" eaLnBrk="1" fontAlgn="b" latinLnBrk="0" hangingPunct="1"/>
                      <a:r>
                        <a:rPr lang="en-US" sz="1600" b="0" i="0" u="none" strike="noStrike" kern="1200" dirty="0">
                          <a:solidFill>
                            <a:srgbClr val="000000"/>
                          </a:solidFill>
                          <a:latin typeface="Calibri"/>
                          <a:ea typeface="+mn-ea"/>
                          <a:cs typeface="+mn-cs"/>
                        </a:rPr>
                        <a:t>97.33</a:t>
                      </a:r>
                    </a:p>
                  </a:txBody>
                  <a:tcPr marL="9525" marR="9525" marT="9525" marB="0" anchor="ctr"/>
                </a:tc>
                <a:extLst>
                  <a:ext uri="{0D108BD9-81ED-4DB2-BD59-A6C34878D82A}">
                    <a16:rowId xmlns:a16="http://schemas.microsoft.com/office/drawing/2014/main" val="10005"/>
                  </a:ext>
                </a:extLst>
              </a:tr>
              <a:tr h="277132">
                <a:tc>
                  <a:txBody>
                    <a:bodyPr/>
                    <a:lstStyle/>
                    <a:p>
                      <a:pPr marL="0" algn="ctr" defTabSz="914400" rtl="0" eaLnBrk="1" fontAlgn="b" latinLnBrk="0" hangingPunct="1"/>
                      <a:r>
                        <a:rPr lang="en-US" sz="1600" b="0" i="0" u="none" strike="noStrike" kern="1200" dirty="0">
                          <a:solidFill>
                            <a:srgbClr val="000000"/>
                          </a:solidFill>
                          <a:latin typeface="Calibri"/>
                          <a:ea typeface="+mn-ea"/>
                          <a:cs typeface="+mn-cs"/>
                        </a:rPr>
                        <a:t>May 16</a:t>
                      </a:r>
                    </a:p>
                  </a:txBody>
                  <a:tcPr marL="9525" marR="9525" marT="9525" marB="0" anchor="ctr"/>
                </a:tc>
                <a:tc>
                  <a:txBody>
                    <a:bodyPr/>
                    <a:lstStyle/>
                    <a:p>
                      <a:pPr marL="0" algn="ctr" defTabSz="914400" rtl="0" eaLnBrk="1" fontAlgn="b" latinLnBrk="0" hangingPunct="1"/>
                      <a:r>
                        <a:rPr lang="en-US" sz="1600" b="0" i="0" u="none" strike="noStrike" kern="1200" dirty="0">
                          <a:solidFill>
                            <a:srgbClr val="000000"/>
                          </a:solidFill>
                          <a:latin typeface="Calibri"/>
                          <a:ea typeface="+mn-ea"/>
                          <a:cs typeface="+mn-cs"/>
                        </a:rPr>
                        <a:t>VIII</a:t>
                      </a:r>
                    </a:p>
                  </a:txBody>
                  <a:tcPr marL="9525" marR="9525" marT="9525" marB="0" anchor="ctr"/>
                </a:tc>
                <a:tc>
                  <a:txBody>
                    <a:bodyPr/>
                    <a:lstStyle/>
                    <a:p>
                      <a:pPr marL="0" algn="ctr" defTabSz="914400" rtl="0" eaLnBrk="1" fontAlgn="b" latinLnBrk="0" hangingPunct="1"/>
                      <a:r>
                        <a:rPr lang="en-US" sz="1600" b="0" i="0" u="none" strike="noStrike" kern="1200" dirty="0">
                          <a:solidFill>
                            <a:srgbClr val="000000"/>
                          </a:solidFill>
                          <a:latin typeface="Calibri"/>
                          <a:ea typeface="+mn-ea"/>
                          <a:cs typeface="+mn-cs"/>
                        </a:rPr>
                        <a:t>97.32</a:t>
                      </a:r>
                    </a:p>
                  </a:txBody>
                  <a:tcPr marL="9525" marR="9525" marT="9525" marB="0" anchor="ctr"/>
                </a:tc>
                <a:extLst>
                  <a:ext uri="{0D108BD9-81ED-4DB2-BD59-A6C34878D82A}">
                    <a16:rowId xmlns:a16="http://schemas.microsoft.com/office/drawing/2014/main" val="10006"/>
                  </a:ext>
                </a:extLst>
              </a:tr>
            </a:tbl>
          </a:graphicData>
        </a:graphic>
      </p:graphicFrame>
      <p:sp>
        <p:nvSpPr>
          <p:cNvPr id="93222" name="Slide Number Placeholder 6"/>
          <p:cNvSpPr>
            <a:spLocks noGrp="1"/>
          </p:cNvSpPr>
          <p:nvPr>
            <p:ph type="sldNum" sz="quarter" idx="12"/>
          </p:nvPr>
        </p:nvSpPr>
        <p:spPr bwMode="auto">
          <a:noFill/>
          <a:ln>
            <a:miter lim="800000"/>
            <a:headEnd/>
            <a:tailEnd/>
          </a:ln>
        </p:spPr>
        <p:txBody>
          <a:bodyPr/>
          <a:lstStyle/>
          <a:p>
            <a:fld id="{11373252-9D94-4A31-9E95-447194F03618}" type="slidenum">
              <a:rPr lang="en-US" altLang="en-US" smtClean="0">
                <a:latin typeface="Arial" pitchFamily="34" charset="0"/>
                <a:cs typeface="Arial" pitchFamily="34" charset="0"/>
              </a:rPr>
              <a:pPr/>
              <a:t>65</a:t>
            </a:fld>
            <a:endParaRPr lang="en-US" altLang="en-US" dirty="0">
              <a:latin typeface="Arial" pitchFamily="34" charset="0"/>
              <a:cs typeface="Arial" pitchFamily="34" charset="0"/>
            </a:endParaRPr>
          </a:p>
        </p:txBody>
      </p:sp>
      <p:graphicFrame>
        <p:nvGraphicFramePr>
          <p:cNvPr id="7" name="Content Placeholder 7"/>
          <p:cNvGraphicFramePr>
            <a:graphicFrameLocks/>
          </p:cNvGraphicFramePr>
          <p:nvPr/>
        </p:nvGraphicFramePr>
        <p:xfrm>
          <a:off x="580916" y="4267954"/>
          <a:ext cx="5063919" cy="2385095"/>
        </p:xfrm>
        <a:graphic>
          <a:graphicData uri="http://schemas.openxmlformats.org/drawingml/2006/table">
            <a:tbl>
              <a:tblPr firstRow="1" bandRow="1">
                <a:tableStyleId>{5C22544A-7EE6-4342-B048-85BDC9FD1C3A}</a:tableStyleId>
              </a:tblPr>
              <a:tblGrid>
                <a:gridCol w="878434">
                  <a:extLst>
                    <a:ext uri="{9D8B030D-6E8A-4147-A177-3AD203B41FA5}">
                      <a16:colId xmlns:a16="http://schemas.microsoft.com/office/drawing/2014/main" val="20000"/>
                    </a:ext>
                  </a:extLst>
                </a:gridCol>
                <a:gridCol w="806095">
                  <a:extLst>
                    <a:ext uri="{9D8B030D-6E8A-4147-A177-3AD203B41FA5}">
                      <a16:colId xmlns:a16="http://schemas.microsoft.com/office/drawing/2014/main" val="20001"/>
                    </a:ext>
                  </a:extLst>
                </a:gridCol>
                <a:gridCol w="1353823">
                  <a:extLst>
                    <a:ext uri="{9D8B030D-6E8A-4147-A177-3AD203B41FA5}">
                      <a16:colId xmlns:a16="http://schemas.microsoft.com/office/drawing/2014/main" val="20002"/>
                    </a:ext>
                  </a:extLst>
                </a:gridCol>
                <a:gridCol w="1213715">
                  <a:extLst>
                    <a:ext uri="{9D8B030D-6E8A-4147-A177-3AD203B41FA5}">
                      <a16:colId xmlns:a16="http://schemas.microsoft.com/office/drawing/2014/main" val="20003"/>
                    </a:ext>
                  </a:extLst>
                </a:gridCol>
                <a:gridCol w="811852">
                  <a:extLst>
                    <a:ext uri="{9D8B030D-6E8A-4147-A177-3AD203B41FA5}">
                      <a16:colId xmlns:a16="http://schemas.microsoft.com/office/drawing/2014/main" val="20004"/>
                    </a:ext>
                  </a:extLst>
                </a:gridCol>
              </a:tblGrid>
              <a:tr h="549641">
                <a:tc>
                  <a:txBody>
                    <a:bodyPr/>
                    <a:lstStyle/>
                    <a:p>
                      <a:pPr algn="l" fontAlgn="b"/>
                      <a:r>
                        <a:rPr lang="en-US" sz="1600" b="1" i="0" u="none" strike="noStrike" dirty="0">
                          <a:solidFill>
                            <a:schemeClr val="bg1"/>
                          </a:solidFill>
                          <a:latin typeface="Calibri"/>
                        </a:rPr>
                        <a:t>Exam</a:t>
                      </a:r>
                    </a:p>
                  </a:txBody>
                  <a:tcPr marL="0" marR="0" marT="0" marB="0" anchor="ctr"/>
                </a:tc>
                <a:tc>
                  <a:txBody>
                    <a:bodyPr/>
                    <a:lstStyle/>
                    <a:p>
                      <a:pPr algn="ctr" fontAlgn="b"/>
                      <a:r>
                        <a:rPr lang="en-US" sz="1600" b="1" i="0" u="none" strike="noStrike" dirty="0">
                          <a:solidFill>
                            <a:schemeClr val="bg1"/>
                          </a:solidFill>
                          <a:latin typeface="Calibri"/>
                        </a:rPr>
                        <a:t>Sem. </a:t>
                      </a:r>
                    </a:p>
                  </a:txBody>
                  <a:tcPr marL="0" marR="0" marT="0" marB="0" anchor="ctr"/>
                </a:tc>
                <a:tc>
                  <a:txBody>
                    <a:bodyPr/>
                    <a:lstStyle/>
                    <a:p>
                      <a:pPr algn="ctr" fontAlgn="b"/>
                      <a:r>
                        <a:rPr lang="en-US" sz="1600" b="1" i="0" u="none" strike="noStrike" dirty="0">
                          <a:solidFill>
                            <a:schemeClr val="bg1"/>
                          </a:solidFill>
                          <a:latin typeface="Calibri"/>
                        </a:rPr>
                        <a:t>Term Test 1</a:t>
                      </a:r>
                    </a:p>
                  </a:txBody>
                  <a:tcPr marL="0" marR="0" marT="0" marB="0" anchor="ctr"/>
                </a:tc>
                <a:tc>
                  <a:txBody>
                    <a:bodyPr/>
                    <a:lstStyle/>
                    <a:p>
                      <a:pPr algn="ctr" fontAlgn="b"/>
                      <a:r>
                        <a:rPr lang="en-US" sz="1600" b="1" i="0" u="none" strike="noStrike" dirty="0">
                          <a:solidFill>
                            <a:schemeClr val="bg1"/>
                          </a:solidFill>
                          <a:latin typeface="Calibri"/>
                        </a:rPr>
                        <a:t>Term Test 2</a:t>
                      </a:r>
                    </a:p>
                  </a:txBody>
                  <a:tcPr marL="0" marR="0" marT="0" marB="0" anchor="ctr"/>
                </a:tc>
                <a:tc>
                  <a:txBody>
                    <a:bodyPr/>
                    <a:lstStyle/>
                    <a:p>
                      <a:pPr algn="ctr" fontAlgn="b"/>
                      <a:r>
                        <a:rPr lang="en-US" sz="1600" b="1" i="0" u="none" strike="noStrike" dirty="0">
                          <a:solidFill>
                            <a:schemeClr val="bg1"/>
                          </a:solidFill>
                          <a:latin typeface="Calibri"/>
                        </a:rPr>
                        <a:t>Avg. </a:t>
                      </a:r>
                    </a:p>
                  </a:txBody>
                  <a:tcPr marL="0" marR="0" marT="0" marB="0" anchor="ctr"/>
                </a:tc>
                <a:extLst>
                  <a:ext uri="{0D108BD9-81ED-4DB2-BD59-A6C34878D82A}">
                    <a16:rowId xmlns:a16="http://schemas.microsoft.com/office/drawing/2014/main" val="10000"/>
                  </a:ext>
                </a:extLst>
              </a:tr>
              <a:tr h="305909">
                <a:tc>
                  <a:txBody>
                    <a:bodyPr/>
                    <a:lstStyle/>
                    <a:p>
                      <a:pPr algn="ctr" fontAlgn="b"/>
                      <a:r>
                        <a:rPr lang="en-US" sz="1800" b="0" i="0" u="none" strike="noStrike" dirty="0">
                          <a:solidFill>
                            <a:srgbClr val="000000"/>
                          </a:solidFill>
                          <a:effectLst/>
                          <a:latin typeface="Calibri" panose="020F0502020204030204" pitchFamily="34" charset="0"/>
                        </a:rPr>
                        <a:t>Dec 13</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III</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98</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82</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90</a:t>
                      </a:r>
                    </a:p>
                  </a:txBody>
                  <a:tcPr marL="9525" marR="9525" marT="9525" marB="0" anchor="b"/>
                </a:tc>
                <a:extLst>
                  <a:ext uri="{0D108BD9-81ED-4DB2-BD59-A6C34878D82A}">
                    <a16:rowId xmlns:a16="http://schemas.microsoft.com/office/drawing/2014/main" val="10001"/>
                  </a:ext>
                </a:extLst>
              </a:tr>
              <a:tr h="305909">
                <a:tc>
                  <a:txBody>
                    <a:bodyPr/>
                    <a:lstStyle/>
                    <a:p>
                      <a:pPr algn="ctr" fontAlgn="b"/>
                      <a:r>
                        <a:rPr lang="en-US" sz="1800" b="0" i="0" u="none" strike="noStrike" dirty="0">
                          <a:solidFill>
                            <a:srgbClr val="000000"/>
                          </a:solidFill>
                          <a:effectLst/>
                          <a:latin typeface="Calibri" panose="020F0502020204030204" pitchFamily="34" charset="0"/>
                        </a:rPr>
                        <a:t>May 14</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IV</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69</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87</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78</a:t>
                      </a:r>
                    </a:p>
                  </a:txBody>
                  <a:tcPr marL="9525" marR="9525" marT="9525" marB="0" anchor="b"/>
                </a:tc>
                <a:extLst>
                  <a:ext uri="{0D108BD9-81ED-4DB2-BD59-A6C34878D82A}">
                    <a16:rowId xmlns:a16="http://schemas.microsoft.com/office/drawing/2014/main" val="10002"/>
                  </a:ext>
                </a:extLst>
              </a:tr>
              <a:tr h="305909">
                <a:tc>
                  <a:txBody>
                    <a:bodyPr/>
                    <a:lstStyle/>
                    <a:p>
                      <a:pPr algn="ctr" fontAlgn="b"/>
                      <a:r>
                        <a:rPr lang="en-US" sz="1800" b="0" i="0" u="none" strike="noStrike" dirty="0">
                          <a:solidFill>
                            <a:srgbClr val="000000"/>
                          </a:solidFill>
                          <a:effectLst/>
                          <a:latin typeface="Calibri" panose="020F0502020204030204" pitchFamily="34" charset="0"/>
                        </a:rPr>
                        <a:t>Dec 14</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V</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93</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95</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94</a:t>
                      </a:r>
                    </a:p>
                  </a:txBody>
                  <a:tcPr marL="9525" marR="9525" marT="9525" marB="0" anchor="b"/>
                </a:tc>
                <a:extLst>
                  <a:ext uri="{0D108BD9-81ED-4DB2-BD59-A6C34878D82A}">
                    <a16:rowId xmlns:a16="http://schemas.microsoft.com/office/drawing/2014/main" val="10003"/>
                  </a:ext>
                </a:extLst>
              </a:tr>
              <a:tr h="305909">
                <a:tc>
                  <a:txBody>
                    <a:bodyPr/>
                    <a:lstStyle/>
                    <a:p>
                      <a:pPr algn="ctr" fontAlgn="b"/>
                      <a:r>
                        <a:rPr lang="en-US" sz="1800" b="0" i="0" u="none" strike="noStrike" dirty="0">
                          <a:solidFill>
                            <a:srgbClr val="000000"/>
                          </a:solidFill>
                          <a:effectLst/>
                          <a:latin typeface="Calibri" panose="020F0502020204030204" pitchFamily="34" charset="0"/>
                        </a:rPr>
                        <a:t>May 15</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VI</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99</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99</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99</a:t>
                      </a:r>
                    </a:p>
                  </a:txBody>
                  <a:tcPr marL="9525" marR="9525" marT="9525" marB="0" anchor="b"/>
                </a:tc>
                <a:extLst>
                  <a:ext uri="{0D108BD9-81ED-4DB2-BD59-A6C34878D82A}">
                    <a16:rowId xmlns:a16="http://schemas.microsoft.com/office/drawing/2014/main" val="10004"/>
                  </a:ext>
                </a:extLst>
              </a:tr>
              <a:tr h="305909">
                <a:tc>
                  <a:txBody>
                    <a:bodyPr/>
                    <a:lstStyle/>
                    <a:p>
                      <a:pPr algn="ctr" fontAlgn="b"/>
                      <a:r>
                        <a:rPr lang="en-US" sz="1800" b="0" i="0" u="none" strike="noStrike" dirty="0">
                          <a:solidFill>
                            <a:srgbClr val="000000"/>
                          </a:solidFill>
                          <a:effectLst/>
                          <a:latin typeface="Calibri" panose="020F0502020204030204" pitchFamily="34" charset="0"/>
                        </a:rPr>
                        <a:t>Dec 15</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VII</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94</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95</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95</a:t>
                      </a:r>
                    </a:p>
                  </a:txBody>
                  <a:tcPr marL="9525" marR="9525" marT="9525" marB="0" anchor="b"/>
                </a:tc>
                <a:extLst>
                  <a:ext uri="{0D108BD9-81ED-4DB2-BD59-A6C34878D82A}">
                    <a16:rowId xmlns:a16="http://schemas.microsoft.com/office/drawing/2014/main" val="10005"/>
                  </a:ext>
                </a:extLst>
              </a:tr>
              <a:tr h="305909">
                <a:tc>
                  <a:txBody>
                    <a:bodyPr/>
                    <a:lstStyle/>
                    <a:p>
                      <a:pPr algn="ctr" fontAlgn="b"/>
                      <a:r>
                        <a:rPr lang="en-US" sz="1800" b="0" i="0" u="none" strike="noStrike" dirty="0">
                          <a:solidFill>
                            <a:srgbClr val="000000"/>
                          </a:solidFill>
                          <a:effectLst/>
                          <a:latin typeface="Calibri" panose="020F0502020204030204" pitchFamily="34" charset="0"/>
                        </a:rPr>
                        <a:t>May 16</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VIII</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97</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99</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98</a:t>
                      </a:r>
                    </a:p>
                  </a:txBody>
                  <a:tcPr marL="9525" marR="9525" marT="9525" marB="0" anchor="b"/>
                </a:tc>
                <a:extLst>
                  <a:ext uri="{0D108BD9-81ED-4DB2-BD59-A6C34878D82A}">
                    <a16:rowId xmlns:a16="http://schemas.microsoft.com/office/drawing/2014/main" val="10006"/>
                  </a:ext>
                </a:extLst>
              </a:tr>
            </a:tbl>
          </a:graphicData>
        </a:graphic>
      </p:graphicFrame>
      <p:sp>
        <p:nvSpPr>
          <p:cNvPr id="93273" name="Text Placeholder 2"/>
          <p:cNvSpPr>
            <a:spLocks noGrp="1"/>
          </p:cNvSpPr>
          <p:nvPr>
            <p:ph type="body" idx="1"/>
          </p:nvPr>
        </p:nvSpPr>
        <p:spPr>
          <a:xfrm>
            <a:off x="462757" y="3887688"/>
            <a:ext cx="5386387" cy="315913"/>
          </a:xfrm>
        </p:spPr>
        <p:txBody>
          <a:bodyPr>
            <a:normAutofit fontScale="25000" lnSpcReduction="20000"/>
          </a:bodyPr>
          <a:lstStyle/>
          <a:p>
            <a:pPr algn="ctr"/>
            <a:endParaRPr lang="en-US" dirty="0"/>
          </a:p>
          <a:p>
            <a:pPr algn="ctr"/>
            <a:r>
              <a:rPr lang="en-US" sz="7200" dirty="0"/>
              <a:t>Term Test</a:t>
            </a:r>
            <a:r>
              <a:rPr lang="en-US" sz="5600" dirty="0"/>
              <a:t> </a:t>
            </a:r>
            <a:endParaRPr lang="en-US" sz="1600" dirty="0"/>
          </a:p>
        </p:txBody>
      </p:sp>
      <p:sp>
        <p:nvSpPr>
          <p:cNvPr id="93274" name="Title 1"/>
          <p:cNvSpPr txBox="1">
            <a:spLocks/>
          </p:cNvSpPr>
          <p:nvPr/>
        </p:nvSpPr>
        <p:spPr bwMode="auto">
          <a:xfrm>
            <a:off x="609600" y="274638"/>
            <a:ext cx="10972800" cy="898525"/>
          </a:xfrm>
          <a:prstGeom prst="rect">
            <a:avLst/>
          </a:prstGeom>
          <a:noFill/>
          <a:ln w="9525">
            <a:noFill/>
            <a:miter lim="800000"/>
            <a:headEnd/>
            <a:tailEnd/>
          </a:ln>
        </p:spPr>
        <p:txBody>
          <a:bodyPr anchor="ctr"/>
          <a:lstStyle/>
          <a:p>
            <a:pPr algn="ctr" eaLnBrk="0" hangingPunct="0"/>
            <a:r>
              <a:rPr lang="en-IN" sz="4400" b="1" dirty="0">
                <a:latin typeface="Cambria" pitchFamily="18" charset="0"/>
              </a:rPr>
              <a:t>Student Result Progression</a:t>
            </a:r>
            <a:endParaRPr lang="en-US" sz="4400" dirty="0">
              <a:latin typeface="Cambria" pitchFamily="18" charset="0"/>
            </a:endParaRPr>
          </a:p>
        </p:txBody>
      </p:sp>
      <p:graphicFrame>
        <p:nvGraphicFramePr>
          <p:cNvPr id="14" name="Chart 13"/>
          <p:cNvGraphicFramePr>
            <a:graphicFrameLocks/>
          </p:cNvGraphicFramePr>
          <p:nvPr/>
        </p:nvGraphicFramePr>
        <p:xfrm>
          <a:off x="6249194" y="1605269"/>
          <a:ext cx="4976812" cy="227396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p:cNvGraphicFramePr>
            <a:graphicFrameLocks/>
          </p:cNvGraphicFramePr>
          <p:nvPr/>
        </p:nvGraphicFramePr>
        <p:xfrm>
          <a:off x="6263481" y="4062669"/>
          <a:ext cx="4948238" cy="282416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a:xfrm>
            <a:off x="2489200" y="900113"/>
            <a:ext cx="6719888" cy="611187"/>
          </a:xfrm>
        </p:spPr>
        <p:txBody>
          <a:bodyPr/>
          <a:lstStyle/>
          <a:p>
            <a:r>
              <a:rPr lang="en-US" sz="1400" b="1" dirty="0"/>
              <a:t>Progress of Batch 2013-2017</a:t>
            </a:r>
          </a:p>
        </p:txBody>
      </p:sp>
      <p:sp>
        <p:nvSpPr>
          <p:cNvPr id="94211" name="Text Placeholder 2"/>
          <p:cNvSpPr>
            <a:spLocks noGrp="1"/>
          </p:cNvSpPr>
          <p:nvPr>
            <p:ph type="body" idx="1"/>
          </p:nvPr>
        </p:nvSpPr>
        <p:spPr>
          <a:xfrm>
            <a:off x="609600" y="1341438"/>
            <a:ext cx="5386388" cy="339725"/>
          </a:xfrm>
        </p:spPr>
        <p:txBody>
          <a:bodyPr>
            <a:normAutofit fontScale="77500" lnSpcReduction="20000"/>
          </a:bodyPr>
          <a:lstStyle/>
          <a:p>
            <a:pPr algn="ctr"/>
            <a:r>
              <a:rPr lang="en-US" dirty="0"/>
              <a:t>End Semester Exam </a:t>
            </a:r>
          </a:p>
        </p:txBody>
      </p:sp>
      <p:graphicFrame>
        <p:nvGraphicFramePr>
          <p:cNvPr id="8" name="Content Placeholder 7"/>
          <p:cNvGraphicFramePr>
            <a:graphicFrameLocks noGrp="1"/>
          </p:cNvGraphicFramePr>
          <p:nvPr>
            <p:ph sz="half" idx="2"/>
            <p:extLst/>
          </p:nvPr>
        </p:nvGraphicFramePr>
        <p:xfrm>
          <a:off x="668338" y="1687513"/>
          <a:ext cx="4685070" cy="2394312"/>
        </p:xfrm>
        <a:graphic>
          <a:graphicData uri="http://schemas.openxmlformats.org/drawingml/2006/table">
            <a:tbl>
              <a:tblPr firstRow="1" bandRow="1">
                <a:tableStyleId>{5C22544A-7EE6-4342-B048-85BDC9FD1C3A}</a:tableStyleId>
              </a:tblPr>
              <a:tblGrid>
                <a:gridCol w="1561690">
                  <a:extLst>
                    <a:ext uri="{9D8B030D-6E8A-4147-A177-3AD203B41FA5}">
                      <a16:colId xmlns:a16="http://schemas.microsoft.com/office/drawing/2014/main" val="20000"/>
                    </a:ext>
                  </a:extLst>
                </a:gridCol>
                <a:gridCol w="1561690">
                  <a:extLst>
                    <a:ext uri="{9D8B030D-6E8A-4147-A177-3AD203B41FA5}">
                      <a16:colId xmlns:a16="http://schemas.microsoft.com/office/drawing/2014/main" val="20001"/>
                    </a:ext>
                  </a:extLst>
                </a:gridCol>
                <a:gridCol w="1561690">
                  <a:extLst>
                    <a:ext uri="{9D8B030D-6E8A-4147-A177-3AD203B41FA5}">
                      <a16:colId xmlns:a16="http://schemas.microsoft.com/office/drawing/2014/main" val="20002"/>
                    </a:ext>
                  </a:extLst>
                </a:gridCol>
              </a:tblGrid>
              <a:tr h="277132">
                <a:tc>
                  <a:txBody>
                    <a:bodyPr/>
                    <a:lstStyle/>
                    <a:p>
                      <a:pPr marL="0" algn="ctr" defTabSz="914400" rtl="0" eaLnBrk="1" fontAlgn="b" latinLnBrk="0" hangingPunct="1"/>
                      <a:r>
                        <a:rPr lang="en-US" sz="1600" b="1" i="0" u="none" strike="noStrike" kern="1200" dirty="0">
                          <a:solidFill>
                            <a:schemeClr val="bg1"/>
                          </a:solidFill>
                          <a:latin typeface="Calibri"/>
                          <a:ea typeface="+mn-ea"/>
                          <a:cs typeface="+mn-cs"/>
                        </a:rPr>
                        <a:t>Exam</a:t>
                      </a:r>
                    </a:p>
                  </a:txBody>
                  <a:tcPr marL="0" marR="0" marT="0" marB="0" anchor="ctr"/>
                </a:tc>
                <a:tc>
                  <a:txBody>
                    <a:bodyPr/>
                    <a:lstStyle/>
                    <a:p>
                      <a:pPr marL="0" algn="ctr" defTabSz="914400" rtl="0" eaLnBrk="1" fontAlgn="b" latinLnBrk="0" hangingPunct="1"/>
                      <a:r>
                        <a:rPr lang="en-US" sz="1600" b="1" i="0" u="none" strike="noStrike" kern="1200" dirty="0">
                          <a:solidFill>
                            <a:schemeClr val="bg1"/>
                          </a:solidFill>
                          <a:latin typeface="Calibri"/>
                          <a:ea typeface="+mn-ea"/>
                          <a:cs typeface="+mn-cs"/>
                        </a:rPr>
                        <a:t>Semester </a:t>
                      </a:r>
                    </a:p>
                  </a:txBody>
                  <a:tcPr marL="0" marR="0" marT="0" marB="0" anchor="ctr"/>
                </a:tc>
                <a:tc>
                  <a:txBody>
                    <a:bodyPr/>
                    <a:lstStyle/>
                    <a:p>
                      <a:pPr marL="0" algn="ctr" defTabSz="914400" rtl="0" eaLnBrk="1" fontAlgn="b" latinLnBrk="0" hangingPunct="1"/>
                      <a:r>
                        <a:rPr lang="en-US" sz="1600" b="1" i="0" u="none" strike="noStrike" kern="1200" dirty="0">
                          <a:solidFill>
                            <a:schemeClr val="bg1"/>
                          </a:solidFill>
                          <a:latin typeface="Calibri"/>
                          <a:ea typeface="+mn-ea"/>
                          <a:cs typeface="+mn-cs"/>
                        </a:rPr>
                        <a:t>Passing % </a:t>
                      </a:r>
                    </a:p>
                  </a:txBody>
                  <a:tcPr marL="0" marR="0" marT="0" marB="0" anchor="ctr"/>
                </a:tc>
                <a:extLst>
                  <a:ext uri="{0D108BD9-81ED-4DB2-BD59-A6C34878D82A}">
                    <a16:rowId xmlns:a16="http://schemas.microsoft.com/office/drawing/2014/main" val="10000"/>
                  </a:ext>
                </a:extLst>
              </a:tr>
              <a:tr h="277132">
                <a:tc>
                  <a:txBody>
                    <a:bodyPr/>
                    <a:lstStyle/>
                    <a:p>
                      <a:pPr marL="0" algn="ctr" defTabSz="914400" rtl="0" eaLnBrk="1" fontAlgn="b" latinLnBrk="0" hangingPunct="1"/>
                      <a:r>
                        <a:rPr lang="en-US" sz="1600" b="0" i="0" u="none" strike="noStrike" kern="1200" dirty="0">
                          <a:solidFill>
                            <a:srgbClr val="000000"/>
                          </a:solidFill>
                          <a:latin typeface="Calibri"/>
                          <a:ea typeface="+mn-ea"/>
                          <a:cs typeface="+mn-cs"/>
                        </a:rPr>
                        <a:t>Dec 2014</a:t>
                      </a:r>
                    </a:p>
                  </a:txBody>
                  <a:tcPr marL="0" marR="0" marT="0" marB="0" anchor="ctr"/>
                </a:tc>
                <a:tc>
                  <a:txBody>
                    <a:bodyPr/>
                    <a:lstStyle/>
                    <a:p>
                      <a:pPr marL="0" algn="ctr" defTabSz="914400" rtl="0" eaLnBrk="1" fontAlgn="b" latinLnBrk="0" hangingPunct="1"/>
                      <a:r>
                        <a:rPr lang="en-US" sz="1600" b="0" i="0" u="none" strike="noStrike" kern="1200" dirty="0">
                          <a:solidFill>
                            <a:srgbClr val="000000"/>
                          </a:solidFill>
                          <a:latin typeface="Calibri"/>
                          <a:ea typeface="+mn-ea"/>
                          <a:cs typeface="+mn-cs"/>
                        </a:rPr>
                        <a:t>III</a:t>
                      </a:r>
                    </a:p>
                  </a:txBody>
                  <a:tcPr marL="0" marR="0" marT="0" marB="0" anchor="ctr"/>
                </a:tc>
                <a:tc>
                  <a:txBody>
                    <a:bodyPr/>
                    <a:lstStyle/>
                    <a:p>
                      <a:pPr marL="0" algn="ctr" defTabSz="914400" rtl="0" eaLnBrk="1" fontAlgn="b" latinLnBrk="0" hangingPunct="1"/>
                      <a:r>
                        <a:rPr lang="en-US" sz="1600" b="0" i="0" u="none" strike="noStrike" kern="1200" dirty="0">
                          <a:solidFill>
                            <a:srgbClr val="000000"/>
                          </a:solidFill>
                          <a:latin typeface="Calibri"/>
                          <a:ea typeface="+mn-ea"/>
                          <a:cs typeface="+mn-cs"/>
                        </a:rPr>
                        <a:t>51.25</a:t>
                      </a:r>
                    </a:p>
                    <a:p>
                      <a:pPr marL="0" algn="ctr" defTabSz="914400" rtl="0" eaLnBrk="1" fontAlgn="b" latinLnBrk="0" hangingPunct="1"/>
                      <a:r>
                        <a:rPr lang="en-US" sz="1600" b="0" i="0" u="none" strike="noStrike" kern="1200" dirty="0">
                          <a:solidFill>
                            <a:srgbClr val="FF0000"/>
                          </a:solidFill>
                          <a:latin typeface="Calibri"/>
                          <a:ea typeface="+mn-ea"/>
                          <a:cs typeface="+mn-cs"/>
                        </a:rPr>
                        <a:t>(72.63,</a:t>
                      </a:r>
                      <a:r>
                        <a:rPr lang="en-US" sz="1600" b="0" i="0" u="none" strike="noStrike" kern="1200" dirty="0">
                          <a:solidFill>
                            <a:srgbClr val="FF0000"/>
                          </a:solidFill>
                          <a:latin typeface="+mn-lt"/>
                          <a:ea typeface="+mn-ea"/>
                          <a:cs typeface="+mn-cs"/>
                        </a:rPr>
                        <a:t>Excluding AM-III) </a:t>
                      </a:r>
                      <a:endParaRPr lang="en-US" sz="1600" b="0" i="0" u="none" strike="noStrike" kern="1200" dirty="0">
                        <a:solidFill>
                          <a:srgbClr val="FF0000"/>
                        </a:solidFill>
                        <a:latin typeface="Calibri"/>
                        <a:ea typeface="+mn-ea"/>
                        <a:cs typeface="+mn-cs"/>
                      </a:endParaRPr>
                    </a:p>
                  </a:txBody>
                  <a:tcPr marL="0" marR="0" marT="0" marB="0" anchor="ctr"/>
                </a:tc>
                <a:extLst>
                  <a:ext uri="{0D108BD9-81ED-4DB2-BD59-A6C34878D82A}">
                    <a16:rowId xmlns:a16="http://schemas.microsoft.com/office/drawing/2014/main" val="10001"/>
                  </a:ext>
                </a:extLst>
              </a:tr>
              <a:tr h="277132">
                <a:tc>
                  <a:txBody>
                    <a:bodyPr/>
                    <a:lstStyle/>
                    <a:p>
                      <a:pPr marL="0" algn="ctr" defTabSz="914400" rtl="0" eaLnBrk="1" fontAlgn="b" latinLnBrk="0" hangingPunct="1"/>
                      <a:r>
                        <a:rPr lang="en-US" sz="1600" b="0" i="0" u="none" strike="noStrike" kern="1200" dirty="0">
                          <a:solidFill>
                            <a:srgbClr val="000000"/>
                          </a:solidFill>
                          <a:latin typeface="Calibri"/>
                          <a:ea typeface="+mn-ea"/>
                          <a:cs typeface="+mn-cs"/>
                        </a:rPr>
                        <a:t>May 2015</a:t>
                      </a:r>
                    </a:p>
                  </a:txBody>
                  <a:tcPr marL="0" marR="0" marT="0" marB="0" anchor="ctr"/>
                </a:tc>
                <a:tc>
                  <a:txBody>
                    <a:bodyPr/>
                    <a:lstStyle/>
                    <a:p>
                      <a:pPr marL="0" algn="ctr" defTabSz="914400" rtl="0" eaLnBrk="1" fontAlgn="b" latinLnBrk="0" hangingPunct="1"/>
                      <a:r>
                        <a:rPr lang="en-US" sz="1600" b="0" i="0" u="none" strike="noStrike" kern="1200" dirty="0">
                          <a:solidFill>
                            <a:srgbClr val="000000"/>
                          </a:solidFill>
                          <a:latin typeface="Calibri"/>
                          <a:ea typeface="+mn-ea"/>
                          <a:cs typeface="+mn-cs"/>
                        </a:rPr>
                        <a:t>IV</a:t>
                      </a:r>
                    </a:p>
                  </a:txBody>
                  <a:tcPr marL="0" marR="0" marT="0" marB="0" anchor="ctr"/>
                </a:tc>
                <a:tc>
                  <a:txBody>
                    <a:bodyPr/>
                    <a:lstStyle/>
                    <a:p>
                      <a:pPr marL="0" algn="ctr" defTabSz="914400" rtl="0" eaLnBrk="1" fontAlgn="b" latinLnBrk="0" hangingPunct="1"/>
                      <a:r>
                        <a:rPr lang="en-US" sz="1600" b="0" i="0" u="none" strike="noStrike" kern="1200" dirty="0">
                          <a:solidFill>
                            <a:srgbClr val="000000"/>
                          </a:solidFill>
                          <a:latin typeface="Calibri"/>
                          <a:ea typeface="+mn-ea"/>
                          <a:cs typeface="+mn-cs"/>
                        </a:rPr>
                        <a:t>81.53</a:t>
                      </a:r>
                    </a:p>
                  </a:txBody>
                  <a:tcPr marL="0" marR="0" marT="0" marB="0" anchor="ctr"/>
                </a:tc>
                <a:extLst>
                  <a:ext uri="{0D108BD9-81ED-4DB2-BD59-A6C34878D82A}">
                    <a16:rowId xmlns:a16="http://schemas.microsoft.com/office/drawing/2014/main" val="10002"/>
                  </a:ext>
                </a:extLst>
              </a:tr>
              <a:tr h="277132">
                <a:tc>
                  <a:txBody>
                    <a:bodyPr/>
                    <a:lstStyle/>
                    <a:p>
                      <a:pPr marL="0" algn="ctr" defTabSz="914400" rtl="0" eaLnBrk="1" fontAlgn="b" latinLnBrk="0" hangingPunct="1"/>
                      <a:r>
                        <a:rPr lang="en-US" sz="1600" b="0" i="0" u="none" strike="noStrike" kern="1200" dirty="0">
                          <a:solidFill>
                            <a:srgbClr val="000000"/>
                          </a:solidFill>
                          <a:latin typeface="Calibri"/>
                          <a:ea typeface="+mn-ea"/>
                          <a:cs typeface="+mn-cs"/>
                        </a:rPr>
                        <a:t>Dec 2015</a:t>
                      </a:r>
                    </a:p>
                  </a:txBody>
                  <a:tcPr marL="0" marR="0" marT="0" marB="0" anchor="ctr"/>
                </a:tc>
                <a:tc>
                  <a:txBody>
                    <a:bodyPr/>
                    <a:lstStyle/>
                    <a:p>
                      <a:pPr marL="0" algn="ctr" defTabSz="914400" rtl="0" eaLnBrk="1" fontAlgn="b" latinLnBrk="0" hangingPunct="1"/>
                      <a:r>
                        <a:rPr lang="en-US" sz="1600" b="0" i="0" u="none" strike="noStrike" kern="1200" dirty="0">
                          <a:solidFill>
                            <a:srgbClr val="000000"/>
                          </a:solidFill>
                          <a:latin typeface="Calibri"/>
                          <a:ea typeface="+mn-ea"/>
                          <a:cs typeface="+mn-cs"/>
                        </a:rPr>
                        <a:t>V</a:t>
                      </a:r>
                    </a:p>
                  </a:txBody>
                  <a:tcPr marL="0" marR="0" marT="0" marB="0" anchor="ctr"/>
                </a:tc>
                <a:tc>
                  <a:txBody>
                    <a:bodyPr/>
                    <a:lstStyle/>
                    <a:p>
                      <a:pPr marL="0" algn="ctr" defTabSz="914400" rtl="0" eaLnBrk="1" fontAlgn="b" latinLnBrk="0" hangingPunct="1"/>
                      <a:r>
                        <a:rPr lang="en-US" sz="1600" b="0" i="0" u="none" strike="noStrike" kern="1200" dirty="0">
                          <a:solidFill>
                            <a:srgbClr val="000000"/>
                          </a:solidFill>
                          <a:latin typeface="Calibri"/>
                          <a:ea typeface="+mn-ea"/>
                          <a:cs typeface="+mn-cs"/>
                        </a:rPr>
                        <a:t>93.71</a:t>
                      </a:r>
                    </a:p>
                  </a:txBody>
                  <a:tcPr marL="0" marR="0" marT="0" marB="0" anchor="ctr"/>
                </a:tc>
                <a:extLst>
                  <a:ext uri="{0D108BD9-81ED-4DB2-BD59-A6C34878D82A}">
                    <a16:rowId xmlns:a16="http://schemas.microsoft.com/office/drawing/2014/main" val="10003"/>
                  </a:ext>
                </a:extLst>
              </a:tr>
              <a:tr h="277132">
                <a:tc>
                  <a:txBody>
                    <a:bodyPr/>
                    <a:lstStyle/>
                    <a:p>
                      <a:pPr marL="0" algn="ctr" defTabSz="914400" rtl="0" eaLnBrk="1" fontAlgn="b" latinLnBrk="0" hangingPunct="1"/>
                      <a:r>
                        <a:rPr lang="en-US" sz="1600" b="0" i="0" u="none" strike="noStrike" kern="1200" dirty="0">
                          <a:solidFill>
                            <a:srgbClr val="000000"/>
                          </a:solidFill>
                          <a:latin typeface="Calibri"/>
                          <a:ea typeface="+mn-ea"/>
                          <a:cs typeface="+mn-cs"/>
                        </a:rPr>
                        <a:t>May 2016</a:t>
                      </a:r>
                    </a:p>
                  </a:txBody>
                  <a:tcPr marL="0" marR="0" marT="0" marB="0" anchor="ctr"/>
                </a:tc>
                <a:tc>
                  <a:txBody>
                    <a:bodyPr/>
                    <a:lstStyle/>
                    <a:p>
                      <a:pPr marL="0" algn="ctr" defTabSz="914400" rtl="0" eaLnBrk="1" fontAlgn="b" latinLnBrk="0" hangingPunct="1"/>
                      <a:r>
                        <a:rPr lang="en-US" sz="1600" b="0" i="0" u="none" strike="noStrike" kern="1200" dirty="0">
                          <a:solidFill>
                            <a:srgbClr val="000000"/>
                          </a:solidFill>
                          <a:latin typeface="Calibri"/>
                          <a:ea typeface="+mn-ea"/>
                          <a:cs typeface="+mn-cs"/>
                        </a:rPr>
                        <a:t>VI</a:t>
                      </a:r>
                    </a:p>
                  </a:txBody>
                  <a:tcPr marL="0" marR="0" marT="0" marB="0" anchor="ctr"/>
                </a:tc>
                <a:tc>
                  <a:txBody>
                    <a:bodyPr/>
                    <a:lstStyle/>
                    <a:p>
                      <a:pPr marL="0" algn="ctr" defTabSz="914400" rtl="0" eaLnBrk="1" fontAlgn="b" latinLnBrk="0" hangingPunct="1"/>
                      <a:r>
                        <a:rPr lang="en-US" sz="1600" b="0" i="0" u="none" strike="noStrike" kern="1200" dirty="0">
                          <a:solidFill>
                            <a:srgbClr val="000000"/>
                          </a:solidFill>
                          <a:latin typeface="Calibri"/>
                          <a:ea typeface="+mn-ea"/>
                          <a:cs typeface="+mn-cs"/>
                        </a:rPr>
                        <a:t>97.35</a:t>
                      </a:r>
                    </a:p>
                  </a:txBody>
                  <a:tcPr marL="0" marR="0" marT="0" marB="0" anchor="ctr"/>
                </a:tc>
                <a:extLst>
                  <a:ext uri="{0D108BD9-81ED-4DB2-BD59-A6C34878D82A}">
                    <a16:rowId xmlns:a16="http://schemas.microsoft.com/office/drawing/2014/main" val="10004"/>
                  </a:ext>
                </a:extLst>
              </a:tr>
              <a:tr h="277132">
                <a:tc>
                  <a:txBody>
                    <a:bodyPr/>
                    <a:lstStyle/>
                    <a:p>
                      <a:pPr marL="0" algn="ctr" defTabSz="914400" rtl="0" eaLnBrk="1" fontAlgn="b" latinLnBrk="0" hangingPunct="1"/>
                      <a:r>
                        <a:rPr lang="en-US" sz="1600" b="0" i="0" u="none" strike="noStrike" kern="1200" dirty="0">
                          <a:solidFill>
                            <a:srgbClr val="000000"/>
                          </a:solidFill>
                          <a:latin typeface="Calibri"/>
                          <a:ea typeface="+mn-ea"/>
                          <a:cs typeface="+mn-cs"/>
                        </a:rPr>
                        <a:t>Dec 2016</a:t>
                      </a:r>
                    </a:p>
                  </a:txBody>
                  <a:tcPr marL="0" marR="0" marT="0" marB="0" anchor="ctr"/>
                </a:tc>
                <a:tc>
                  <a:txBody>
                    <a:bodyPr/>
                    <a:lstStyle/>
                    <a:p>
                      <a:pPr marL="0" algn="ctr" defTabSz="914400" rtl="0" eaLnBrk="1" fontAlgn="b" latinLnBrk="0" hangingPunct="1"/>
                      <a:r>
                        <a:rPr lang="en-US" sz="1600" b="0" i="0" u="none" strike="noStrike" kern="1200" dirty="0">
                          <a:solidFill>
                            <a:srgbClr val="000000"/>
                          </a:solidFill>
                          <a:latin typeface="Calibri"/>
                          <a:ea typeface="+mn-ea"/>
                          <a:cs typeface="+mn-cs"/>
                        </a:rPr>
                        <a:t>VII</a:t>
                      </a:r>
                    </a:p>
                  </a:txBody>
                  <a:tcPr marL="0" marR="0" marT="0" marB="0" anchor="ctr"/>
                </a:tc>
                <a:tc>
                  <a:txBody>
                    <a:bodyPr/>
                    <a:lstStyle/>
                    <a:p>
                      <a:pPr marL="0" algn="ctr" defTabSz="914400" rtl="0" eaLnBrk="1" fontAlgn="b" latinLnBrk="0" hangingPunct="1"/>
                      <a:r>
                        <a:rPr lang="en-US" sz="1600" b="0" i="0" u="none" strike="noStrike" kern="1200" dirty="0">
                          <a:solidFill>
                            <a:srgbClr val="000000"/>
                          </a:solidFill>
                          <a:latin typeface="Calibri"/>
                          <a:ea typeface="+mn-ea"/>
                          <a:cs typeface="+mn-cs"/>
                        </a:rPr>
                        <a:t>94.08</a:t>
                      </a:r>
                    </a:p>
                  </a:txBody>
                  <a:tcPr marL="0" marR="0" marT="0" marB="0" anchor="ctr"/>
                </a:tc>
                <a:extLst>
                  <a:ext uri="{0D108BD9-81ED-4DB2-BD59-A6C34878D82A}">
                    <a16:rowId xmlns:a16="http://schemas.microsoft.com/office/drawing/2014/main" val="10005"/>
                  </a:ext>
                </a:extLst>
              </a:tr>
              <a:tr h="277132">
                <a:tc>
                  <a:txBody>
                    <a:bodyPr/>
                    <a:lstStyle/>
                    <a:p>
                      <a:pPr marL="0" algn="ctr" defTabSz="914400" rtl="0" eaLnBrk="1" fontAlgn="b" latinLnBrk="0" hangingPunct="1"/>
                      <a:r>
                        <a:rPr lang="en-US" sz="1600" b="0" i="0" u="none" strike="noStrike" kern="1200" dirty="0">
                          <a:solidFill>
                            <a:srgbClr val="000000"/>
                          </a:solidFill>
                          <a:latin typeface="Calibri"/>
                          <a:ea typeface="+mn-ea"/>
                          <a:cs typeface="+mn-cs"/>
                        </a:rPr>
                        <a:t>May 2017</a:t>
                      </a:r>
                    </a:p>
                  </a:txBody>
                  <a:tcPr marL="0" marR="0" marT="0" marB="0" anchor="ctr"/>
                </a:tc>
                <a:tc>
                  <a:txBody>
                    <a:bodyPr/>
                    <a:lstStyle/>
                    <a:p>
                      <a:pPr marL="0" algn="ctr" defTabSz="914400" rtl="0" eaLnBrk="1" fontAlgn="b" latinLnBrk="0" hangingPunct="1"/>
                      <a:r>
                        <a:rPr lang="en-US" sz="1600" b="0" i="0" u="none" strike="noStrike" kern="1200" dirty="0">
                          <a:solidFill>
                            <a:srgbClr val="000000"/>
                          </a:solidFill>
                          <a:latin typeface="Calibri"/>
                          <a:ea typeface="+mn-ea"/>
                          <a:cs typeface="+mn-cs"/>
                        </a:rPr>
                        <a:t>VIII</a:t>
                      </a:r>
                    </a:p>
                  </a:txBody>
                  <a:tcPr marL="0" marR="0" marT="0" marB="0" anchor="ctr"/>
                </a:tc>
                <a:tc>
                  <a:txBody>
                    <a:bodyPr/>
                    <a:lstStyle/>
                    <a:p>
                      <a:pPr marL="0" algn="ctr" defTabSz="914400" rtl="0" eaLnBrk="1" fontAlgn="b" latinLnBrk="0" hangingPunct="1"/>
                      <a:r>
                        <a:rPr lang="en-US" sz="1600" b="0" i="0" u="none" strike="noStrike" kern="1200" dirty="0">
                          <a:solidFill>
                            <a:srgbClr val="000000"/>
                          </a:solidFill>
                          <a:latin typeface="Calibri"/>
                          <a:ea typeface="+mn-ea"/>
                          <a:cs typeface="+mn-cs"/>
                        </a:rPr>
                        <a:t>93.42</a:t>
                      </a:r>
                    </a:p>
                  </a:txBody>
                  <a:tcPr marL="0" marR="0" marT="0" marB="0" anchor="ctr"/>
                </a:tc>
                <a:extLst>
                  <a:ext uri="{0D108BD9-81ED-4DB2-BD59-A6C34878D82A}">
                    <a16:rowId xmlns:a16="http://schemas.microsoft.com/office/drawing/2014/main" val="10006"/>
                  </a:ext>
                </a:extLst>
              </a:tr>
            </a:tbl>
          </a:graphicData>
        </a:graphic>
      </p:graphicFrame>
      <p:sp>
        <p:nvSpPr>
          <p:cNvPr id="94246" name="Slide Number Placeholder 6"/>
          <p:cNvSpPr>
            <a:spLocks noGrp="1"/>
          </p:cNvSpPr>
          <p:nvPr>
            <p:ph type="sldNum" sz="quarter" idx="12"/>
          </p:nvPr>
        </p:nvSpPr>
        <p:spPr bwMode="auto">
          <a:noFill/>
          <a:ln>
            <a:miter lim="800000"/>
            <a:headEnd/>
            <a:tailEnd/>
          </a:ln>
        </p:spPr>
        <p:txBody>
          <a:bodyPr/>
          <a:lstStyle/>
          <a:p>
            <a:fld id="{95596990-98A0-4D7C-9A75-1FC609FE328A}" type="slidenum">
              <a:rPr lang="en-US" altLang="en-US" smtClean="0">
                <a:latin typeface="Arial" pitchFamily="34" charset="0"/>
                <a:cs typeface="Arial" pitchFamily="34" charset="0"/>
              </a:rPr>
              <a:pPr/>
              <a:t>66</a:t>
            </a:fld>
            <a:endParaRPr lang="en-US" altLang="en-US" dirty="0">
              <a:latin typeface="Arial" pitchFamily="34" charset="0"/>
              <a:cs typeface="Arial" pitchFamily="34" charset="0"/>
            </a:endParaRPr>
          </a:p>
        </p:txBody>
      </p:sp>
      <p:graphicFrame>
        <p:nvGraphicFramePr>
          <p:cNvPr id="9" name="Content Placeholder 8"/>
          <p:cNvGraphicFramePr>
            <a:graphicFrameLocks noGrp="1"/>
          </p:cNvGraphicFramePr>
          <p:nvPr>
            <p:ph sz="quarter" idx="4"/>
          </p:nvPr>
        </p:nvGraphicFramePr>
        <p:xfrm>
          <a:off x="6207586" y="1327356"/>
          <a:ext cx="5389562" cy="252197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ontent Placeholder 7"/>
          <p:cNvGraphicFramePr>
            <a:graphicFrameLocks/>
          </p:cNvGraphicFramePr>
          <p:nvPr/>
        </p:nvGraphicFramePr>
        <p:xfrm>
          <a:off x="583324" y="4337086"/>
          <a:ext cx="4997669" cy="2315962"/>
        </p:xfrm>
        <a:graphic>
          <a:graphicData uri="http://schemas.openxmlformats.org/drawingml/2006/table">
            <a:tbl>
              <a:tblPr firstRow="1" bandRow="1">
                <a:tableStyleId>{5C22544A-7EE6-4342-B048-85BDC9FD1C3A}</a:tableStyleId>
              </a:tblPr>
              <a:tblGrid>
                <a:gridCol w="866942">
                  <a:extLst>
                    <a:ext uri="{9D8B030D-6E8A-4147-A177-3AD203B41FA5}">
                      <a16:colId xmlns:a16="http://schemas.microsoft.com/office/drawing/2014/main" val="20000"/>
                    </a:ext>
                  </a:extLst>
                </a:gridCol>
                <a:gridCol w="795549">
                  <a:extLst>
                    <a:ext uri="{9D8B030D-6E8A-4147-A177-3AD203B41FA5}">
                      <a16:colId xmlns:a16="http://schemas.microsoft.com/office/drawing/2014/main" val="20001"/>
                    </a:ext>
                  </a:extLst>
                </a:gridCol>
                <a:gridCol w="1336111">
                  <a:extLst>
                    <a:ext uri="{9D8B030D-6E8A-4147-A177-3AD203B41FA5}">
                      <a16:colId xmlns:a16="http://schemas.microsoft.com/office/drawing/2014/main" val="20002"/>
                    </a:ext>
                  </a:extLst>
                </a:gridCol>
                <a:gridCol w="1197836">
                  <a:extLst>
                    <a:ext uri="{9D8B030D-6E8A-4147-A177-3AD203B41FA5}">
                      <a16:colId xmlns:a16="http://schemas.microsoft.com/office/drawing/2014/main" val="20003"/>
                    </a:ext>
                  </a:extLst>
                </a:gridCol>
                <a:gridCol w="801231">
                  <a:extLst>
                    <a:ext uri="{9D8B030D-6E8A-4147-A177-3AD203B41FA5}">
                      <a16:colId xmlns:a16="http://schemas.microsoft.com/office/drawing/2014/main" val="20004"/>
                    </a:ext>
                  </a:extLst>
                </a:gridCol>
              </a:tblGrid>
              <a:tr h="533710">
                <a:tc>
                  <a:txBody>
                    <a:bodyPr/>
                    <a:lstStyle/>
                    <a:p>
                      <a:pPr algn="l" fontAlgn="b"/>
                      <a:r>
                        <a:rPr lang="en-US" sz="1600" b="1" i="0" u="none" strike="noStrike" dirty="0">
                          <a:solidFill>
                            <a:schemeClr val="bg1"/>
                          </a:solidFill>
                          <a:latin typeface="Calibri"/>
                        </a:rPr>
                        <a:t>Exam</a:t>
                      </a:r>
                    </a:p>
                  </a:txBody>
                  <a:tcPr marL="0" marR="0" marT="0" marB="0" anchor="ctr"/>
                </a:tc>
                <a:tc>
                  <a:txBody>
                    <a:bodyPr/>
                    <a:lstStyle/>
                    <a:p>
                      <a:pPr algn="ctr" fontAlgn="b"/>
                      <a:r>
                        <a:rPr lang="en-US" sz="1600" b="1" i="0" u="none" strike="noStrike" dirty="0">
                          <a:solidFill>
                            <a:schemeClr val="bg1"/>
                          </a:solidFill>
                          <a:latin typeface="Calibri"/>
                        </a:rPr>
                        <a:t>Sem. </a:t>
                      </a:r>
                    </a:p>
                  </a:txBody>
                  <a:tcPr marL="0" marR="0" marT="0" marB="0" anchor="ctr"/>
                </a:tc>
                <a:tc>
                  <a:txBody>
                    <a:bodyPr/>
                    <a:lstStyle/>
                    <a:p>
                      <a:pPr algn="ctr" fontAlgn="b"/>
                      <a:r>
                        <a:rPr lang="en-US" sz="1600" b="1" i="0" u="none" strike="noStrike" dirty="0">
                          <a:solidFill>
                            <a:schemeClr val="bg1"/>
                          </a:solidFill>
                          <a:latin typeface="Calibri"/>
                        </a:rPr>
                        <a:t>Term Test 1</a:t>
                      </a:r>
                    </a:p>
                  </a:txBody>
                  <a:tcPr marL="0" marR="0" marT="0" marB="0" anchor="ctr"/>
                </a:tc>
                <a:tc>
                  <a:txBody>
                    <a:bodyPr/>
                    <a:lstStyle/>
                    <a:p>
                      <a:pPr algn="ctr" fontAlgn="b"/>
                      <a:r>
                        <a:rPr lang="en-US" sz="1600" b="1" i="0" u="none" strike="noStrike" dirty="0">
                          <a:solidFill>
                            <a:schemeClr val="bg1"/>
                          </a:solidFill>
                          <a:latin typeface="Calibri"/>
                        </a:rPr>
                        <a:t>Term Test 2</a:t>
                      </a:r>
                    </a:p>
                  </a:txBody>
                  <a:tcPr marL="0" marR="0" marT="0" marB="0" anchor="ctr"/>
                </a:tc>
                <a:tc>
                  <a:txBody>
                    <a:bodyPr/>
                    <a:lstStyle/>
                    <a:p>
                      <a:pPr algn="ctr" fontAlgn="b"/>
                      <a:r>
                        <a:rPr lang="en-US" sz="1600" b="1" i="0" u="none" strike="noStrike" dirty="0">
                          <a:solidFill>
                            <a:schemeClr val="bg1"/>
                          </a:solidFill>
                          <a:latin typeface="Calibri"/>
                        </a:rPr>
                        <a:t>Avg. </a:t>
                      </a:r>
                    </a:p>
                  </a:txBody>
                  <a:tcPr marL="0" marR="0" marT="0" marB="0" anchor="ctr"/>
                </a:tc>
                <a:extLst>
                  <a:ext uri="{0D108BD9-81ED-4DB2-BD59-A6C34878D82A}">
                    <a16:rowId xmlns:a16="http://schemas.microsoft.com/office/drawing/2014/main" val="10000"/>
                  </a:ext>
                </a:extLst>
              </a:tr>
              <a:tr h="297042">
                <a:tc>
                  <a:txBody>
                    <a:bodyPr/>
                    <a:lstStyle/>
                    <a:p>
                      <a:pPr algn="l" fontAlgn="b"/>
                      <a:r>
                        <a:rPr lang="en-US" sz="1600" b="0" i="0" u="none" strike="noStrike" dirty="0">
                          <a:solidFill>
                            <a:srgbClr val="000000"/>
                          </a:solidFill>
                          <a:latin typeface="Calibri"/>
                        </a:rPr>
                        <a:t>Dec 14</a:t>
                      </a:r>
                    </a:p>
                  </a:txBody>
                  <a:tcPr marL="0" marR="0" marT="0" marB="0" anchor="ctr"/>
                </a:tc>
                <a:tc>
                  <a:txBody>
                    <a:bodyPr/>
                    <a:lstStyle/>
                    <a:p>
                      <a:pPr algn="ctr" fontAlgn="b"/>
                      <a:r>
                        <a:rPr lang="en-US" sz="1600" b="0" i="0" u="none" strike="noStrike" dirty="0">
                          <a:solidFill>
                            <a:srgbClr val="000000"/>
                          </a:solidFill>
                          <a:latin typeface="Calibri"/>
                        </a:rPr>
                        <a:t>III</a:t>
                      </a:r>
                    </a:p>
                  </a:txBody>
                  <a:tcPr marL="0" marR="0" marT="0" marB="0" anchor="ctr"/>
                </a:tc>
                <a:tc>
                  <a:txBody>
                    <a:bodyPr/>
                    <a:lstStyle/>
                    <a:p>
                      <a:pPr algn="ctr" fontAlgn="b"/>
                      <a:r>
                        <a:rPr lang="en-US" sz="1600" b="0" i="0" u="none" strike="noStrike" dirty="0">
                          <a:solidFill>
                            <a:srgbClr val="000000"/>
                          </a:solidFill>
                          <a:latin typeface="Calibri"/>
                        </a:rPr>
                        <a:t>90.24</a:t>
                      </a:r>
                    </a:p>
                  </a:txBody>
                  <a:tcPr marL="0" marR="0" marT="0" marB="0" anchor="ctr"/>
                </a:tc>
                <a:tc>
                  <a:txBody>
                    <a:bodyPr/>
                    <a:lstStyle/>
                    <a:p>
                      <a:pPr algn="ctr" fontAlgn="b"/>
                      <a:r>
                        <a:rPr lang="en-US" sz="1600" b="0" i="0" u="none" strike="noStrike" dirty="0">
                          <a:solidFill>
                            <a:srgbClr val="000000"/>
                          </a:solidFill>
                          <a:latin typeface="Calibri"/>
                        </a:rPr>
                        <a:t>90.63</a:t>
                      </a:r>
                    </a:p>
                  </a:txBody>
                  <a:tcPr marL="0" marR="0" marT="0" marB="0" anchor="ctr"/>
                </a:tc>
                <a:tc>
                  <a:txBody>
                    <a:bodyPr/>
                    <a:lstStyle/>
                    <a:p>
                      <a:pPr algn="ctr" fontAlgn="b"/>
                      <a:r>
                        <a:rPr lang="en-US" sz="1600" b="0" i="0" u="none" strike="noStrike" dirty="0">
                          <a:solidFill>
                            <a:srgbClr val="000000"/>
                          </a:solidFill>
                          <a:latin typeface="Calibri"/>
                        </a:rPr>
                        <a:t>90.435</a:t>
                      </a:r>
                    </a:p>
                  </a:txBody>
                  <a:tcPr marL="0" marR="0" marT="0" marB="0" anchor="ctr"/>
                </a:tc>
                <a:extLst>
                  <a:ext uri="{0D108BD9-81ED-4DB2-BD59-A6C34878D82A}">
                    <a16:rowId xmlns:a16="http://schemas.microsoft.com/office/drawing/2014/main" val="10001"/>
                  </a:ext>
                </a:extLst>
              </a:tr>
              <a:tr h="297042">
                <a:tc>
                  <a:txBody>
                    <a:bodyPr/>
                    <a:lstStyle/>
                    <a:p>
                      <a:pPr algn="l" fontAlgn="b"/>
                      <a:r>
                        <a:rPr lang="en-US" sz="1600" b="0" i="0" u="none" strike="noStrike" dirty="0">
                          <a:solidFill>
                            <a:srgbClr val="000000"/>
                          </a:solidFill>
                          <a:latin typeface="Calibri"/>
                        </a:rPr>
                        <a:t>May 15</a:t>
                      </a:r>
                    </a:p>
                  </a:txBody>
                  <a:tcPr marL="0" marR="0" marT="0" marB="0" anchor="ctr"/>
                </a:tc>
                <a:tc>
                  <a:txBody>
                    <a:bodyPr/>
                    <a:lstStyle/>
                    <a:p>
                      <a:pPr algn="ctr" fontAlgn="b"/>
                      <a:r>
                        <a:rPr lang="en-US" sz="1600" b="0" i="0" u="none" strike="noStrike" dirty="0">
                          <a:solidFill>
                            <a:srgbClr val="000000"/>
                          </a:solidFill>
                          <a:latin typeface="Calibri"/>
                        </a:rPr>
                        <a:t>IV</a:t>
                      </a:r>
                    </a:p>
                  </a:txBody>
                  <a:tcPr marL="0" marR="0" marT="0" marB="0" anchor="ctr"/>
                </a:tc>
                <a:tc>
                  <a:txBody>
                    <a:bodyPr/>
                    <a:lstStyle/>
                    <a:p>
                      <a:pPr algn="ctr" fontAlgn="b"/>
                      <a:r>
                        <a:rPr lang="en-US" sz="1600" b="0" i="0" u="none" strike="noStrike" dirty="0">
                          <a:solidFill>
                            <a:srgbClr val="000000"/>
                          </a:solidFill>
                          <a:latin typeface="Calibri"/>
                        </a:rPr>
                        <a:t>86.54</a:t>
                      </a:r>
                    </a:p>
                  </a:txBody>
                  <a:tcPr marL="0" marR="0" marT="0" marB="0" anchor="ctr"/>
                </a:tc>
                <a:tc>
                  <a:txBody>
                    <a:bodyPr/>
                    <a:lstStyle/>
                    <a:p>
                      <a:pPr algn="ctr" fontAlgn="b"/>
                      <a:r>
                        <a:rPr lang="en-US" sz="1600" b="0" i="0" u="none" strike="noStrike" dirty="0">
                          <a:solidFill>
                            <a:srgbClr val="000000"/>
                          </a:solidFill>
                          <a:latin typeface="Calibri"/>
                        </a:rPr>
                        <a:t>90.38</a:t>
                      </a:r>
                    </a:p>
                  </a:txBody>
                  <a:tcPr marL="0" marR="0" marT="0" marB="0" anchor="ctr"/>
                </a:tc>
                <a:tc>
                  <a:txBody>
                    <a:bodyPr/>
                    <a:lstStyle/>
                    <a:p>
                      <a:pPr algn="ctr" fontAlgn="b"/>
                      <a:r>
                        <a:rPr lang="en-US" sz="1600" b="0" i="0" u="none" strike="noStrike" dirty="0">
                          <a:solidFill>
                            <a:srgbClr val="000000"/>
                          </a:solidFill>
                          <a:latin typeface="Calibri"/>
                        </a:rPr>
                        <a:t>88.46</a:t>
                      </a:r>
                    </a:p>
                  </a:txBody>
                  <a:tcPr marL="0" marR="0" marT="0" marB="0" anchor="ctr"/>
                </a:tc>
                <a:extLst>
                  <a:ext uri="{0D108BD9-81ED-4DB2-BD59-A6C34878D82A}">
                    <a16:rowId xmlns:a16="http://schemas.microsoft.com/office/drawing/2014/main" val="10002"/>
                  </a:ext>
                </a:extLst>
              </a:tr>
              <a:tr h="297042">
                <a:tc>
                  <a:txBody>
                    <a:bodyPr/>
                    <a:lstStyle/>
                    <a:p>
                      <a:pPr algn="l" fontAlgn="b"/>
                      <a:r>
                        <a:rPr lang="en-US" sz="1600" b="0" i="0" u="none" strike="noStrike" dirty="0">
                          <a:solidFill>
                            <a:srgbClr val="000000"/>
                          </a:solidFill>
                          <a:latin typeface="Calibri"/>
                        </a:rPr>
                        <a:t>Dec 15</a:t>
                      </a:r>
                    </a:p>
                  </a:txBody>
                  <a:tcPr marL="0" marR="0" marT="0" marB="0" anchor="ctr"/>
                </a:tc>
                <a:tc>
                  <a:txBody>
                    <a:bodyPr/>
                    <a:lstStyle/>
                    <a:p>
                      <a:pPr algn="ctr" fontAlgn="b"/>
                      <a:r>
                        <a:rPr lang="en-US" sz="1600" b="0" i="0" u="none" strike="noStrike" dirty="0">
                          <a:solidFill>
                            <a:srgbClr val="000000"/>
                          </a:solidFill>
                          <a:latin typeface="Calibri"/>
                        </a:rPr>
                        <a:t>V</a:t>
                      </a:r>
                    </a:p>
                  </a:txBody>
                  <a:tcPr marL="0" marR="0" marT="0" marB="0" anchor="ctr"/>
                </a:tc>
                <a:tc>
                  <a:txBody>
                    <a:bodyPr/>
                    <a:lstStyle/>
                    <a:p>
                      <a:pPr algn="ctr" fontAlgn="b"/>
                      <a:r>
                        <a:rPr lang="en-US" sz="1600" b="0" i="0" u="none" strike="noStrike" dirty="0">
                          <a:solidFill>
                            <a:srgbClr val="000000"/>
                          </a:solidFill>
                          <a:latin typeface="Calibri"/>
                        </a:rPr>
                        <a:t>81.99</a:t>
                      </a:r>
                    </a:p>
                  </a:txBody>
                  <a:tcPr marL="0" marR="0" marT="0" marB="0" anchor="ctr"/>
                </a:tc>
                <a:tc>
                  <a:txBody>
                    <a:bodyPr/>
                    <a:lstStyle/>
                    <a:p>
                      <a:pPr algn="ctr" fontAlgn="b"/>
                      <a:r>
                        <a:rPr lang="en-US" sz="1600" b="0" i="0" u="none" strike="noStrike" dirty="0">
                          <a:solidFill>
                            <a:srgbClr val="000000"/>
                          </a:solidFill>
                          <a:latin typeface="Calibri"/>
                        </a:rPr>
                        <a:t>93.21</a:t>
                      </a:r>
                    </a:p>
                  </a:txBody>
                  <a:tcPr marL="0" marR="0" marT="0" marB="0" anchor="ctr"/>
                </a:tc>
                <a:tc>
                  <a:txBody>
                    <a:bodyPr/>
                    <a:lstStyle/>
                    <a:p>
                      <a:pPr algn="ctr" fontAlgn="b"/>
                      <a:r>
                        <a:rPr lang="en-US" sz="1600" b="0" i="0" u="none" strike="noStrike" dirty="0">
                          <a:solidFill>
                            <a:srgbClr val="000000"/>
                          </a:solidFill>
                          <a:latin typeface="Calibri"/>
                        </a:rPr>
                        <a:t>87.6</a:t>
                      </a:r>
                    </a:p>
                  </a:txBody>
                  <a:tcPr marL="0" marR="0" marT="0" marB="0" anchor="ctr"/>
                </a:tc>
                <a:extLst>
                  <a:ext uri="{0D108BD9-81ED-4DB2-BD59-A6C34878D82A}">
                    <a16:rowId xmlns:a16="http://schemas.microsoft.com/office/drawing/2014/main" val="10003"/>
                  </a:ext>
                </a:extLst>
              </a:tr>
              <a:tr h="297042">
                <a:tc>
                  <a:txBody>
                    <a:bodyPr/>
                    <a:lstStyle/>
                    <a:p>
                      <a:pPr algn="l" fontAlgn="b"/>
                      <a:r>
                        <a:rPr lang="en-US" sz="1600" b="0" i="0" u="none" strike="noStrike" dirty="0">
                          <a:solidFill>
                            <a:srgbClr val="000000"/>
                          </a:solidFill>
                          <a:latin typeface="Calibri"/>
                        </a:rPr>
                        <a:t>May 16</a:t>
                      </a:r>
                    </a:p>
                  </a:txBody>
                  <a:tcPr marL="0" marR="0" marT="0" marB="0" anchor="ctr"/>
                </a:tc>
                <a:tc>
                  <a:txBody>
                    <a:bodyPr/>
                    <a:lstStyle/>
                    <a:p>
                      <a:pPr algn="ctr" fontAlgn="b"/>
                      <a:r>
                        <a:rPr lang="en-US" sz="1600" b="0" i="0" u="none" strike="noStrike" dirty="0">
                          <a:solidFill>
                            <a:srgbClr val="000000"/>
                          </a:solidFill>
                          <a:latin typeface="Calibri"/>
                        </a:rPr>
                        <a:t>VI</a:t>
                      </a:r>
                    </a:p>
                  </a:txBody>
                  <a:tcPr marL="0" marR="0" marT="0" marB="0" anchor="ctr"/>
                </a:tc>
                <a:tc>
                  <a:txBody>
                    <a:bodyPr/>
                    <a:lstStyle/>
                    <a:p>
                      <a:pPr algn="ctr" fontAlgn="b"/>
                      <a:r>
                        <a:rPr lang="en-US" sz="1600" b="0" i="0" u="none" strike="noStrike" dirty="0">
                          <a:solidFill>
                            <a:srgbClr val="000000"/>
                          </a:solidFill>
                          <a:latin typeface="Calibri"/>
                        </a:rPr>
                        <a:t>94.27</a:t>
                      </a:r>
                    </a:p>
                  </a:txBody>
                  <a:tcPr marL="0" marR="0" marT="0" marB="0" anchor="ctr"/>
                </a:tc>
                <a:tc>
                  <a:txBody>
                    <a:bodyPr/>
                    <a:lstStyle/>
                    <a:p>
                      <a:pPr algn="ctr" fontAlgn="b"/>
                      <a:r>
                        <a:rPr lang="en-US" sz="1600" b="0" i="0" u="none" strike="noStrike" dirty="0">
                          <a:solidFill>
                            <a:srgbClr val="000000"/>
                          </a:solidFill>
                          <a:latin typeface="Calibri"/>
                        </a:rPr>
                        <a:t>96.23</a:t>
                      </a:r>
                    </a:p>
                  </a:txBody>
                  <a:tcPr marL="0" marR="0" marT="0" marB="0" anchor="ctr"/>
                </a:tc>
                <a:tc>
                  <a:txBody>
                    <a:bodyPr/>
                    <a:lstStyle/>
                    <a:p>
                      <a:pPr algn="ctr" fontAlgn="b"/>
                      <a:r>
                        <a:rPr lang="en-US" sz="1600" b="0" i="0" u="none" strike="noStrike" dirty="0">
                          <a:solidFill>
                            <a:srgbClr val="000000"/>
                          </a:solidFill>
                          <a:latin typeface="Calibri"/>
                        </a:rPr>
                        <a:t>95.25</a:t>
                      </a:r>
                    </a:p>
                  </a:txBody>
                  <a:tcPr marL="0" marR="0" marT="0" marB="0" anchor="ctr"/>
                </a:tc>
                <a:extLst>
                  <a:ext uri="{0D108BD9-81ED-4DB2-BD59-A6C34878D82A}">
                    <a16:rowId xmlns:a16="http://schemas.microsoft.com/office/drawing/2014/main" val="10004"/>
                  </a:ext>
                </a:extLst>
              </a:tr>
              <a:tr h="297042">
                <a:tc>
                  <a:txBody>
                    <a:bodyPr/>
                    <a:lstStyle/>
                    <a:p>
                      <a:pPr algn="l" fontAlgn="b"/>
                      <a:r>
                        <a:rPr lang="en-US" sz="1600" b="0" i="0" u="none" strike="noStrike" dirty="0">
                          <a:solidFill>
                            <a:srgbClr val="000000"/>
                          </a:solidFill>
                          <a:latin typeface="Calibri"/>
                        </a:rPr>
                        <a:t>Dec 16</a:t>
                      </a:r>
                    </a:p>
                  </a:txBody>
                  <a:tcPr marL="0" marR="0" marT="0" marB="0" anchor="ctr"/>
                </a:tc>
                <a:tc>
                  <a:txBody>
                    <a:bodyPr/>
                    <a:lstStyle/>
                    <a:p>
                      <a:pPr algn="ctr" fontAlgn="b"/>
                      <a:r>
                        <a:rPr lang="en-US" sz="1600" b="0" i="0" u="none" strike="noStrike" dirty="0">
                          <a:solidFill>
                            <a:srgbClr val="000000"/>
                          </a:solidFill>
                          <a:latin typeface="Calibri"/>
                        </a:rPr>
                        <a:t>VII</a:t>
                      </a:r>
                    </a:p>
                  </a:txBody>
                  <a:tcPr marL="0" marR="0" marT="0" marB="0" anchor="ctr"/>
                </a:tc>
                <a:tc>
                  <a:txBody>
                    <a:bodyPr/>
                    <a:lstStyle/>
                    <a:p>
                      <a:pPr algn="ctr" fontAlgn="b"/>
                      <a:r>
                        <a:rPr lang="en-US" sz="1600" b="0" i="0" u="none" strike="noStrike" dirty="0">
                          <a:solidFill>
                            <a:srgbClr val="000000"/>
                          </a:solidFill>
                          <a:latin typeface="Calibri"/>
                        </a:rPr>
                        <a:t>100</a:t>
                      </a:r>
                    </a:p>
                  </a:txBody>
                  <a:tcPr marL="0" marR="0" marT="0" marB="0" anchor="ctr"/>
                </a:tc>
                <a:tc>
                  <a:txBody>
                    <a:bodyPr/>
                    <a:lstStyle/>
                    <a:p>
                      <a:pPr algn="ctr" fontAlgn="b"/>
                      <a:r>
                        <a:rPr lang="en-US" sz="1600" b="0" i="0" u="none" strike="noStrike" dirty="0">
                          <a:solidFill>
                            <a:srgbClr val="000000"/>
                          </a:solidFill>
                          <a:latin typeface="Calibri"/>
                        </a:rPr>
                        <a:t>100</a:t>
                      </a:r>
                    </a:p>
                  </a:txBody>
                  <a:tcPr marL="0" marR="0" marT="0" marB="0" anchor="ctr"/>
                </a:tc>
                <a:tc>
                  <a:txBody>
                    <a:bodyPr/>
                    <a:lstStyle/>
                    <a:p>
                      <a:pPr algn="ctr" fontAlgn="b"/>
                      <a:r>
                        <a:rPr lang="en-US" sz="1600" b="0" i="0" u="none" strike="noStrike" dirty="0">
                          <a:solidFill>
                            <a:srgbClr val="000000"/>
                          </a:solidFill>
                          <a:latin typeface="Calibri"/>
                        </a:rPr>
                        <a:t>100</a:t>
                      </a:r>
                    </a:p>
                  </a:txBody>
                  <a:tcPr marL="0" marR="0" marT="0" marB="0" anchor="ctr"/>
                </a:tc>
                <a:extLst>
                  <a:ext uri="{0D108BD9-81ED-4DB2-BD59-A6C34878D82A}">
                    <a16:rowId xmlns:a16="http://schemas.microsoft.com/office/drawing/2014/main" val="10005"/>
                  </a:ext>
                </a:extLst>
              </a:tr>
              <a:tr h="297042">
                <a:tc>
                  <a:txBody>
                    <a:bodyPr/>
                    <a:lstStyle/>
                    <a:p>
                      <a:pPr algn="l" fontAlgn="b"/>
                      <a:r>
                        <a:rPr lang="en-US" sz="1600" b="0" i="0" u="none" strike="noStrike" dirty="0">
                          <a:solidFill>
                            <a:srgbClr val="000000"/>
                          </a:solidFill>
                          <a:latin typeface="Calibri"/>
                        </a:rPr>
                        <a:t>May 17</a:t>
                      </a:r>
                    </a:p>
                  </a:txBody>
                  <a:tcPr marL="0" marR="0" marT="0" marB="0" anchor="ctr"/>
                </a:tc>
                <a:tc>
                  <a:txBody>
                    <a:bodyPr/>
                    <a:lstStyle/>
                    <a:p>
                      <a:pPr algn="ctr" fontAlgn="b"/>
                      <a:r>
                        <a:rPr lang="en-US" sz="1600" b="0" i="0" u="none" strike="noStrike" dirty="0">
                          <a:solidFill>
                            <a:srgbClr val="000000"/>
                          </a:solidFill>
                          <a:latin typeface="Calibri"/>
                        </a:rPr>
                        <a:t>VIII</a:t>
                      </a:r>
                    </a:p>
                  </a:txBody>
                  <a:tcPr marL="0" marR="0" marT="0" marB="0" anchor="ctr"/>
                </a:tc>
                <a:tc>
                  <a:txBody>
                    <a:bodyPr/>
                    <a:lstStyle/>
                    <a:p>
                      <a:pPr algn="ctr" fontAlgn="b"/>
                      <a:r>
                        <a:rPr lang="en-US" sz="1600" b="0" i="0" u="none" strike="noStrike" dirty="0">
                          <a:solidFill>
                            <a:srgbClr val="000000"/>
                          </a:solidFill>
                          <a:latin typeface="Calibri"/>
                        </a:rPr>
                        <a:t>98.68</a:t>
                      </a:r>
                    </a:p>
                  </a:txBody>
                  <a:tcPr marL="0" marR="0" marT="0" marB="0" anchor="ctr"/>
                </a:tc>
                <a:tc>
                  <a:txBody>
                    <a:bodyPr/>
                    <a:lstStyle/>
                    <a:p>
                      <a:pPr algn="ctr" fontAlgn="b"/>
                      <a:r>
                        <a:rPr lang="en-US" sz="1600" b="0" i="0" u="none" strike="noStrike" dirty="0">
                          <a:solidFill>
                            <a:srgbClr val="000000"/>
                          </a:solidFill>
                          <a:latin typeface="Calibri"/>
                        </a:rPr>
                        <a:t>100</a:t>
                      </a:r>
                    </a:p>
                  </a:txBody>
                  <a:tcPr marL="0" marR="0" marT="0" marB="0" anchor="ctr"/>
                </a:tc>
                <a:tc>
                  <a:txBody>
                    <a:bodyPr/>
                    <a:lstStyle/>
                    <a:p>
                      <a:pPr algn="ctr" fontAlgn="b"/>
                      <a:r>
                        <a:rPr lang="en-US" sz="1600" b="0" i="0" u="none" strike="noStrike" dirty="0">
                          <a:solidFill>
                            <a:srgbClr val="000000"/>
                          </a:solidFill>
                          <a:latin typeface="Calibri"/>
                        </a:rPr>
                        <a:t>99.34</a:t>
                      </a:r>
                    </a:p>
                  </a:txBody>
                  <a:tcPr marL="0" marR="0" marT="0" marB="0" anchor="ctr"/>
                </a:tc>
                <a:extLst>
                  <a:ext uri="{0D108BD9-81ED-4DB2-BD59-A6C34878D82A}">
                    <a16:rowId xmlns:a16="http://schemas.microsoft.com/office/drawing/2014/main" val="10006"/>
                  </a:ext>
                </a:extLst>
              </a:tr>
            </a:tbl>
          </a:graphicData>
        </a:graphic>
      </p:graphicFrame>
      <p:sp>
        <p:nvSpPr>
          <p:cNvPr id="94298" name="Text Placeholder 2"/>
          <p:cNvSpPr>
            <a:spLocks noGrp="1"/>
          </p:cNvSpPr>
          <p:nvPr>
            <p:ph type="body" idx="1"/>
          </p:nvPr>
        </p:nvSpPr>
        <p:spPr>
          <a:xfrm>
            <a:off x="477728" y="4077576"/>
            <a:ext cx="5386387" cy="315913"/>
          </a:xfrm>
        </p:spPr>
        <p:txBody>
          <a:bodyPr>
            <a:normAutofit fontScale="85000" lnSpcReduction="20000"/>
          </a:bodyPr>
          <a:lstStyle/>
          <a:p>
            <a:pPr algn="ctr"/>
            <a:r>
              <a:rPr lang="en-US" sz="2000" dirty="0"/>
              <a:t>Term Test </a:t>
            </a:r>
          </a:p>
        </p:txBody>
      </p:sp>
      <p:graphicFrame>
        <p:nvGraphicFramePr>
          <p:cNvPr id="11" name="Content Placeholder 8"/>
          <p:cNvGraphicFramePr>
            <a:graphicFrameLocks/>
          </p:cNvGraphicFramePr>
          <p:nvPr/>
        </p:nvGraphicFramePr>
        <p:xfrm>
          <a:off x="6192838" y="4365523"/>
          <a:ext cx="5723859" cy="2079522"/>
        </p:xfrm>
        <a:graphic>
          <a:graphicData uri="http://schemas.openxmlformats.org/drawingml/2006/chart">
            <c:chart xmlns:c="http://schemas.openxmlformats.org/drawingml/2006/chart" xmlns:r="http://schemas.openxmlformats.org/officeDocument/2006/relationships" r:id="rId3"/>
          </a:graphicData>
        </a:graphic>
      </p:graphicFrame>
      <p:sp>
        <p:nvSpPr>
          <p:cNvPr id="94300" name="Text Placeholder 4"/>
          <p:cNvSpPr>
            <a:spLocks noGrp="1"/>
          </p:cNvSpPr>
          <p:nvPr>
            <p:ph type="body" sz="quarter" idx="3"/>
          </p:nvPr>
        </p:nvSpPr>
        <p:spPr>
          <a:xfrm>
            <a:off x="6413500" y="4100513"/>
            <a:ext cx="5222875" cy="330200"/>
          </a:xfrm>
        </p:spPr>
        <p:txBody>
          <a:bodyPr>
            <a:normAutofit fontScale="77500" lnSpcReduction="20000"/>
          </a:bodyPr>
          <a:lstStyle/>
          <a:p>
            <a:pPr algn="ctr"/>
            <a:r>
              <a:rPr lang="en-US" sz="1600" dirty="0"/>
              <a:t>Term Test  Analysis</a:t>
            </a:r>
          </a:p>
        </p:txBody>
      </p:sp>
      <p:sp>
        <p:nvSpPr>
          <p:cNvPr id="94301" name="Title 1"/>
          <p:cNvSpPr txBox="1">
            <a:spLocks/>
          </p:cNvSpPr>
          <p:nvPr/>
        </p:nvSpPr>
        <p:spPr bwMode="auto">
          <a:xfrm>
            <a:off x="609600" y="274638"/>
            <a:ext cx="10972800" cy="898525"/>
          </a:xfrm>
          <a:prstGeom prst="rect">
            <a:avLst/>
          </a:prstGeom>
          <a:noFill/>
          <a:ln w="9525">
            <a:noFill/>
            <a:miter lim="800000"/>
            <a:headEnd/>
            <a:tailEnd/>
          </a:ln>
        </p:spPr>
        <p:txBody>
          <a:bodyPr anchor="ctr"/>
          <a:lstStyle/>
          <a:p>
            <a:pPr algn="ctr" eaLnBrk="0" hangingPunct="0"/>
            <a:r>
              <a:rPr lang="en-IN" sz="4400" b="1" dirty="0">
                <a:latin typeface="Cambria" pitchFamily="18" charset="0"/>
              </a:rPr>
              <a:t>Student Result Progression</a:t>
            </a:r>
            <a:endParaRPr lang="en-US" sz="4400" dirty="0">
              <a:latin typeface="Cambria"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latin typeface="Cambria" pitchFamily="18" charset="0"/>
              </a:rPr>
              <a:t>Student Result Progression</a:t>
            </a:r>
            <a:br>
              <a:rPr lang="en-US" dirty="0">
                <a:latin typeface="Cambria" pitchFamily="18" charset="0"/>
              </a:rPr>
            </a:br>
            <a:endParaRPr lang="en-US" dirty="0"/>
          </a:p>
        </p:txBody>
      </p:sp>
      <p:sp>
        <p:nvSpPr>
          <p:cNvPr id="3" name="Text Placeholder 2"/>
          <p:cNvSpPr>
            <a:spLocks noGrp="1"/>
          </p:cNvSpPr>
          <p:nvPr>
            <p:ph type="body" idx="1"/>
          </p:nvPr>
        </p:nvSpPr>
        <p:spPr/>
        <p:txBody>
          <a:bodyPr>
            <a:normAutofit fontScale="92500" lnSpcReduction="10000"/>
          </a:bodyPr>
          <a:lstStyle/>
          <a:p>
            <a:pPr algn="ctr"/>
            <a:r>
              <a:rPr lang="en-US" sz="1800" dirty="0"/>
              <a:t>Progress of Batch 2014-2018</a:t>
            </a:r>
          </a:p>
          <a:p>
            <a:pPr algn="ctr"/>
            <a:r>
              <a:rPr lang="en-US" sz="1800" dirty="0"/>
              <a:t>End Semester Exam </a:t>
            </a:r>
          </a:p>
          <a:p>
            <a:pPr algn="ctr"/>
            <a:endParaRPr lang="en-US" sz="1800" dirty="0"/>
          </a:p>
          <a:p>
            <a:endParaRPr lang="en-US" dirty="0"/>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1295829961"/>
              </p:ext>
            </p:extLst>
          </p:nvPr>
        </p:nvGraphicFramePr>
        <p:xfrm>
          <a:off x="966355" y="1818910"/>
          <a:ext cx="4655126" cy="2306103"/>
        </p:xfrm>
        <a:graphic>
          <a:graphicData uri="http://schemas.openxmlformats.org/drawingml/2006/table">
            <a:tbl>
              <a:tblPr>
                <a:tableStyleId>{D113A9D2-9D6B-4929-AA2D-F23B5EE8CBE7}</a:tableStyleId>
              </a:tblPr>
              <a:tblGrid>
                <a:gridCol w="1622484">
                  <a:extLst>
                    <a:ext uri="{9D8B030D-6E8A-4147-A177-3AD203B41FA5}">
                      <a16:colId xmlns:a16="http://schemas.microsoft.com/office/drawing/2014/main" val="20000"/>
                    </a:ext>
                  </a:extLst>
                </a:gridCol>
                <a:gridCol w="1410158">
                  <a:extLst>
                    <a:ext uri="{9D8B030D-6E8A-4147-A177-3AD203B41FA5}">
                      <a16:colId xmlns:a16="http://schemas.microsoft.com/office/drawing/2014/main" val="20001"/>
                    </a:ext>
                  </a:extLst>
                </a:gridCol>
                <a:gridCol w="1622484">
                  <a:extLst>
                    <a:ext uri="{9D8B030D-6E8A-4147-A177-3AD203B41FA5}">
                      <a16:colId xmlns:a16="http://schemas.microsoft.com/office/drawing/2014/main" val="20002"/>
                    </a:ext>
                  </a:extLst>
                </a:gridCol>
              </a:tblGrid>
              <a:tr h="434007">
                <a:tc>
                  <a:txBody>
                    <a:bodyPr/>
                    <a:lstStyle/>
                    <a:p>
                      <a:pPr marL="0" algn="ctr" defTabSz="914400" rtl="0" eaLnBrk="1" fontAlgn="b" latinLnBrk="0" hangingPunct="1"/>
                      <a:r>
                        <a:rPr lang="en-US" sz="1600" u="none" strike="noStrike" kern="1200" dirty="0"/>
                        <a:t>Exam</a:t>
                      </a:r>
                      <a:endParaRPr lang="en-US" sz="1600" b="0" i="0" u="none" strike="noStrike" kern="1200" dirty="0">
                        <a:solidFill>
                          <a:srgbClr val="000000"/>
                        </a:solidFill>
                        <a:latin typeface="Calibri"/>
                        <a:ea typeface="+mn-ea"/>
                        <a:cs typeface="+mn-cs"/>
                      </a:endParaRPr>
                    </a:p>
                  </a:txBody>
                  <a:tcPr marL="9525" marR="9525" marT="9525" marB="0" anchor="ctr"/>
                </a:tc>
                <a:tc>
                  <a:txBody>
                    <a:bodyPr/>
                    <a:lstStyle/>
                    <a:p>
                      <a:pPr marL="0" algn="ctr" defTabSz="914400" rtl="0" eaLnBrk="1" fontAlgn="b" latinLnBrk="0" hangingPunct="1"/>
                      <a:r>
                        <a:rPr lang="en-US" sz="1600" u="none" strike="noStrike" kern="1200" dirty="0"/>
                        <a:t>Semester </a:t>
                      </a:r>
                      <a:endParaRPr lang="en-US" sz="1600" b="0" i="0" u="none" strike="noStrike" kern="1200" dirty="0">
                        <a:solidFill>
                          <a:srgbClr val="000000"/>
                        </a:solidFill>
                        <a:latin typeface="Calibri"/>
                        <a:ea typeface="+mn-ea"/>
                        <a:cs typeface="+mn-cs"/>
                      </a:endParaRPr>
                    </a:p>
                  </a:txBody>
                  <a:tcPr marL="9525" marR="9525" marT="9525" marB="0" anchor="ctr"/>
                </a:tc>
                <a:tc>
                  <a:txBody>
                    <a:bodyPr/>
                    <a:lstStyle/>
                    <a:p>
                      <a:pPr marL="0" algn="ctr" defTabSz="914400" rtl="0" eaLnBrk="1" fontAlgn="b" latinLnBrk="0" hangingPunct="1"/>
                      <a:r>
                        <a:rPr lang="en-US" sz="1600" u="none" strike="noStrike" kern="1200" dirty="0"/>
                        <a:t>Passing % </a:t>
                      </a:r>
                      <a:endParaRPr lang="en-US" sz="1600" b="0" i="0" u="none" strike="noStrike" kern="1200" dirty="0">
                        <a:solidFill>
                          <a:srgbClr val="000000"/>
                        </a:solidFill>
                        <a:latin typeface="Calibri"/>
                        <a:ea typeface="+mn-ea"/>
                        <a:cs typeface="+mn-cs"/>
                      </a:endParaRPr>
                    </a:p>
                  </a:txBody>
                  <a:tcPr marL="9525" marR="9525" marT="9525" marB="0" anchor="ctr"/>
                </a:tc>
                <a:extLst>
                  <a:ext uri="{0D108BD9-81ED-4DB2-BD59-A6C34878D82A}">
                    <a16:rowId xmlns:a16="http://schemas.microsoft.com/office/drawing/2014/main" val="10000"/>
                  </a:ext>
                </a:extLst>
              </a:tr>
              <a:tr h="312016">
                <a:tc>
                  <a:txBody>
                    <a:bodyPr/>
                    <a:lstStyle/>
                    <a:p>
                      <a:pPr marL="0" algn="ctr" defTabSz="914400" rtl="0" eaLnBrk="1" fontAlgn="b" latinLnBrk="0" hangingPunct="1"/>
                      <a:r>
                        <a:rPr lang="en-US" sz="1600" u="none" strike="noStrike" kern="1200" dirty="0"/>
                        <a:t>15-Dec</a:t>
                      </a:r>
                      <a:endParaRPr lang="en-US" sz="1600" b="0" i="0" u="none" strike="noStrike" kern="1200" dirty="0">
                        <a:solidFill>
                          <a:srgbClr val="000000"/>
                        </a:solidFill>
                        <a:latin typeface="Calibri"/>
                        <a:ea typeface="+mn-ea"/>
                        <a:cs typeface="+mn-cs"/>
                      </a:endParaRPr>
                    </a:p>
                  </a:txBody>
                  <a:tcPr marL="9525" marR="9525" marT="9525" marB="0" anchor="b"/>
                </a:tc>
                <a:tc>
                  <a:txBody>
                    <a:bodyPr/>
                    <a:lstStyle/>
                    <a:p>
                      <a:pPr marL="0" algn="ctr" defTabSz="914400" rtl="0" eaLnBrk="1" fontAlgn="b" latinLnBrk="0" hangingPunct="1"/>
                      <a:r>
                        <a:rPr lang="en-US" sz="1600" u="none" strike="noStrike" kern="1200" dirty="0"/>
                        <a:t>III</a:t>
                      </a:r>
                      <a:endParaRPr lang="en-US" sz="1600" b="0" i="0" u="none" strike="noStrike" kern="1200" dirty="0">
                        <a:solidFill>
                          <a:srgbClr val="000000"/>
                        </a:solidFill>
                        <a:latin typeface="Calibri"/>
                        <a:ea typeface="+mn-ea"/>
                        <a:cs typeface="+mn-cs"/>
                      </a:endParaRPr>
                    </a:p>
                  </a:txBody>
                  <a:tcPr marL="9525" marR="9525" marT="9525" marB="0" anchor="ctr"/>
                </a:tc>
                <a:tc>
                  <a:txBody>
                    <a:bodyPr/>
                    <a:lstStyle/>
                    <a:p>
                      <a:pPr marL="0" algn="ctr" defTabSz="914400" rtl="0" eaLnBrk="1" fontAlgn="b" latinLnBrk="0" hangingPunct="1"/>
                      <a:r>
                        <a:rPr lang="en-US" sz="1600" u="none" strike="noStrike" kern="1200" dirty="0"/>
                        <a:t>71.43</a:t>
                      </a:r>
                      <a:endParaRPr lang="en-US" sz="1600" b="0" i="0" u="none" strike="noStrike" kern="1200" dirty="0">
                        <a:solidFill>
                          <a:srgbClr val="000000"/>
                        </a:solidFill>
                        <a:latin typeface="Calibri"/>
                        <a:ea typeface="+mn-ea"/>
                        <a:cs typeface="+mn-cs"/>
                      </a:endParaRPr>
                    </a:p>
                  </a:txBody>
                  <a:tcPr marL="9525" marR="9525" marT="9525" marB="0" anchor="ctr"/>
                </a:tc>
                <a:extLst>
                  <a:ext uri="{0D108BD9-81ED-4DB2-BD59-A6C34878D82A}">
                    <a16:rowId xmlns:a16="http://schemas.microsoft.com/office/drawing/2014/main" val="10001"/>
                  </a:ext>
                </a:extLst>
              </a:tr>
              <a:tr h="312016">
                <a:tc>
                  <a:txBody>
                    <a:bodyPr/>
                    <a:lstStyle/>
                    <a:p>
                      <a:pPr marL="0" algn="ctr" defTabSz="914400" rtl="0" eaLnBrk="1" fontAlgn="b" latinLnBrk="0" hangingPunct="1"/>
                      <a:r>
                        <a:rPr lang="en-US" sz="1600" u="none" strike="noStrike" kern="1200" dirty="0"/>
                        <a:t>16-May</a:t>
                      </a:r>
                      <a:endParaRPr lang="en-US" sz="1600" b="0" i="0" u="none" strike="noStrike" kern="1200" dirty="0">
                        <a:solidFill>
                          <a:srgbClr val="000000"/>
                        </a:solidFill>
                        <a:latin typeface="Calibri"/>
                        <a:ea typeface="+mn-ea"/>
                        <a:cs typeface="+mn-cs"/>
                      </a:endParaRPr>
                    </a:p>
                  </a:txBody>
                  <a:tcPr marL="9525" marR="9525" marT="9525" marB="0" anchor="b"/>
                </a:tc>
                <a:tc>
                  <a:txBody>
                    <a:bodyPr/>
                    <a:lstStyle/>
                    <a:p>
                      <a:pPr marL="0" algn="ctr" defTabSz="914400" rtl="0" eaLnBrk="1" fontAlgn="b" latinLnBrk="0" hangingPunct="1"/>
                      <a:r>
                        <a:rPr lang="en-US" sz="1600" u="none" strike="noStrike" kern="1200" dirty="0"/>
                        <a:t>IV</a:t>
                      </a:r>
                      <a:endParaRPr lang="en-US" sz="1600" b="0" i="0" u="none" strike="noStrike" kern="1200" dirty="0">
                        <a:solidFill>
                          <a:srgbClr val="000000"/>
                        </a:solidFill>
                        <a:latin typeface="Calibri"/>
                        <a:ea typeface="+mn-ea"/>
                        <a:cs typeface="+mn-cs"/>
                      </a:endParaRPr>
                    </a:p>
                  </a:txBody>
                  <a:tcPr marL="9525" marR="9525" marT="9525" marB="0" anchor="ctr"/>
                </a:tc>
                <a:tc>
                  <a:txBody>
                    <a:bodyPr/>
                    <a:lstStyle/>
                    <a:p>
                      <a:pPr marL="0" algn="ctr" defTabSz="914400" rtl="0" eaLnBrk="1" fontAlgn="b" latinLnBrk="0" hangingPunct="1"/>
                      <a:r>
                        <a:rPr lang="en-US" sz="1600" u="none" strike="noStrike" kern="1200" dirty="0"/>
                        <a:t>88.89</a:t>
                      </a:r>
                      <a:endParaRPr lang="en-US" sz="1600" b="0" i="0" u="none" strike="noStrike" kern="1200" dirty="0">
                        <a:solidFill>
                          <a:srgbClr val="000000"/>
                        </a:solidFill>
                        <a:latin typeface="Calibri"/>
                        <a:ea typeface="+mn-ea"/>
                        <a:cs typeface="+mn-cs"/>
                      </a:endParaRPr>
                    </a:p>
                  </a:txBody>
                  <a:tcPr marL="9525" marR="9525" marT="9525" marB="0" anchor="ctr"/>
                </a:tc>
                <a:extLst>
                  <a:ext uri="{0D108BD9-81ED-4DB2-BD59-A6C34878D82A}">
                    <a16:rowId xmlns:a16="http://schemas.microsoft.com/office/drawing/2014/main" val="10002"/>
                  </a:ext>
                </a:extLst>
              </a:tr>
              <a:tr h="312016">
                <a:tc>
                  <a:txBody>
                    <a:bodyPr/>
                    <a:lstStyle/>
                    <a:p>
                      <a:pPr marL="0" algn="ctr" defTabSz="914400" rtl="0" eaLnBrk="1" fontAlgn="b" latinLnBrk="0" hangingPunct="1"/>
                      <a:r>
                        <a:rPr lang="en-US" sz="1600" u="none" strike="noStrike" kern="1200" dirty="0"/>
                        <a:t>16-Dec</a:t>
                      </a:r>
                      <a:endParaRPr lang="en-US" sz="1600" b="0" i="0" u="none" strike="noStrike" kern="1200" dirty="0">
                        <a:solidFill>
                          <a:srgbClr val="000000"/>
                        </a:solidFill>
                        <a:latin typeface="Calibri"/>
                        <a:ea typeface="+mn-ea"/>
                        <a:cs typeface="+mn-cs"/>
                      </a:endParaRPr>
                    </a:p>
                  </a:txBody>
                  <a:tcPr marL="9525" marR="9525" marT="9525" marB="0" anchor="b"/>
                </a:tc>
                <a:tc>
                  <a:txBody>
                    <a:bodyPr/>
                    <a:lstStyle/>
                    <a:p>
                      <a:pPr marL="0" algn="ctr" defTabSz="914400" rtl="0" eaLnBrk="1" fontAlgn="b" latinLnBrk="0" hangingPunct="1"/>
                      <a:r>
                        <a:rPr lang="en-US" sz="1600" u="none" strike="noStrike" kern="1200" dirty="0"/>
                        <a:t>V</a:t>
                      </a:r>
                      <a:endParaRPr lang="en-US" sz="1600" b="0" i="0" u="none" strike="noStrike" kern="1200" dirty="0">
                        <a:solidFill>
                          <a:srgbClr val="000000"/>
                        </a:solidFill>
                        <a:latin typeface="Calibri"/>
                        <a:ea typeface="+mn-ea"/>
                        <a:cs typeface="+mn-cs"/>
                      </a:endParaRPr>
                    </a:p>
                  </a:txBody>
                  <a:tcPr marL="9525" marR="9525" marT="9525" marB="0" anchor="ctr"/>
                </a:tc>
                <a:tc>
                  <a:txBody>
                    <a:bodyPr/>
                    <a:lstStyle/>
                    <a:p>
                      <a:pPr marL="0" algn="ctr" defTabSz="914400" rtl="0" eaLnBrk="1" fontAlgn="b" latinLnBrk="0" hangingPunct="1"/>
                      <a:r>
                        <a:rPr lang="en-US" sz="1600" u="none" strike="noStrike" kern="1200" dirty="0"/>
                        <a:t>94.94</a:t>
                      </a:r>
                      <a:endParaRPr lang="en-US" sz="1600" b="0" i="0" u="none" strike="noStrike" kern="1200" dirty="0">
                        <a:solidFill>
                          <a:srgbClr val="000000"/>
                        </a:solidFill>
                        <a:latin typeface="Calibri"/>
                        <a:ea typeface="+mn-ea"/>
                        <a:cs typeface="+mn-cs"/>
                      </a:endParaRPr>
                    </a:p>
                  </a:txBody>
                  <a:tcPr marL="9525" marR="9525" marT="9525" marB="0" anchor="ctr"/>
                </a:tc>
                <a:extLst>
                  <a:ext uri="{0D108BD9-81ED-4DB2-BD59-A6C34878D82A}">
                    <a16:rowId xmlns:a16="http://schemas.microsoft.com/office/drawing/2014/main" val="10003"/>
                  </a:ext>
                </a:extLst>
              </a:tr>
              <a:tr h="312016">
                <a:tc>
                  <a:txBody>
                    <a:bodyPr/>
                    <a:lstStyle/>
                    <a:p>
                      <a:pPr marL="0" algn="ctr" defTabSz="914400" rtl="0" eaLnBrk="1" fontAlgn="b" latinLnBrk="0" hangingPunct="1"/>
                      <a:r>
                        <a:rPr lang="en-US" sz="1600" u="none" strike="noStrike" kern="1200" dirty="0"/>
                        <a:t>17-May</a:t>
                      </a:r>
                      <a:endParaRPr lang="en-US" sz="1600" b="0" i="0" u="none" strike="noStrike" kern="1200" dirty="0">
                        <a:solidFill>
                          <a:srgbClr val="000000"/>
                        </a:solidFill>
                        <a:latin typeface="Calibri"/>
                        <a:ea typeface="+mn-ea"/>
                        <a:cs typeface="+mn-cs"/>
                      </a:endParaRPr>
                    </a:p>
                  </a:txBody>
                  <a:tcPr marL="9525" marR="9525" marT="9525" marB="0" anchor="b"/>
                </a:tc>
                <a:tc>
                  <a:txBody>
                    <a:bodyPr/>
                    <a:lstStyle/>
                    <a:p>
                      <a:pPr marL="0" algn="ctr" defTabSz="914400" rtl="0" eaLnBrk="1" fontAlgn="b" latinLnBrk="0" hangingPunct="1"/>
                      <a:r>
                        <a:rPr lang="en-US" sz="1600" u="none" strike="noStrike" kern="1200" dirty="0"/>
                        <a:t>VI</a:t>
                      </a:r>
                      <a:endParaRPr lang="en-US" sz="1600" b="0" i="0" u="none" strike="noStrike" kern="1200" dirty="0">
                        <a:solidFill>
                          <a:srgbClr val="000000"/>
                        </a:solidFill>
                        <a:latin typeface="Calibri"/>
                        <a:ea typeface="+mn-ea"/>
                        <a:cs typeface="+mn-cs"/>
                      </a:endParaRPr>
                    </a:p>
                  </a:txBody>
                  <a:tcPr marL="9525" marR="9525" marT="9525" marB="0" anchor="ctr"/>
                </a:tc>
                <a:tc>
                  <a:txBody>
                    <a:bodyPr/>
                    <a:lstStyle/>
                    <a:p>
                      <a:pPr marL="0" algn="ctr" defTabSz="914400" rtl="0" eaLnBrk="1" fontAlgn="b" latinLnBrk="0" hangingPunct="1"/>
                      <a:r>
                        <a:rPr lang="en-US" sz="1600" u="none" strike="noStrike" kern="1200" dirty="0"/>
                        <a:t>97.44</a:t>
                      </a:r>
                      <a:endParaRPr lang="en-US" sz="1600" b="0" i="0" u="none" strike="noStrike" kern="1200" dirty="0">
                        <a:solidFill>
                          <a:srgbClr val="000000"/>
                        </a:solidFill>
                        <a:latin typeface="Calibri"/>
                        <a:ea typeface="+mn-ea"/>
                        <a:cs typeface="+mn-cs"/>
                      </a:endParaRPr>
                    </a:p>
                  </a:txBody>
                  <a:tcPr marL="9525" marR="9525" marT="9525" marB="0" anchor="ctr"/>
                </a:tc>
                <a:extLst>
                  <a:ext uri="{0D108BD9-81ED-4DB2-BD59-A6C34878D82A}">
                    <a16:rowId xmlns:a16="http://schemas.microsoft.com/office/drawing/2014/main" val="10004"/>
                  </a:ext>
                </a:extLst>
              </a:tr>
              <a:tr h="312016">
                <a:tc>
                  <a:txBody>
                    <a:bodyPr/>
                    <a:lstStyle/>
                    <a:p>
                      <a:pPr marL="0" algn="ctr" defTabSz="914400" rtl="0" eaLnBrk="1" fontAlgn="b" latinLnBrk="0" hangingPunct="1"/>
                      <a:r>
                        <a:rPr lang="en-US" sz="1600" u="none" strike="noStrike" kern="1200" dirty="0"/>
                        <a:t>17-Dec</a:t>
                      </a:r>
                      <a:endParaRPr lang="en-US" sz="1600" b="0" i="0" u="none" strike="noStrike" kern="1200" dirty="0">
                        <a:solidFill>
                          <a:srgbClr val="000000"/>
                        </a:solidFill>
                        <a:latin typeface="Calibri"/>
                        <a:ea typeface="+mn-ea"/>
                        <a:cs typeface="+mn-cs"/>
                      </a:endParaRPr>
                    </a:p>
                  </a:txBody>
                  <a:tcPr marL="9525" marR="9525" marT="9525" marB="0" anchor="b"/>
                </a:tc>
                <a:tc>
                  <a:txBody>
                    <a:bodyPr/>
                    <a:lstStyle/>
                    <a:p>
                      <a:pPr marL="0" algn="ctr" defTabSz="914400" rtl="0" eaLnBrk="1" fontAlgn="b" latinLnBrk="0" hangingPunct="1"/>
                      <a:r>
                        <a:rPr lang="en-US" sz="1600" u="none" strike="noStrike" kern="1200" dirty="0"/>
                        <a:t>VII</a:t>
                      </a:r>
                      <a:endParaRPr lang="en-US" sz="1600" b="0" i="0" u="none" strike="noStrike" kern="1200" dirty="0">
                        <a:solidFill>
                          <a:srgbClr val="000000"/>
                        </a:solidFill>
                        <a:latin typeface="Calibri"/>
                        <a:ea typeface="+mn-ea"/>
                        <a:cs typeface="+mn-cs"/>
                      </a:endParaRPr>
                    </a:p>
                  </a:txBody>
                  <a:tcPr marL="9525" marR="9525" marT="9525" marB="0" anchor="ctr"/>
                </a:tc>
                <a:tc>
                  <a:txBody>
                    <a:bodyPr/>
                    <a:lstStyle/>
                    <a:p>
                      <a:pPr marL="0" algn="ctr" defTabSz="914400" rtl="0" eaLnBrk="1" fontAlgn="b" latinLnBrk="0" hangingPunct="1"/>
                      <a:r>
                        <a:rPr lang="en-US" sz="1600" u="none" strike="noStrike" kern="1200" dirty="0"/>
                        <a:t>99.35</a:t>
                      </a:r>
                      <a:endParaRPr lang="en-US" sz="1600" b="0" i="0" u="none" strike="noStrike" kern="1200" dirty="0">
                        <a:solidFill>
                          <a:srgbClr val="000000"/>
                        </a:solidFill>
                        <a:latin typeface="Calibri"/>
                        <a:ea typeface="+mn-ea"/>
                        <a:cs typeface="+mn-cs"/>
                      </a:endParaRPr>
                    </a:p>
                  </a:txBody>
                  <a:tcPr marL="9525" marR="9525" marT="9525" marB="0" anchor="ctr"/>
                </a:tc>
                <a:extLst>
                  <a:ext uri="{0D108BD9-81ED-4DB2-BD59-A6C34878D82A}">
                    <a16:rowId xmlns:a16="http://schemas.microsoft.com/office/drawing/2014/main" val="10005"/>
                  </a:ext>
                </a:extLst>
              </a:tr>
              <a:tr h="312016">
                <a:tc>
                  <a:txBody>
                    <a:bodyPr/>
                    <a:lstStyle/>
                    <a:p>
                      <a:pPr marL="0" algn="ctr" defTabSz="914400" rtl="0" eaLnBrk="1" fontAlgn="b" latinLnBrk="0" hangingPunct="1"/>
                      <a:r>
                        <a:rPr lang="en-US" sz="1600" u="none" strike="noStrike" kern="1200" dirty="0"/>
                        <a:t>18-May</a:t>
                      </a:r>
                      <a:endParaRPr lang="en-US" sz="1600" b="0" i="0" u="none" strike="noStrike" kern="1200" dirty="0">
                        <a:solidFill>
                          <a:srgbClr val="000000"/>
                        </a:solidFill>
                        <a:latin typeface="Calibri"/>
                        <a:ea typeface="+mn-ea"/>
                        <a:cs typeface="+mn-cs"/>
                      </a:endParaRPr>
                    </a:p>
                  </a:txBody>
                  <a:tcPr marL="9525" marR="9525" marT="9525" marB="0" anchor="b"/>
                </a:tc>
                <a:tc>
                  <a:txBody>
                    <a:bodyPr/>
                    <a:lstStyle/>
                    <a:p>
                      <a:pPr marL="0" algn="ctr" defTabSz="914400" rtl="0" eaLnBrk="1" fontAlgn="b" latinLnBrk="0" hangingPunct="1"/>
                      <a:r>
                        <a:rPr lang="en-US" sz="1600" u="none" strike="noStrike" kern="1200" dirty="0"/>
                        <a:t>VIII</a:t>
                      </a:r>
                      <a:endParaRPr lang="en-US" sz="1600" b="0" i="0" u="none" strike="noStrike" kern="1200" dirty="0">
                        <a:solidFill>
                          <a:srgbClr val="000000"/>
                        </a:solidFill>
                        <a:latin typeface="Calibri"/>
                        <a:ea typeface="+mn-ea"/>
                        <a:cs typeface="+mn-cs"/>
                      </a:endParaRPr>
                    </a:p>
                  </a:txBody>
                  <a:tcPr marL="9525" marR="9525" marT="9525" marB="0" anchor="b"/>
                </a:tc>
                <a:tc>
                  <a:txBody>
                    <a:bodyPr/>
                    <a:lstStyle/>
                    <a:p>
                      <a:pPr marL="0" algn="ctr" defTabSz="914400" rtl="0" eaLnBrk="1" fontAlgn="b" latinLnBrk="0" hangingPunct="1"/>
                      <a:r>
                        <a:rPr lang="en-US" sz="1600" u="none" strike="noStrike" kern="1200" dirty="0"/>
                        <a:t>99.35</a:t>
                      </a:r>
                      <a:endParaRPr lang="en-US" sz="1600" b="0" i="0" u="none" strike="noStrike" kern="1200" dirty="0">
                        <a:solidFill>
                          <a:srgbClr val="000000"/>
                        </a:solidFill>
                        <a:latin typeface="Calibri"/>
                        <a:ea typeface="+mn-ea"/>
                        <a:cs typeface="+mn-cs"/>
                      </a:endParaRPr>
                    </a:p>
                  </a:txBody>
                  <a:tcPr marL="9525" marR="9525" marT="9525" marB="0" anchor="b"/>
                </a:tc>
                <a:extLst>
                  <a:ext uri="{0D108BD9-81ED-4DB2-BD59-A6C34878D82A}">
                    <a16:rowId xmlns:a16="http://schemas.microsoft.com/office/drawing/2014/main" val="10006"/>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009662310"/>
              </p:ext>
            </p:extLst>
          </p:nvPr>
        </p:nvGraphicFramePr>
        <p:xfrm>
          <a:off x="737754" y="4591843"/>
          <a:ext cx="5105401" cy="2122779"/>
        </p:xfrm>
        <a:graphic>
          <a:graphicData uri="http://schemas.openxmlformats.org/drawingml/2006/table">
            <a:tbl>
              <a:tblPr>
                <a:tableStyleId>{3C2FFA5D-87B4-456A-9821-1D502468CF0F}</a:tableStyleId>
              </a:tblPr>
              <a:tblGrid>
                <a:gridCol w="1284278">
                  <a:extLst>
                    <a:ext uri="{9D8B030D-6E8A-4147-A177-3AD203B41FA5}">
                      <a16:colId xmlns:a16="http://schemas.microsoft.com/office/drawing/2014/main" val="20000"/>
                    </a:ext>
                  </a:extLst>
                </a:gridCol>
                <a:gridCol w="1116212">
                  <a:extLst>
                    <a:ext uri="{9D8B030D-6E8A-4147-A177-3AD203B41FA5}">
                      <a16:colId xmlns:a16="http://schemas.microsoft.com/office/drawing/2014/main" val="20001"/>
                    </a:ext>
                  </a:extLst>
                </a:gridCol>
                <a:gridCol w="1284278">
                  <a:extLst>
                    <a:ext uri="{9D8B030D-6E8A-4147-A177-3AD203B41FA5}">
                      <a16:colId xmlns:a16="http://schemas.microsoft.com/office/drawing/2014/main" val="20002"/>
                    </a:ext>
                  </a:extLst>
                </a:gridCol>
                <a:gridCol w="811790">
                  <a:extLst>
                    <a:ext uri="{9D8B030D-6E8A-4147-A177-3AD203B41FA5}">
                      <a16:colId xmlns:a16="http://schemas.microsoft.com/office/drawing/2014/main" val="20003"/>
                    </a:ext>
                  </a:extLst>
                </a:gridCol>
                <a:gridCol w="608843">
                  <a:extLst>
                    <a:ext uri="{9D8B030D-6E8A-4147-A177-3AD203B41FA5}">
                      <a16:colId xmlns:a16="http://schemas.microsoft.com/office/drawing/2014/main" val="20004"/>
                    </a:ext>
                  </a:extLst>
                </a:gridCol>
              </a:tblGrid>
              <a:tr h="281089">
                <a:tc>
                  <a:txBody>
                    <a:bodyPr/>
                    <a:lstStyle/>
                    <a:p>
                      <a:pPr algn="ctr" fontAlgn="b"/>
                      <a:r>
                        <a:rPr lang="en-US" sz="1400" u="none" strike="noStrike" dirty="0">
                          <a:effectLst/>
                        </a:rPr>
                        <a:t>Exam</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Sem. </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Term Test 1</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Term Test 2</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Avg. </a:t>
                      </a:r>
                      <a:endParaRPr lang="en-US"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281089">
                <a:tc>
                  <a:txBody>
                    <a:bodyPr/>
                    <a:lstStyle/>
                    <a:p>
                      <a:pPr algn="ctr" fontAlgn="b"/>
                      <a:r>
                        <a:rPr lang="en-US" sz="1400" u="none" strike="noStrike" dirty="0">
                          <a:effectLst/>
                        </a:rPr>
                        <a:t>15-Dec</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III</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84.97</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84.31</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84.64</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281089">
                <a:tc>
                  <a:txBody>
                    <a:bodyPr/>
                    <a:lstStyle/>
                    <a:p>
                      <a:pPr algn="ctr" fontAlgn="b"/>
                      <a:r>
                        <a:rPr lang="en-US" sz="1400" u="none" strike="noStrike" dirty="0">
                          <a:effectLst/>
                        </a:rPr>
                        <a:t>16-May</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IV</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85.43</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92.16</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88.79</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281089">
                <a:tc>
                  <a:txBody>
                    <a:bodyPr/>
                    <a:lstStyle/>
                    <a:p>
                      <a:pPr algn="ctr" fontAlgn="b"/>
                      <a:r>
                        <a:rPr lang="en-US" sz="1400" u="none" strike="noStrike" dirty="0">
                          <a:effectLst/>
                        </a:rPr>
                        <a:t>16-Dec</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V</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95.6</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96.88</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96.24</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281089">
                <a:tc>
                  <a:txBody>
                    <a:bodyPr/>
                    <a:lstStyle/>
                    <a:p>
                      <a:pPr algn="ctr" fontAlgn="b"/>
                      <a:r>
                        <a:rPr lang="en-US" sz="1400" u="none" strike="noStrike" dirty="0">
                          <a:effectLst/>
                        </a:rPr>
                        <a:t>17-May</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VI</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96.77</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92.75</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94.76</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4"/>
                  </a:ext>
                </a:extLst>
              </a:tr>
              <a:tr h="281089">
                <a:tc>
                  <a:txBody>
                    <a:bodyPr/>
                    <a:lstStyle/>
                    <a:p>
                      <a:pPr algn="ctr" fontAlgn="b"/>
                      <a:r>
                        <a:rPr lang="en-US" sz="1400" u="none" strike="noStrike" dirty="0">
                          <a:effectLst/>
                        </a:rPr>
                        <a:t>17-Dec</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VII</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96.13</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98.7</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97.41</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5"/>
                  </a:ext>
                </a:extLst>
              </a:tr>
              <a:tr h="281089">
                <a:tc>
                  <a:txBody>
                    <a:bodyPr/>
                    <a:lstStyle/>
                    <a:p>
                      <a:pPr algn="ctr" fontAlgn="b"/>
                      <a:r>
                        <a:rPr lang="en-US" sz="1400" u="none" strike="noStrike" dirty="0">
                          <a:effectLst/>
                        </a:rPr>
                        <a:t>18-May</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VIII</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97.53</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100</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98.76</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6"/>
                  </a:ext>
                </a:extLst>
              </a:tr>
            </a:tbl>
          </a:graphicData>
        </a:graphic>
      </p:graphicFrame>
      <p:sp>
        <p:nvSpPr>
          <p:cNvPr id="10" name="Rectangle 9"/>
          <p:cNvSpPr/>
          <p:nvPr/>
        </p:nvSpPr>
        <p:spPr>
          <a:xfrm>
            <a:off x="2747976" y="4137952"/>
            <a:ext cx="1147302" cy="369332"/>
          </a:xfrm>
          <a:prstGeom prst="rect">
            <a:avLst/>
          </a:prstGeom>
        </p:spPr>
        <p:txBody>
          <a:bodyPr wrap="none">
            <a:spAutoFit/>
          </a:bodyPr>
          <a:lstStyle/>
          <a:p>
            <a:pPr algn="ctr"/>
            <a:r>
              <a:rPr lang="en-US" b="1" dirty="0"/>
              <a:t>Term Test</a:t>
            </a:r>
            <a:r>
              <a:rPr lang="en-US" dirty="0"/>
              <a:t> </a:t>
            </a:r>
          </a:p>
        </p:txBody>
      </p:sp>
      <p:graphicFrame>
        <p:nvGraphicFramePr>
          <p:cNvPr id="11" name="Chart 10"/>
          <p:cNvGraphicFramePr>
            <a:graphicFrameLocks/>
          </p:cNvGraphicFramePr>
          <p:nvPr>
            <p:extLst/>
          </p:nvPr>
        </p:nvGraphicFramePr>
        <p:xfrm>
          <a:off x="6232813" y="3763879"/>
          <a:ext cx="5295901" cy="27955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a:extLst>
              <a:ext uri="{FF2B5EF4-FFF2-40B4-BE49-F238E27FC236}">
                <a16:creationId xmlns:a16="http://schemas.microsoft.com/office/drawing/2014/main" id="{820C6A3F-D7D2-45D4-93F5-A541F9B63C6D}"/>
              </a:ext>
            </a:extLst>
          </p:cNvPr>
          <p:cNvGraphicFramePr>
            <a:graphicFrameLocks/>
          </p:cNvGraphicFramePr>
          <p:nvPr>
            <p:extLst>
              <p:ext uri="{D42A27DB-BD31-4B8C-83A1-F6EECF244321}">
                <p14:modId xmlns:p14="http://schemas.microsoft.com/office/powerpoint/2010/main" val="4085584778"/>
              </p:ext>
            </p:extLst>
          </p:nvPr>
        </p:nvGraphicFramePr>
        <p:xfrm>
          <a:off x="6653645" y="1020679"/>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66324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0038" y="214313"/>
            <a:ext cx="9555162" cy="1050925"/>
          </a:xfrm>
        </p:spPr>
        <p:txBody>
          <a:bodyPr>
            <a:normAutofit fontScale="90000"/>
          </a:bodyPr>
          <a:lstStyle/>
          <a:p>
            <a:pPr>
              <a:defRPr sz="1400" b="0" i="0" u="none" strike="noStrike" kern="1200" spc="0" baseline="0">
                <a:solidFill>
                  <a:prstClr val="black">
                    <a:lumMod val="65000"/>
                    <a:lumOff val="35000"/>
                  </a:prstClr>
                </a:solidFill>
                <a:latin typeface="+mn-lt"/>
                <a:ea typeface="+mn-ea"/>
                <a:cs typeface="+mn-cs"/>
              </a:defRPr>
            </a:pPr>
            <a:r>
              <a:rPr lang="en-US" sz="4000" b="1" dirty="0">
                <a:solidFill>
                  <a:prstClr val="black">
                    <a:lumMod val="65000"/>
                    <a:lumOff val="35000"/>
                  </a:prstClr>
                </a:solidFill>
                <a:latin typeface="+mn-lt"/>
                <a:ea typeface="+mn-ea"/>
                <a:cs typeface="+mn-cs"/>
              </a:rPr>
              <a:t>Comparative Result of May 16 , May 17 ,May 18</a:t>
            </a:r>
          </a:p>
        </p:txBody>
      </p:sp>
      <p:graphicFrame>
        <p:nvGraphicFramePr>
          <p:cNvPr id="11" name="Chart 10"/>
          <p:cNvGraphicFramePr>
            <a:graphicFrameLocks/>
          </p:cNvGraphicFramePr>
          <p:nvPr>
            <p:extLst>
              <p:ext uri="{D42A27DB-BD31-4B8C-83A1-F6EECF244321}">
                <p14:modId xmlns:p14="http://schemas.microsoft.com/office/powerpoint/2010/main" val="4280517580"/>
              </p:ext>
            </p:extLst>
          </p:nvPr>
        </p:nvGraphicFramePr>
        <p:xfrm>
          <a:off x="529389" y="1751527"/>
          <a:ext cx="11351431" cy="406972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08F39F78-2362-4780-9CC5-EF9D139B412D}"/>
              </a:ext>
            </a:extLst>
          </p:cNvPr>
          <p:cNvSpPr txBox="1"/>
          <p:nvPr/>
        </p:nvSpPr>
        <p:spPr>
          <a:xfrm>
            <a:off x="1146875" y="5821251"/>
            <a:ext cx="2907463" cy="1754326"/>
          </a:xfrm>
          <a:prstGeom prst="rect">
            <a:avLst/>
          </a:prstGeom>
          <a:noFill/>
        </p:spPr>
        <p:txBody>
          <a:bodyPr wrap="none" rtlCol="0">
            <a:spAutoFit/>
          </a:bodyPr>
          <a:lstStyle/>
          <a:p>
            <a:r>
              <a:rPr lang="en-US" dirty="0"/>
              <a:t>Quality Objective for SE=75%</a:t>
            </a:r>
          </a:p>
          <a:p>
            <a:r>
              <a:rPr lang="en-US" dirty="0"/>
              <a:t>Quality Objective for TE=85%</a:t>
            </a:r>
          </a:p>
          <a:p>
            <a:r>
              <a:rPr lang="en-US" dirty="0"/>
              <a:t>Quality Objective for BE=90%</a:t>
            </a:r>
          </a:p>
          <a:p>
            <a:endParaRPr lang="en-US" dirty="0"/>
          </a:p>
          <a:p>
            <a:endParaRPr lang="en-US" dirty="0"/>
          </a:p>
          <a:p>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FE224-AD6B-4A95-AC9B-394FB46803CB}"/>
              </a:ext>
            </a:extLst>
          </p:cNvPr>
          <p:cNvSpPr>
            <a:spLocks noGrp="1"/>
          </p:cNvSpPr>
          <p:nvPr>
            <p:ph type="title"/>
          </p:nvPr>
        </p:nvSpPr>
        <p:spPr/>
        <p:txBody>
          <a:bodyPr/>
          <a:lstStyle/>
          <a:p>
            <a:r>
              <a:rPr lang="en-US" dirty="0"/>
              <a:t>Extension  Activities</a:t>
            </a:r>
          </a:p>
        </p:txBody>
      </p:sp>
      <p:graphicFrame>
        <p:nvGraphicFramePr>
          <p:cNvPr id="11" name="Content Placeholder 10">
            <a:extLst>
              <a:ext uri="{FF2B5EF4-FFF2-40B4-BE49-F238E27FC236}">
                <a16:creationId xmlns:a16="http://schemas.microsoft.com/office/drawing/2014/main" id="{A8A534BB-2ACE-4D8B-ABC8-875346F735EE}"/>
              </a:ext>
            </a:extLst>
          </p:cNvPr>
          <p:cNvGraphicFramePr>
            <a:graphicFrameLocks noGrp="1"/>
          </p:cNvGraphicFramePr>
          <p:nvPr>
            <p:ph sz="half" idx="2"/>
            <p:extLst>
              <p:ext uri="{D42A27DB-BD31-4B8C-83A1-F6EECF244321}">
                <p14:modId xmlns:p14="http://schemas.microsoft.com/office/powerpoint/2010/main" val="3627508432"/>
              </p:ext>
            </p:extLst>
          </p:nvPr>
        </p:nvGraphicFramePr>
        <p:xfrm>
          <a:off x="1233963" y="1692276"/>
          <a:ext cx="8631932" cy="4323512"/>
        </p:xfrm>
        <a:graphic>
          <a:graphicData uri="http://schemas.openxmlformats.org/drawingml/2006/table">
            <a:tbl>
              <a:tblPr firstRow="1" firstCol="1" bandRow="1">
                <a:tableStyleId>{5C22544A-7EE6-4342-B048-85BDC9FD1C3A}</a:tableStyleId>
              </a:tblPr>
              <a:tblGrid>
                <a:gridCol w="3229688">
                  <a:extLst>
                    <a:ext uri="{9D8B030D-6E8A-4147-A177-3AD203B41FA5}">
                      <a16:colId xmlns:a16="http://schemas.microsoft.com/office/drawing/2014/main" val="208716867"/>
                    </a:ext>
                  </a:extLst>
                </a:gridCol>
                <a:gridCol w="1646638">
                  <a:extLst>
                    <a:ext uri="{9D8B030D-6E8A-4147-A177-3AD203B41FA5}">
                      <a16:colId xmlns:a16="http://schemas.microsoft.com/office/drawing/2014/main" val="2886305247"/>
                    </a:ext>
                  </a:extLst>
                </a:gridCol>
                <a:gridCol w="1877803">
                  <a:extLst>
                    <a:ext uri="{9D8B030D-6E8A-4147-A177-3AD203B41FA5}">
                      <a16:colId xmlns:a16="http://schemas.microsoft.com/office/drawing/2014/main" val="2606817398"/>
                    </a:ext>
                  </a:extLst>
                </a:gridCol>
                <a:gridCol w="1877803">
                  <a:extLst>
                    <a:ext uri="{9D8B030D-6E8A-4147-A177-3AD203B41FA5}">
                      <a16:colId xmlns:a16="http://schemas.microsoft.com/office/drawing/2014/main" val="3044657874"/>
                    </a:ext>
                  </a:extLst>
                </a:gridCol>
              </a:tblGrid>
              <a:tr h="383365">
                <a:tc gridSpan="4">
                  <a:txBody>
                    <a:bodyPr/>
                    <a:lstStyle/>
                    <a:p>
                      <a:pPr algn="l">
                        <a:lnSpc>
                          <a:spcPct val="107000"/>
                        </a:lnSpc>
                        <a:spcAft>
                          <a:spcPts val="0"/>
                        </a:spcAft>
                      </a:pPr>
                      <a:r>
                        <a:rPr lang="en-US" sz="1800">
                          <a:effectLst/>
                        </a:rPr>
                        <a:t>                                       EWT &amp; NSS -Student Contribution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78118240"/>
                  </a:ext>
                </a:extLst>
              </a:tr>
              <a:tr h="383365">
                <a:tc>
                  <a:txBody>
                    <a:bodyPr/>
                    <a:lstStyle/>
                    <a:p>
                      <a:pPr algn="l">
                        <a:lnSpc>
                          <a:spcPct val="107000"/>
                        </a:lnSpc>
                        <a:spcAft>
                          <a:spcPts val="0"/>
                        </a:spcAft>
                      </a:pPr>
                      <a:r>
                        <a:rPr lang="en-US" sz="1800">
                          <a:effectLst/>
                        </a:rPr>
                        <a:t>EWT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1800" dirty="0">
                          <a:effectLst/>
                        </a:rPr>
                        <a:t>No. of Students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1800" dirty="0">
                          <a:effectLst/>
                        </a:rPr>
                        <a:t>NSS Volunteers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 of Students</a:t>
                      </a:r>
                    </a:p>
                  </a:txBody>
                  <a:tcPr marL="68580" marR="68580" marT="0" marB="0"/>
                </a:tc>
                <a:extLst>
                  <a:ext uri="{0D108BD9-81ED-4DB2-BD59-A6C34878D82A}">
                    <a16:rowId xmlns:a16="http://schemas.microsoft.com/office/drawing/2014/main" val="1764987257"/>
                  </a:ext>
                </a:extLst>
              </a:tr>
              <a:tr h="1185594">
                <a:tc>
                  <a:txBody>
                    <a:bodyPr/>
                    <a:lstStyle/>
                    <a:p>
                      <a:pPr algn="l">
                        <a:lnSpc>
                          <a:spcPct val="107000"/>
                        </a:lnSpc>
                        <a:spcAft>
                          <a:spcPts val="0"/>
                        </a:spcAft>
                      </a:pPr>
                      <a:r>
                        <a:rPr lang="en-US" sz="1800" dirty="0">
                          <a:effectLst/>
                        </a:rPr>
                        <a:t>AY 2016-17</a:t>
                      </a:r>
                    </a:p>
                    <a:p>
                      <a:pPr algn="l">
                        <a:lnSpc>
                          <a:spcPct val="107000"/>
                        </a:lnSpc>
                        <a:spcAft>
                          <a:spcPts val="0"/>
                        </a:spcAft>
                      </a:pPr>
                      <a:r>
                        <a:rPr lang="en-US" sz="1800" dirty="0">
                          <a:effectLst/>
                        </a:rPr>
                        <a:t>Population Education Control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1800">
                          <a:effectLst/>
                        </a:rPr>
                        <a:t>23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endParaRPr lang="en-US" sz="1800" dirty="0">
                        <a:effectLst/>
                      </a:endParaRPr>
                    </a:p>
                    <a:p>
                      <a:pPr algn="l">
                        <a:lnSpc>
                          <a:spcPct val="107000"/>
                        </a:lnSpc>
                        <a:spcAft>
                          <a:spcPts val="0"/>
                        </a:spcAft>
                      </a:pPr>
                      <a:r>
                        <a:rPr lang="en-US" sz="1800" dirty="0">
                          <a:effectLst/>
                        </a:rPr>
                        <a:t>AY 2015-16</a:t>
                      </a:r>
                    </a:p>
                    <a:p>
                      <a:pPr algn="l">
                        <a:lnSpc>
                          <a:spcPct val="107000"/>
                        </a:lnSpc>
                        <a:spcAft>
                          <a:spcPts val="0"/>
                        </a:spcAft>
                      </a:pPr>
                      <a:r>
                        <a:rPr lang="en-US" sz="1800" dirty="0">
                          <a:effectLst/>
                        </a:rPr>
                        <a:t>AY 2016-17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33</a:t>
                      </a:r>
                    </a:p>
                    <a:p>
                      <a:pPr algn="l">
                        <a:lnSpc>
                          <a:spcPct val="107000"/>
                        </a:lnSpc>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35</a:t>
                      </a:r>
                    </a:p>
                  </a:txBody>
                  <a:tcPr marL="68580" marR="68580" marT="0" marB="0"/>
                </a:tc>
                <a:extLst>
                  <a:ext uri="{0D108BD9-81ED-4DB2-BD59-A6C34878D82A}">
                    <a16:rowId xmlns:a16="http://schemas.microsoft.com/office/drawing/2014/main" val="3945523335"/>
                  </a:ext>
                </a:extLst>
              </a:tr>
              <a:tr h="1185594">
                <a:tc>
                  <a:txBody>
                    <a:bodyPr/>
                    <a:lstStyle/>
                    <a:p>
                      <a:pPr algn="l">
                        <a:lnSpc>
                          <a:spcPct val="107000"/>
                        </a:lnSpc>
                        <a:spcAft>
                          <a:spcPts val="0"/>
                        </a:spcAft>
                      </a:pPr>
                      <a:r>
                        <a:rPr lang="en-US" sz="1800" dirty="0">
                          <a:effectLst/>
                        </a:rPr>
                        <a:t>AY 2017-18</a:t>
                      </a:r>
                    </a:p>
                    <a:p>
                      <a:pPr algn="l">
                        <a:lnSpc>
                          <a:spcPct val="107000"/>
                        </a:lnSpc>
                        <a:spcAft>
                          <a:spcPts val="0"/>
                        </a:spcAft>
                      </a:pPr>
                      <a:r>
                        <a:rPr lang="en-US" sz="1800" dirty="0">
                          <a:effectLst/>
                        </a:rPr>
                        <a:t>National Institute of school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1800">
                          <a:effectLst/>
                        </a:rPr>
                        <a:t>23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1800" dirty="0">
                          <a:effectLst/>
                        </a:rPr>
                        <a:t>AY 2017-18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33</a:t>
                      </a:r>
                    </a:p>
                  </a:txBody>
                  <a:tcPr marL="68580" marR="68580" marT="0" marB="0"/>
                </a:tc>
                <a:extLst>
                  <a:ext uri="{0D108BD9-81ED-4DB2-BD59-A6C34878D82A}">
                    <a16:rowId xmlns:a16="http://schemas.microsoft.com/office/drawing/2014/main" val="2636225716"/>
                  </a:ext>
                </a:extLst>
              </a:tr>
              <a:tr h="1185594">
                <a:tc>
                  <a:txBody>
                    <a:bodyPr/>
                    <a:lstStyle/>
                    <a:p>
                      <a:pPr algn="l">
                        <a:lnSpc>
                          <a:spcPct val="107000"/>
                        </a:lnSpc>
                        <a:spcAft>
                          <a:spcPts val="0"/>
                        </a:spcAft>
                      </a:pPr>
                      <a:r>
                        <a:rPr lang="en-US" sz="1800" dirty="0">
                          <a:effectLst/>
                        </a:rPr>
                        <a:t>AY 2018-19</a:t>
                      </a:r>
                    </a:p>
                    <a:p>
                      <a:pPr algn="l">
                        <a:lnSpc>
                          <a:spcPct val="107000"/>
                        </a:lnSpc>
                        <a:spcAft>
                          <a:spcPts val="0"/>
                        </a:spcAft>
                      </a:pPr>
                      <a:r>
                        <a:rPr lang="en-US" sz="1800" dirty="0">
                          <a:effectLst/>
                        </a:rPr>
                        <a:t>National Institute of school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1800" dirty="0">
                          <a:effectLst/>
                        </a:rPr>
                        <a:t>28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1800" dirty="0">
                          <a:effectLst/>
                        </a:rPr>
                        <a:t>AY 2018-19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32</a:t>
                      </a:r>
                    </a:p>
                  </a:txBody>
                  <a:tcPr marL="68580" marR="68580" marT="0" marB="0"/>
                </a:tc>
                <a:extLst>
                  <a:ext uri="{0D108BD9-81ED-4DB2-BD59-A6C34878D82A}">
                    <a16:rowId xmlns:a16="http://schemas.microsoft.com/office/drawing/2014/main" val="3003012913"/>
                  </a:ext>
                </a:extLst>
              </a:tr>
            </a:tbl>
          </a:graphicData>
        </a:graphic>
      </p:graphicFrame>
      <p:sp>
        <p:nvSpPr>
          <p:cNvPr id="12" name="Rectangle 1">
            <a:extLst>
              <a:ext uri="{FF2B5EF4-FFF2-40B4-BE49-F238E27FC236}">
                <a16:creationId xmlns:a16="http://schemas.microsoft.com/office/drawing/2014/main" id="{84F11A30-5087-436C-9E5E-A4508DC736C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Box 12">
            <a:extLst>
              <a:ext uri="{FF2B5EF4-FFF2-40B4-BE49-F238E27FC236}">
                <a16:creationId xmlns:a16="http://schemas.microsoft.com/office/drawing/2014/main" id="{C9856A5A-0E79-42BA-B6FE-9916BEFDE0B8}"/>
              </a:ext>
            </a:extLst>
          </p:cNvPr>
          <p:cNvSpPr txBox="1"/>
          <p:nvPr/>
        </p:nvSpPr>
        <p:spPr>
          <a:xfrm>
            <a:off x="2406316" y="6201726"/>
            <a:ext cx="5566610" cy="646331"/>
          </a:xfrm>
          <a:prstGeom prst="rect">
            <a:avLst/>
          </a:prstGeom>
          <a:noFill/>
        </p:spPr>
        <p:txBody>
          <a:bodyPr wrap="square" rtlCol="0">
            <a:spAutoFit/>
          </a:bodyPr>
          <a:lstStyle/>
          <a:p>
            <a:r>
              <a:rPr lang="en-US" dirty="0"/>
              <a:t>Total Students  Participating in  EWT=</a:t>
            </a:r>
            <a:r>
              <a:rPr lang="en-US" b="1" dirty="0"/>
              <a:t>74</a:t>
            </a:r>
          </a:p>
          <a:p>
            <a:r>
              <a:rPr lang="en-US" dirty="0"/>
              <a:t>Total Students Participating in  NSS=</a:t>
            </a:r>
            <a:r>
              <a:rPr lang="en-US" b="1" dirty="0"/>
              <a:t>133</a:t>
            </a:r>
          </a:p>
        </p:txBody>
      </p:sp>
    </p:spTree>
    <p:extLst>
      <p:ext uri="{BB962C8B-B14F-4D97-AF65-F5344CB8AC3E}">
        <p14:creationId xmlns:p14="http://schemas.microsoft.com/office/powerpoint/2010/main" val="1699395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alpha val="99000"/>
          </a:schemeClr>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1889617" y="1447800"/>
            <a:ext cx="6045515" cy="1523494"/>
          </a:xfrm>
        </p:spPr>
        <p:txBody>
          <a:bodyPr/>
          <a:lstStyle/>
          <a:p>
            <a:r>
              <a:rPr lang="en-US" dirty="0"/>
              <a:t>I. Department Profile</a:t>
            </a:r>
          </a:p>
        </p:txBody>
      </p:sp>
      <p:sp>
        <p:nvSpPr>
          <p:cNvPr id="2" name="Subtitle 1"/>
          <p:cNvSpPr>
            <a:spLocks noGrp="1"/>
          </p:cNvSpPr>
          <p:nvPr>
            <p:ph type="subTitle" idx="1"/>
          </p:nvPr>
        </p:nvSpPr>
        <p:spPr/>
        <p:txBody>
          <a:bodyPr/>
          <a:lstStyle/>
          <a:p>
            <a:r>
              <a:rPr lang="en-US" dirty="0"/>
              <a:t>UG Course</a:t>
            </a:r>
          </a:p>
        </p:txBody>
      </p:sp>
      <p:sp>
        <p:nvSpPr>
          <p:cNvPr id="3" name="Text Placeholder 2"/>
          <p:cNvSpPr>
            <a:spLocks noGrp="1"/>
          </p:cNvSpPr>
          <p:nvPr>
            <p:ph type="body" sz="quarter" idx="10"/>
          </p:nvPr>
        </p:nvSpPr>
        <p:spPr/>
        <p:txBody>
          <a:bodyPr/>
          <a:lstStyle/>
          <a:p>
            <a:r>
              <a:rPr lang="en-US" dirty="0"/>
              <a:t>Information Technology </a:t>
            </a:r>
          </a:p>
        </p:txBody>
      </p:sp>
    </p:spTree>
    <p:extLst>
      <p:ext uri="{BB962C8B-B14F-4D97-AF65-F5344CB8AC3E}">
        <p14:creationId xmlns:p14="http://schemas.microsoft.com/office/powerpoint/2010/main" val="3715009416"/>
      </p:ext>
    </p:extLst>
  </p:cSld>
  <p:clrMapOvr>
    <a:masterClrMapping/>
  </p:clrMapOvr>
  <p:transition>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Student Mentoring Progression </a:t>
            </a:r>
          </a:p>
        </p:txBody>
      </p:sp>
      <p:sp>
        <p:nvSpPr>
          <p:cNvPr id="5" name="Subtitle 5"/>
          <p:cNvSpPr txBox="1">
            <a:spLocks/>
          </p:cNvSpPr>
          <p:nvPr/>
        </p:nvSpPr>
        <p:spPr>
          <a:xfrm>
            <a:off x="7594444" y="1262130"/>
            <a:ext cx="4485939" cy="5595870"/>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Findings:</a:t>
            </a:r>
          </a:p>
          <a:p>
            <a:endParaRPr lang="en-US" b="1" dirty="0"/>
          </a:p>
          <a:p>
            <a:r>
              <a:rPr lang="en-US" dirty="0"/>
              <a:t> Gradual Improvement from FE – Sem – I to SE – Sem – VIII.</a:t>
            </a:r>
          </a:p>
          <a:p>
            <a:r>
              <a:rPr lang="en-US" dirty="0"/>
              <a:t>Exam scores is correlated to improvement in attendance of the student. </a:t>
            </a:r>
          </a:p>
          <a:p>
            <a:r>
              <a:rPr lang="en-US" dirty="0"/>
              <a:t>Initially student was not confident and not participated in any technical/extracurricular activities. </a:t>
            </a:r>
          </a:p>
          <a:p>
            <a:r>
              <a:rPr lang="en-US" dirty="0"/>
              <a:t>Rigorous Counselling is done focusing on the importance of Programming Languages, online Certifications viz. NPTEL, MOOCS etc., for Campus placement, Minor project implementation, active participation in academic activities and exam scores has significantly motivated the student to improve in all aspects </a:t>
            </a:r>
          </a:p>
        </p:txBody>
      </p:sp>
      <p:sp>
        <p:nvSpPr>
          <p:cNvPr id="6" name="Content Placeholder 5">
            <a:extLst>
              <a:ext uri="{FF2B5EF4-FFF2-40B4-BE49-F238E27FC236}">
                <a16:creationId xmlns:a16="http://schemas.microsoft.com/office/drawing/2014/main" id="{AC183129-7D44-4951-8A82-0DA505997F99}"/>
              </a:ext>
            </a:extLst>
          </p:cNvPr>
          <p:cNvSpPr>
            <a:spLocks noGrp="1"/>
          </p:cNvSpPr>
          <p:nvPr>
            <p:ph idx="1"/>
          </p:nvPr>
        </p:nvSpPr>
        <p:spPr/>
        <p:txBody>
          <a:bodyPr/>
          <a:lstStyle/>
          <a:p>
            <a:endParaRPr lang="en-US" dirty="0"/>
          </a:p>
        </p:txBody>
      </p:sp>
      <p:pic>
        <p:nvPicPr>
          <p:cNvPr id="7" name="Picture 6">
            <a:extLst>
              <a:ext uri="{FF2B5EF4-FFF2-40B4-BE49-F238E27FC236}">
                <a16:creationId xmlns:a16="http://schemas.microsoft.com/office/drawing/2014/main" id="{C6D87DBC-5631-48A7-8167-9072E1CC5B46}"/>
              </a:ext>
            </a:extLst>
          </p:cNvPr>
          <p:cNvPicPr>
            <a:picLocks noChangeAspect="1"/>
          </p:cNvPicPr>
          <p:nvPr/>
        </p:nvPicPr>
        <p:blipFill>
          <a:blip r:embed="rId2"/>
          <a:stretch>
            <a:fillRect/>
          </a:stretch>
        </p:blipFill>
        <p:spPr>
          <a:xfrm>
            <a:off x="294468" y="1430338"/>
            <a:ext cx="6927742" cy="5153024"/>
          </a:xfrm>
          <a:prstGeom prst="rect">
            <a:avLst/>
          </a:prstGeom>
        </p:spPr>
      </p:pic>
    </p:spTree>
    <p:extLst>
      <p:ext uri="{BB962C8B-B14F-4D97-AF65-F5344CB8AC3E}">
        <p14:creationId xmlns:p14="http://schemas.microsoft.com/office/powerpoint/2010/main" val="17521896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949003" y="104932"/>
            <a:ext cx="8951226" cy="873862"/>
          </a:xfrm>
        </p:spPr>
        <p:txBody>
          <a:bodyPr>
            <a:normAutofit/>
          </a:bodyPr>
          <a:lstStyle/>
          <a:p>
            <a:r>
              <a:rPr lang="en-US" b="1" dirty="0"/>
              <a:t>Student Mentoring Progression</a:t>
            </a:r>
            <a:r>
              <a:rPr lang="en-US" dirty="0"/>
              <a:t> </a:t>
            </a:r>
          </a:p>
        </p:txBody>
      </p:sp>
      <p:sp>
        <p:nvSpPr>
          <p:cNvPr id="6" name="Subtitle 5"/>
          <p:cNvSpPr>
            <a:spLocks noGrp="1"/>
          </p:cNvSpPr>
          <p:nvPr>
            <p:ph type="subTitle" idx="1"/>
          </p:nvPr>
        </p:nvSpPr>
        <p:spPr>
          <a:xfrm>
            <a:off x="747960" y="2006049"/>
            <a:ext cx="4685002" cy="5306095"/>
          </a:xfrm>
        </p:spPr>
        <p:txBody>
          <a:bodyPr>
            <a:normAutofit fontScale="55000" lnSpcReduction="20000"/>
          </a:bodyPr>
          <a:lstStyle/>
          <a:p>
            <a:pPr algn="just"/>
            <a:r>
              <a:rPr lang="en-US" b="1" dirty="0">
                <a:solidFill>
                  <a:schemeClr val="tx1"/>
                </a:solidFill>
              </a:rPr>
              <a:t>Findings:</a:t>
            </a:r>
          </a:p>
          <a:p>
            <a:pPr marL="342900" indent="-342900" algn="just">
              <a:buFont typeface="Arial" panose="020B0604020202020204" pitchFamily="34" charset="0"/>
              <a:buChar char="•"/>
            </a:pPr>
            <a:r>
              <a:rPr lang="en-US" sz="3800" dirty="0">
                <a:solidFill>
                  <a:schemeClr val="tx1"/>
                </a:solidFill>
              </a:rPr>
              <a:t>Average of 6.65 pointer is maintained from </a:t>
            </a:r>
            <a:r>
              <a:rPr lang="en-US" sz="3800" dirty="0" err="1">
                <a:solidFill>
                  <a:schemeClr val="tx1"/>
                </a:solidFill>
              </a:rPr>
              <a:t>sem</a:t>
            </a:r>
            <a:r>
              <a:rPr lang="en-US" sz="3800" dirty="0">
                <a:solidFill>
                  <a:schemeClr val="tx1"/>
                </a:solidFill>
              </a:rPr>
              <a:t> – I to Sem –VIII. There was a drop in attendance in Sem V. </a:t>
            </a:r>
          </a:p>
          <a:p>
            <a:pPr marL="342900" indent="-342900" algn="just">
              <a:buFont typeface="Arial" panose="020B0604020202020204" pitchFamily="34" charset="0"/>
              <a:buChar char="•"/>
            </a:pPr>
            <a:r>
              <a:rPr lang="en-US" sz="3800" dirty="0">
                <a:solidFill>
                  <a:schemeClr val="tx1"/>
                </a:solidFill>
              </a:rPr>
              <a:t>Counselling is done for improvement in attendance, participation in co-curricular/extracurricular activities and improvement in academic results.</a:t>
            </a:r>
          </a:p>
          <a:p>
            <a:pPr marL="342900" indent="-342900" algn="just">
              <a:buFont typeface="Arial" panose="020B0604020202020204" pitchFamily="34" charset="0"/>
              <a:buChar char="•"/>
            </a:pPr>
            <a:r>
              <a:rPr lang="en-US" sz="3800" dirty="0">
                <a:solidFill>
                  <a:schemeClr val="tx1"/>
                </a:solidFill>
              </a:rPr>
              <a:t>  In </a:t>
            </a:r>
            <a:r>
              <a:rPr lang="en-US" sz="3800" dirty="0" err="1">
                <a:solidFill>
                  <a:schemeClr val="tx1"/>
                </a:solidFill>
              </a:rPr>
              <a:t>sem</a:t>
            </a:r>
            <a:r>
              <a:rPr lang="en-US" sz="3800" dirty="0">
                <a:solidFill>
                  <a:schemeClr val="tx1"/>
                </a:solidFill>
              </a:rPr>
              <a:t> VI, there is a raise of 19% in attendance average and which results in improvement of term test average from 14.5 to 18.8 in Sem V and Sem VI respectively. </a:t>
            </a:r>
          </a:p>
          <a:p>
            <a:pPr marL="342900" indent="-342900" algn="just">
              <a:buFont typeface="Arial" panose="020B0604020202020204" pitchFamily="34" charset="0"/>
              <a:buChar char="•"/>
            </a:pPr>
            <a:r>
              <a:rPr lang="en-US" sz="3800" dirty="0">
                <a:solidFill>
                  <a:schemeClr val="tx1"/>
                </a:solidFill>
              </a:rPr>
              <a:t> Motivated students to participate in technical events and paper publication.</a:t>
            </a:r>
          </a:p>
        </p:txBody>
      </p:sp>
      <p:pic>
        <p:nvPicPr>
          <p:cNvPr id="2" name="Picture 1">
            <a:extLst>
              <a:ext uri="{FF2B5EF4-FFF2-40B4-BE49-F238E27FC236}">
                <a16:creationId xmlns:a16="http://schemas.microsoft.com/office/drawing/2014/main" id="{A3596C4C-9F5E-494A-B376-30080F3B0E05}"/>
              </a:ext>
            </a:extLst>
          </p:cNvPr>
          <p:cNvPicPr>
            <a:picLocks noChangeAspect="1"/>
          </p:cNvPicPr>
          <p:nvPr/>
        </p:nvPicPr>
        <p:blipFill>
          <a:blip r:embed="rId2"/>
          <a:stretch>
            <a:fillRect/>
          </a:stretch>
        </p:blipFill>
        <p:spPr>
          <a:xfrm>
            <a:off x="5432962" y="978795"/>
            <a:ext cx="6759037" cy="5774274"/>
          </a:xfrm>
          <a:prstGeom prst="rect">
            <a:avLst/>
          </a:prstGeom>
        </p:spPr>
      </p:pic>
    </p:spTree>
    <p:extLst>
      <p:ext uri="{BB962C8B-B14F-4D97-AF65-F5344CB8AC3E}">
        <p14:creationId xmlns:p14="http://schemas.microsoft.com/office/powerpoint/2010/main" val="16595667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Student Mentoring Progression</a:t>
            </a:r>
          </a:p>
        </p:txBody>
      </p:sp>
      <p:sp>
        <p:nvSpPr>
          <p:cNvPr id="5" name="Subtitle 5"/>
          <p:cNvSpPr txBox="1">
            <a:spLocks/>
          </p:cNvSpPr>
          <p:nvPr/>
        </p:nvSpPr>
        <p:spPr>
          <a:xfrm>
            <a:off x="7491413" y="1262130"/>
            <a:ext cx="4511697" cy="530609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Findings:</a:t>
            </a:r>
          </a:p>
          <a:p>
            <a:pPr marL="342900" indent="-342900"/>
            <a:r>
              <a:rPr lang="en-US" dirty="0"/>
              <a:t>Average of 5.95 is maintained from Sem – I to Sem –VIII. </a:t>
            </a:r>
          </a:p>
          <a:p>
            <a:pPr marL="342900" indent="-342900"/>
            <a:r>
              <a:rPr lang="en-US" dirty="0"/>
              <a:t>Attendance is very less during the semesters. </a:t>
            </a:r>
          </a:p>
          <a:p>
            <a:pPr marL="342900" indent="-342900"/>
            <a:r>
              <a:rPr lang="en-US" dirty="0"/>
              <a:t>Interested in sports and participated in Intra level Competitions (basketball and volley ball). </a:t>
            </a:r>
          </a:p>
          <a:p>
            <a:pPr marL="342900" indent="-342900"/>
            <a:r>
              <a:rPr lang="en-US" dirty="0"/>
              <a:t>Counselling is done for improvement in attendance and exam scores has significantly motivated the student to improve in both aspects. </a:t>
            </a:r>
          </a:p>
        </p:txBody>
      </p:sp>
      <p:sp>
        <p:nvSpPr>
          <p:cNvPr id="6" name="Content Placeholder 5">
            <a:extLst>
              <a:ext uri="{FF2B5EF4-FFF2-40B4-BE49-F238E27FC236}">
                <a16:creationId xmlns:a16="http://schemas.microsoft.com/office/drawing/2014/main" id="{584260C4-B999-451C-94DE-9234E16FD2DE}"/>
              </a:ext>
            </a:extLst>
          </p:cNvPr>
          <p:cNvSpPr>
            <a:spLocks noGrp="1"/>
          </p:cNvSpPr>
          <p:nvPr>
            <p:ph idx="1"/>
          </p:nvPr>
        </p:nvSpPr>
        <p:spPr/>
        <p:txBody>
          <a:bodyPr/>
          <a:lstStyle/>
          <a:p>
            <a:pPr marL="0" indent="0">
              <a:buNone/>
            </a:pPr>
            <a:r>
              <a:rPr lang="en-US" dirty="0"/>
              <a:t>S</a:t>
            </a:r>
          </a:p>
        </p:txBody>
      </p:sp>
      <p:pic>
        <p:nvPicPr>
          <p:cNvPr id="7" name="Picture 6">
            <a:extLst>
              <a:ext uri="{FF2B5EF4-FFF2-40B4-BE49-F238E27FC236}">
                <a16:creationId xmlns:a16="http://schemas.microsoft.com/office/drawing/2014/main" id="{3FC51FC6-243C-44DD-AD61-87554F753BC4}"/>
              </a:ext>
            </a:extLst>
          </p:cNvPr>
          <p:cNvPicPr>
            <a:picLocks noChangeAspect="1"/>
          </p:cNvPicPr>
          <p:nvPr/>
        </p:nvPicPr>
        <p:blipFill>
          <a:blip r:embed="rId2"/>
          <a:stretch>
            <a:fillRect/>
          </a:stretch>
        </p:blipFill>
        <p:spPr>
          <a:xfrm>
            <a:off x="609600" y="1262131"/>
            <a:ext cx="6881813" cy="5416358"/>
          </a:xfrm>
          <a:prstGeom prst="rect">
            <a:avLst/>
          </a:prstGeom>
        </p:spPr>
      </p:pic>
    </p:spTree>
    <p:extLst>
      <p:ext uri="{BB962C8B-B14F-4D97-AF65-F5344CB8AC3E}">
        <p14:creationId xmlns:p14="http://schemas.microsoft.com/office/powerpoint/2010/main" val="207001349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itle 1">
            <a:extLst>
              <a:ext uri="{FF2B5EF4-FFF2-40B4-BE49-F238E27FC236}">
                <a16:creationId xmlns:a16="http://schemas.microsoft.com/office/drawing/2014/main" id="{987B5130-0950-4C08-BF4F-259AD5BB7818}"/>
              </a:ext>
            </a:extLst>
          </p:cNvPr>
          <p:cNvSpPr>
            <a:spLocks noGrp="1"/>
          </p:cNvSpPr>
          <p:nvPr>
            <p:ph type="title"/>
          </p:nvPr>
        </p:nvSpPr>
        <p:spPr>
          <a:xfrm>
            <a:off x="647700" y="0"/>
            <a:ext cx="10972800" cy="1143000"/>
          </a:xfrm>
        </p:spPr>
        <p:txBody>
          <a:bodyPr/>
          <a:lstStyle/>
          <a:p>
            <a:r>
              <a:rPr lang="en-US" altLang="en-US" b="1" dirty="0">
                <a:solidFill>
                  <a:srgbClr val="C00000"/>
                </a:solidFill>
              </a:rPr>
              <a:t>Glimpse of ACM Activities</a:t>
            </a:r>
          </a:p>
        </p:txBody>
      </p:sp>
      <p:pic>
        <p:nvPicPr>
          <p:cNvPr id="157702" name="Picture 7">
            <a:extLst>
              <a:ext uri="{FF2B5EF4-FFF2-40B4-BE49-F238E27FC236}">
                <a16:creationId xmlns:a16="http://schemas.microsoft.com/office/drawing/2014/main" id="{DE680653-FDF8-4388-8E88-FD02B85B15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4211"/>
          <a:stretch>
            <a:fillRect/>
          </a:stretch>
        </p:blipFill>
        <p:spPr bwMode="auto">
          <a:xfrm>
            <a:off x="222250" y="1314450"/>
            <a:ext cx="4027488"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2379460B-7F4B-4786-9826-E90277EFE5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29613" y="3961209"/>
            <a:ext cx="3862387" cy="2896790"/>
          </a:xfrm>
          <a:prstGeom prst="rect">
            <a:avLst/>
          </a:prstGeom>
        </p:spPr>
      </p:pic>
      <p:sp>
        <p:nvSpPr>
          <p:cNvPr id="8" name="TextBox 7">
            <a:extLst>
              <a:ext uri="{FF2B5EF4-FFF2-40B4-BE49-F238E27FC236}">
                <a16:creationId xmlns:a16="http://schemas.microsoft.com/office/drawing/2014/main" id="{418C00C0-6F9D-4967-B4A1-B5FC4D818D3B}"/>
              </a:ext>
            </a:extLst>
          </p:cNvPr>
          <p:cNvSpPr txBox="1"/>
          <p:nvPr/>
        </p:nvSpPr>
        <p:spPr>
          <a:xfrm>
            <a:off x="618833" y="3520953"/>
            <a:ext cx="2791423" cy="523220"/>
          </a:xfrm>
          <a:prstGeom prst="rect">
            <a:avLst/>
          </a:prstGeom>
          <a:noFill/>
        </p:spPr>
        <p:txBody>
          <a:bodyPr wrap="square" rtlCol="0">
            <a:spAutoFit/>
          </a:bodyPr>
          <a:lstStyle/>
          <a:p>
            <a:r>
              <a:rPr lang="en-US" sz="2800" dirty="0">
                <a:latin typeface="+mj-lt"/>
              </a:rPr>
              <a:t>Industrial Visit</a:t>
            </a:r>
          </a:p>
        </p:txBody>
      </p:sp>
      <p:sp>
        <p:nvSpPr>
          <p:cNvPr id="9" name="Content Placeholder 8">
            <a:extLst>
              <a:ext uri="{FF2B5EF4-FFF2-40B4-BE49-F238E27FC236}">
                <a16:creationId xmlns:a16="http://schemas.microsoft.com/office/drawing/2014/main" id="{78BB5CFE-AD81-444D-87CD-276B99130DCB}"/>
              </a:ext>
            </a:extLst>
          </p:cNvPr>
          <p:cNvSpPr txBox="1">
            <a:spLocks noGrp="1"/>
          </p:cNvSpPr>
          <p:nvPr>
            <p:ph idx="1"/>
          </p:nvPr>
        </p:nvSpPr>
        <p:spPr>
          <a:xfrm>
            <a:off x="4229688" y="4877395"/>
            <a:ext cx="2999921" cy="954107"/>
          </a:xfrm>
          <a:prstGeom prst="rect">
            <a:avLst/>
          </a:prstGeom>
          <a:noFill/>
        </p:spPr>
        <p:txBody>
          <a:bodyPr wrap="square" rtlCol="0">
            <a:spAutoFit/>
          </a:bodyPr>
          <a:lstStyle/>
          <a:p>
            <a:pPr marL="0" indent="0">
              <a:buNone/>
            </a:pPr>
            <a:r>
              <a:rPr lang="en-US" sz="2800" dirty="0">
                <a:latin typeface="+mj-lt"/>
              </a:rPr>
              <a:t>Seminar on higher education   </a:t>
            </a:r>
          </a:p>
        </p:txBody>
      </p:sp>
      <p:sp>
        <p:nvSpPr>
          <p:cNvPr id="10" name="Content Placeholder 8">
            <a:extLst>
              <a:ext uri="{FF2B5EF4-FFF2-40B4-BE49-F238E27FC236}">
                <a16:creationId xmlns:a16="http://schemas.microsoft.com/office/drawing/2014/main" id="{FB7F8698-2499-41D9-946A-6AB0A9E67BB2}"/>
              </a:ext>
            </a:extLst>
          </p:cNvPr>
          <p:cNvSpPr txBox="1">
            <a:spLocks/>
          </p:cNvSpPr>
          <p:nvPr/>
        </p:nvSpPr>
        <p:spPr bwMode="auto">
          <a:xfrm>
            <a:off x="9215211" y="3167390"/>
            <a:ext cx="23253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800" dirty="0">
                <a:latin typeface="+mj-lt"/>
              </a:rPr>
              <a:t>Yoga Session  </a:t>
            </a:r>
          </a:p>
        </p:txBody>
      </p:sp>
      <p:sp>
        <p:nvSpPr>
          <p:cNvPr id="11" name="Arrow: Up 10">
            <a:extLst>
              <a:ext uri="{FF2B5EF4-FFF2-40B4-BE49-F238E27FC236}">
                <a16:creationId xmlns:a16="http://schemas.microsoft.com/office/drawing/2014/main" id="{00FC1931-E32A-42C2-824D-21E58B494685}"/>
              </a:ext>
            </a:extLst>
          </p:cNvPr>
          <p:cNvSpPr/>
          <p:nvPr/>
        </p:nvSpPr>
        <p:spPr>
          <a:xfrm>
            <a:off x="2976789" y="3600450"/>
            <a:ext cx="327252" cy="52322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Up 11">
            <a:extLst>
              <a:ext uri="{FF2B5EF4-FFF2-40B4-BE49-F238E27FC236}">
                <a16:creationId xmlns:a16="http://schemas.microsoft.com/office/drawing/2014/main" id="{F5BFA496-6675-4F8B-B436-5202F6363782}"/>
              </a:ext>
            </a:extLst>
          </p:cNvPr>
          <p:cNvSpPr/>
          <p:nvPr/>
        </p:nvSpPr>
        <p:spPr>
          <a:xfrm>
            <a:off x="7091475" y="4888240"/>
            <a:ext cx="327252" cy="52322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0EAFA9C9-BADF-4ACC-96D6-F81AD661B728}"/>
              </a:ext>
            </a:extLst>
          </p:cNvPr>
          <p:cNvSpPr/>
          <p:nvPr/>
        </p:nvSpPr>
        <p:spPr>
          <a:xfrm>
            <a:off x="11272384" y="3107682"/>
            <a:ext cx="348116" cy="8019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98BF379-48F5-4AA0-9F76-BA776529CB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81540" y="1980605"/>
            <a:ext cx="3862387" cy="2896790"/>
          </a:xfrm>
          <a:prstGeom prst="rect">
            <a:avLst/>
          </a:prstGeom>
        </p:spPr>
      </p:pic>
    </p:spTree>
    <p:extLst>
      <p:ext uri="{BB962C8B-B14F-4D97-AF65-F5344CB8AC3E}">
        <p14:creationId xmlns:p14="http://schemas.microsoft.com/office/powerpoint/2010/main" val="386308557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itle 1">
            <a:extLst>
              <a:ext uri="{FF2B5EF4-FFF2-40B4-BE49-F238E27FC236}">
                <a16:creationId xmlns:a16="http://schemas.microsoft.com/office/drawing/2014/main" id="{0C587656-C74D-4337-815F-6F4CBF767BFE}"/>
              </a:ext>
            </a:extLst>
          </p:cNvPr>
          <p:cNvSpPr>
            <a:spLocks noGrp="1"/>
          </p:cNvSpPr>
          <p:nvPr>
            <p:ph type="title"/>
          </p:nvPr>
        </p:nvSpPr>
        <p:spPr/>
        <p:txBody>
          <a:bodyPr/>
          <a:lstStyle/>
          <a:p>
            <a:endParaRPr lang="en-US" altLang="en-US"/>
          </a:p>
        </p:txBody>
      </p:sp>
      <p:pic>
        <p:nvPicPr>
          <p:cNvPr id="158725" name="Picture 2">
            <a:extLst>
              <a:ext uri="{FF2B5EF4-FFF2-40B4-BE49-F238E27FC236}">
                <a16:creationId xmlns:a16="http://schemas.microsoft.com/office/drawing/2014/main" id="{4F5FD09B-B74B-4BFC-B1EE-8BCBF390B4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9850" y="2038350"/>
            <a:ext cx="4192588" cy="249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8727" name="Picture 4">
            <a:extLst>
              <a:ext uri="{FF2B5EF4-FFF2-40B4-BE49-F238E27FC236}">
                <a16:creationId xmlns:a16="http://schemas.microsoft.com/office/drawing/2014/main" id="{6FD4E938-407A-452E-BD38-6E0BDFAED20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1" y="152400"/>
            <a:ext cx="3727449" cy="266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2E4A3FC4-08DC-40C9-BFBE-FF8C1F33C475}"/>
              </a:ext>
            </a:extLst>
          </p:cNvPr>
          <p:cNvSpPr txBox="1"/>
          <p:nvPr/>
        </p:nvSpPr>
        <p:spPr>
          <a:xfrm>
            <a:off x="609600" y="2997426"/>
            <a:ext cx="2322286" cy="523220"/>
          </a:xfrm>
          <a:prstGeom prst="rect">
            <a:avLst/>
          </a:prstGeom>
          <a:noFill/>
        </p:spPr>
        <p:txBody>
          <a:bodyPr wrap="square" rtlCol="0">
            <a:spAutoFit/>
          </a:bodyPr>
          <a:lstStyle/>
          <a:p>
            <a:r>
              <a:rPr lang="en-US" sz="2800" dirty="0">
                <a:latin typeface="+mj-lt"/>
              </a:rPr>
              <a:t>FDP on IoT</a:t>
            </a:r>
          </a:p>
        </p:txBody>
      </p:sp>
      <p:sp>
        <p:nvSpPr>
          <p:cNvPr id="9" name="Content Placeholder 8">
            <a:extLst>
              <a:ext uri="{FF2B5EF4-FFF2-40B4-BE49-F238E27FC236}">
                <a16:creationId xmlns:a16="http://schemas.microsoft.com/office/drawing/2014/main" id="{A4E713EF-417B-4CFA-B140-FA5A2BAFC5C6}"/>
              </a:ext>
            </a:extLst>
          </p:cNvPr>
          <p:cNvSpPr txBox="1">
            <a:spLocks noGrp="1"/>
          </p:cNvSpPr>
          <p:nvPr>
            <p:ph idx="1"/>
          </p:nvPr>
        </p:nvSpPr>
        <p:spPr>
          <a:xfrm>
            <a:off x="3879850" y="4888240"/>
            <a:ext cx="2999921" cy="523220"/>
          </a:xfrm>
          <a:prstGeom prst="rect">
            <a:avLst/>
          </a:prstGeom>
          <a:noFill/>
        </p:spPr>
        <p:txBody>
          <a:bodyPr wrap="square" rtlCol="0">
            <a:spAutoFit/>
          </a:bodyPr>
          <a:lstStyle/>
          <a:p>
            <a:pPr marL="0" indent="0">
              <a:buNone/>
            </a:pPr>
            <a:r>
              <a:rPr lang="en-US" sz="2800" dirty="0">
                <a:latin typeface="+mj-lt"/>
              </a:rPr>
              <a:t>Group Discussion </a:t>
            </a:r>
          </a:p>
        </p:txBody>
      </p:sp>
      <p:sp>
        <p:nvSpPr>
          <p:cNvPr id="10" name="Content Placeholder 8">
            <a:extLst>
              <a:ext uri="{FF2B5EF4-FFF2-40B4-BE49-F238E27FC236}">
                <a16:creationId xmlns:a16="http://schemas.microsoft.com/office/drawing/2014/main" id="{3499AD5C-1595-41F7-A95E-8552583FE3D2}"/>
              </a:ext>
            </a:extLst>
          </p:cNvPr>
          <p:cNvSpPr txBox="1">
            <a:spLocks/>
          </p:cNvSpPr>
          <p:nvPr/>
        </p:nvSpPr>
        <p:spPr bwMode="auto">
          <a:xfrm>
            <a:off x="8181975" y="2735816"/>
            <a:ext cx="36179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800" dirty="0">
                <a:latin typeface="+mj-lt"/>
              </a:rPr>
              <a:t>E-waste management </a:t>
            </a:r>
          </a:p>
        </p:txBody>
      </p:sp>
      <p:sp>
        <p:nvSpPr>
          <p:cNvPr id="4" name="Arrow: Up 3">
            <a:extLst>
              <a:ext uri="{FF2B5EF4-FFF2-40B4-BE49-F238E27FC236}">
                <a16:creationId xmlns:a16="http://schemas.microsoft.com/office/drawing/2014/main" id="{ACDBEE01-1EF8-45BB-B430-1FFC999B1A3D}"/>
              </a:ext>
            </a:extLst>
          </p:cNvPr>
          <p:cNvSpPr/>
          <p:nvPr/>
        </p:nvSpPr>
        <p:spPr>
          <a:xfrm>
            <a:off x="2714171" y="2997426"/>
            <a:ext cx="327252" cy="52322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Up 11">
            <a:extLst>
              <a:ext uri="{FF2B5EF4-FFF2-40B4-BE49-F238E27FC236}">
                <a16:creationId xmlns:a16="http://schemas.microsoft.com/office/drawing/2014/main" id="{4E91D0DA-17FC-4505-9C20-BA65A0635605}"/>
              </a:ext>
            </a:extLst>
          </p:cNvPr>
          <p:cNvSpPr/>
          <p:nvPr/>
        </p:nvSpPr>
        <p:spPr>
          <a:xfrm>
            <a:off x="7091475" y="4888240"/>
            <a:ext cx="327252" cy="52322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Down 4">
            <a:extLst>
              <a:ext uri="{FF2B5EF4-FFF2-40B4-BE49-F238E27FC236}">
                <a16:creationId xmlns:a16="http://schemas.microsoft.com/office/drawing/2014/main" id="{B5495F11-40B4-4BBC-9C1A-73201DABF4DA}"/>
              </a:ext>
            </a:extLst>
          </p:cNvPr>
          <p:cNvSpPr/>
          <p:nvPr/>
        </p:nvSpPr>
        <p:spPr>
          <a:xfrm>
            <a:off x="11691483" y="2700111"/>
            <a:ext cx="348116" cy="8019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AFC095B-5FD1-4704-B59A-6B753B42C54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799" t="4005" b="2222"/>
          <a:stretch/>
        </p:blipFill>
        <p:spPr>
          <a:xfrm>
            <a:off x="8072438" y="3508498"/>
            <a:ext cx="4022724" cy="3252520"/>
          </a:xfrm>
          <a:prstGeom prst="rect">
            <a:avLst/>
          </a:prstGeom>
        </p:spPr>
      </p:pic>
    </p:spTree>
    <p:extLst>
      <p:ext uri="{BB962C8B-B14F-4D97-AF65-F5344CB8AC3E}">
        <p14:creationId xmlns:p14="http://schemas.microsoft.com/office/powerpoint/2010/main" val="90012304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FA8A7-733A-45C3-AE5B-E01B020C32A1}"/>
              </a:ext>
            </a:extLst>
          </p:cNvPr>
          <p:cNvSpPr>
            <a:spLocks noGrp="1"/>
          </p:cNvSpPr>
          <p:nvPr>
            <p:ph type="title"/>
          </p:nvPr>
        </p:nvSpPr>
        <p:spPr/>
        <p:txBody>
          <a:bodyPr/>
          <a:lstStyle/>
          <a:p>
            <a:r>
              <a:rPr lang="en-US" b="1" dirty="0">
                <a:solidFill>
                  <a:srgbClr val="C00000"/>
                </a:solidFill>
              </a:rPr>
              <a:t>ABL Activities </a:t>
            </a:r>
          </a:p>
        </p:txBody>
      </p:sp>
      <p:graphicFrame>
        <p:nvGraphicFramePr>
          <p:cNvPr id="4" name="Content Placeholder 3">
            <a:extLst>
              <a:ext uri="{FF2B5EF4-FFF2-40B4-BE49-F238E27FC236}">
                <a16:creationId xmlns:a16="http://schemas.microsoft.com/office/drawing/2014/main" id="{6072974C-063A-4926-B694-F92E2F816E17}"/>
              </a:ext>
            </a:extLst>
          </p:cNvPr>
          <p:cNvGraphicFramePr>
            <a:graphicFrameLocks noGrp="1"/>
          </p:cNvGraphicFramePr>
          <p:nvPr>
            <p:ph idx="1"/>
            <p:extLst/>
          </p:nvPr>
        </p:nvGraphicFramePr>
        <p:xfrm>
          <a:off x="1219200" y="984692"/>
          <a:ext cx="10972800" cy="50908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a:extLst>
              <a:ext uri="{FF2B5EF4-FFF2-40B4-BE49-F238E27FC236}">
                <a16:creationId xmlns:a16="http://schemas.microsoft.com/office/drawing/2014/main" id="{92A06EDA-0681-4758-8D88-D5786EFE95C8}"/>
              </a:ext>
            </a:extLst>
          </p:cNvPr>
          <p:cNvGraphicFramePr/>
          <p:nvPr>
            <p:extLst/>
          </p:nvPr>
        </p:nvGraphicFramePr>
        <p:xfrm>
          <a:off x="1074057" y="1712414"/>
          <a:ext cx="11263086" cy="509088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Speech Bubble: Rectangle with Corners Rounded 2">
            <a:extLst>
              <a:ext uri="{FF2B5EF4-FFF2-40B4-BE49-F238E27FC236}">
                <a16:creationId xmlns:a16="http://schemas.microsoft.com/office/drawing/2014/main" id="{8FCE1F7E-351D-48CE-9785-7ACB13671067}"/>
              </a:ext>
            </a:extLst>
          </p:cNvPr>
          <p:cNvSpPr/>
          <p:nvPr/>
        </p:nvSpPr>
        <p:spPr>
          <a:xfrm>
            <a:off x="-96982" y="5347855"/>
            <a:ext cx="1316182" cy="1143000"/>
          </a:xfrm>
          <a:prstGeom prst="wedgeRoundRectCallout">
            <a:avLst>
              <a:gd name="adj1" fmla="val 34168"/>
              <a:gd name="adj2" fmla="val 63712"/>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latin typeface="+mj-lt"/>
              </a:rPr>
              <a:t>PO’s attained</a:t>
            </a:r>
          </a:p>
        </p:txBody>
      </p:sp>
    </p:spTree>
    <p:extLst>
      <p:ext uri="{BB962C8B-B14F-4D97-AF65-F5344CB8AC3E}">
        <p14:creationId xmlns:p14="http://schemas.microsoft.com/office/powerpoint/2010/main" val="153116731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F801F-3E45-4F5C-B59D-1AD7EC4AD13E}"/>
              </a:ext>
            </a:extLst>
          </p:cNvPr>
          <p:cNvSpPr>
            <a:spLocks noGrp="1"/>
          </p:cNvSpPr>
          <p:nvPr>
            <p:ph type="title"/>
          </p:nvPr>
        </p:nvSpPr>
        <p:spPr>
          <a:xfrm>
            <a:off x="1689314" y="274638"/>
            <a:ext cx="9893085" cy="1143000"/>
          </a:xfrm>
        </p:spPr>
        <p:txBody>
          <a:bodyPr/>
          <a:lstStyle/>
          <a:p>
            <a:r>
              <a:rPr lang="en-US" altLang="en-US" b="1" dirty="0">
                <a:solidFill>
                  <a:srgbClr val="C00000"/>
                </a:solidFill>
              </a:rPr>
              <a:t>Institute Level Hackathon Competition</a:t>
            </a:r>
            <a:endParaRPr lang="en-US" dirty="0"/>
          </a:p>
        </p:txBody>
      </p:sp>
      <p:sp>
        <p:nvSpPr>
          <p:cNvPr id="4" name="Rectangle 3">
            <a:extLst>
              <a:ext uri="{FF2B5EF4-FFF2-40B4-BE49-F238E27FC236}">
                <a16:creationId xmlns:a16="http://schemas.microsoft.com/office/drawing/2014/main" id="{E924D813-64FB-417B-BB14-6C56FA2C967A}"/>
              </a:ext>
            </a:extLst>
          </p:cNvPr>
          <p:cNvSpPr/>
          <p:nvPr/>
        </p:nvSpPr>
        <p:spPr>
          <a:xfrm>
            <a:off x="2166380" y="5620073"/>
            <a:ext cx="8494633" cy="646331"/>
          </a:xfrm>
          <a:prstGeom prst="rect">
            <a:avLst/>
          </a:prstGeom>
          <a:noFill/>
        </p:spPr>
        <p:txBody>
          <a:bodyPr wrap="none">
            <a:spAutoFit/>
          </a:bodyPr>
          <a:lstStyle/>
          <a:p>
            <a:pPr algn="ctr">
              <a:defRPr/>
            </a:pP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cs typeface="Arial" charset="0"/>
              </a:rPr>
              <a:t>First Runner Up (Merit Of Excellence )</a:t>
            </a:r>
          </a:p>
        </p:txBody>
      </p:sp>
      <p:pic>
        <p:nvPicPr>
          <p:cNvPr id="5" name="Picture 13" descr="hackathon-graphic.png">
            <a:extLst>
              <a:ext uri="{FF2B5EF4-FFF2-40B4-BE49-F238E27FC236}">
                <a16:creationId xmlns:a16="http://schemas.microsoft.com/office/drawing/2014/main" id="{3DF0FE87-0EC6-40B5-85D6-3643931E971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5649" y="1417638"/>
            <a:ext cx="666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72743DFE-1E7D-4A28-99F6-E23E9DC6D7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3697" y="1665598"/>
            <a:ext cx="5003387" cy="3752540"/>
          </a:xfrm>
          <a:prstGeom prst="rect">
            <a:avLst/>
          </a:prstGeom>
        </p:spPr>
      </p:pic>
    </p:spTree>
    <p:extLst>
      <p:ext uri="{BB962C8B-B14F-4D97-AF65-F5344CB8AC3E}">
        <p14:creationId xmlns:p14="http://schemas.microsoft.com/office/powerpoint/2010/main" val="177615661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CB5DB-575B-47D5-AFF8-F2C52AA17A4A}"/>
              </a:ext>
            </a:extLst>
          </p:cNvPr>
          <p:cNvSpPr>
            <a:spLocks noGrp="1"/>
          </p:cNvSpPr>
          <p:nvPr>
            <p:ph type="title"/>
          </p:nvPr>
        </p:nvSpPr>
        <p:spPr/>
        <p:txBody>
          <a:bodyPr/>
          <a:lstStyle/>
          <a:p>
            <a:r>
              <a:rPr lang="en-US" dirty="0"/>
              <a:t>Male-Female Ratio of Last 3 Years</a:t>
            </a:r>
          </a:p>
        </p:txBody>
      </p:sp>
      <p:graphicFrame>
        <p:nvGraphicFramePr>
          <p:cNvPr id="4" name="Content Placeholder 3">
            <a:extLst>
              <a:ext uri="{FF2B5EF4-FFF2-40B4-BE49-F238E27FC236}">
                <a16:creationId xmlns:a16="http://schemas.microsoft.com/office/drawing/2014/main" id="{9203FF91-C83D-4F3A-8CB5-3A726C4AA479}"/>
              </a:ext>
            </a:extLst>
          </p:cNvPr>
          <p:cNvGraphicFramePr>
            <a:graphicFrameLocks noGrp="1"/>
          </p:cNvGraphicFramePr>
          <p:nvPr>
            <p:ph idx="1"/>
            <p:extLst/>
          </p:nvPr>
        </p:nvGraphicFramePr>
        <p:xfrm>
          <a:off x="609600" y="1417638"/>
          <a:ext cx="10972800" cy="340233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a:extLst>
              <a:ext uri="{FF2B5EF4-FFF2-40B4-BE49-F238E27FC236}">
                <a16:creationId xmlns:a16="http://schemas.microsoft.com/office/drawing/2014/main" id="{704EC9F1-5993-4791-992F-16F958B9502C}"/>
              </a:ext>
            </a:extLst>
          </p:cNvPr>
          <p:cNvGraphicFramePr>
            <a:graphicFrameLocks noGrp="1"/>
          </p:cNvGraphicFramePr>
          <p:nvPr>
            <p:extLst/>
          </p:nvPr>
        </p:nvGraphicFramePr>
        <p:xfrm>
          <a:off x="3046205" y="4819973"/>
          <a:ext cx="6099590" cy="1955621"/>
        </p:xfrm>
        <a:graphic>
          <a:graphicData uri="http://schemas.openxmlformats.org/drawingml/2006/table">
            <a:tbl>
              <a:tblPr firstRow="1" firstCol="1" bandRow="1">
                <a:tableStyleId>{5C22544A-7EE6-4342-B048-85BDC9FD1C3A}</a:tableStyleId>
              </a:tblPr>
              <a:tblGrid>
                <a:gridCol w="603822">
                  <a:extLst>
                    <a:ext uri="{9D8B030D-6E8A-4147-A177-3AD203B41FA5}">
                      <a16:colId xmlns:a16="http://schemas.microsoft.com/office/drawing/2014/main" val="2373748445"/>
                    </a:ext>
                  </a:extLst>
                </a:gridCol>
                <a:gridCol w="603822">
                  <a:extLst>
                    <a:ext uri="{9D8B030D-6E8A-4147-A177-3AD203B41FA5}">
                      <a16:colId xmlns:a16="http://schemas.microsoft.com/office/drawing/2014/main" val="4139422513"/>
                    </a:ext>
                  </a:extLst>
                </a:gridCol>
                <a:gridCol w="697695">
                  <a:extLst>
                    <a:ext uri="{9D8B030D-6E8A-4147-A177-3AD203B41FA5}">
                      <a16:colId xmlns:a16="http://schemas.microsoft.com/office/drawing/2014/main" val="2007985885"/>
                    </a:ext>
                  </a:extLst>
                </a:gridCol>
                <a:gridCol w="509949">
                  <a:extLst>
                    <a:ext uri="{9D8B030D-6E8A-4147-A177-3AD203B41FA5}">
                      <a16:colId xmlns:a16="http://schemas.microsoft.com/office/drawing/2014/main" val="2839258305"/>
                    </a:ext>
                  </a:extLst>
                </a:gridCol>
                <a:gridCol w="603822">
                  <a:extLst>
                    <a:ext uri="{9D8B030D-6E8A-4147-A177-3AD203B41FA5}">
                      <a16:colId xmlns:a16="http://schemas.microsoft.com/office/drawing/2014/main" val="3214031483"/>
                    </a:ext>
                  </a:extLst>
                </a:gridCol>
                <a:gridCol w="715029">
                  <a:extLst>
                    <a:ext uri="{9D8B030D-6E8A-4147-A177-3AD203B41FA5}">
                      <a16:colId xmlns:a16="http://schemas.microsoft.com/office/drawing/2014/main" val="3593033878"/>
                    </a:ext>
                  </a:extLst>
                </a:gridCol>
                <a:gridCol w="492615">
                  <a:extLst>
                    <a:ext uri="{9D8B030D-6E8A-4147-A177-3AD203B41FA5}">
                      <a16:colId xmlns:a16="http://schemas.microsoft.com/office/drawing/2014/main" val="2779218560"/>
                    </a:ext>
                  </a:extLst>
                </a:gridCol>
                <a:gridCol w="545148">
                  <a:extLst>
                    <a:ext uri="{9D8B030D-6E8A-4147-A177-3AD203B41FA5}">
                      <a16:colId xmlns:a16="http://schemas.microsoft.com/office/drawing/2014/main" val="2636501161"/>
                    </a:ext>
                  </a:extLst>
                </a:gridCol>
                <a:gridCol w="723866">
                  <a:extLst>
                    <a:ext uri="{9D8B030D-6E8A-4147-A177-3AD203B41FA5}">
                      <a16:colId xmlns:a16="http://schemas.microsoft.com/office/drawing/2014/main" val="3981240174"/>
                    </a:ext>
                  </a:extLst>
                </a:gridCol>
                <a:gridCol w="603822">
                  <a:extLst>
                    <a:ext uri="{9D8B030D-6E8A-4147-A177-3AD203B41FA5}">
                      <a16:colId xmlns:a16="http://schemas.microsoft.com/office/drawing/2014/main" val="1266542541"/>
                    </a:ext>
                  </a:extLst>
                </a:gridCol>
              </a:tblGrid>
              <a:tr h="287705">
                <a:tc>
                  <a:txBody>
                    <a:bodyPr/>
                    <a:lstStyle/>
                    <a:p>
                      <a:pPr>
                        <a:lnSpc>
                          <a:spcPct val="115000"/>
                        </a:lnSpc>
                        <a:spcAft>
                          <a:spcPts val="0"/>
                        </a:spcAft>
                      </a:pPr>
                      <a:r>
                        <a:rPr lang="en-US" sz="1600" dirty="0">
                          <a:effectLst/>
                        </a:rPr>
                        <a:t>A.Y</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gridSpan="3">
                  <a:txBody>
                    <a:bodyPr/>
                    <a:lstStyle/>
                    <a:p>
                      <a:pPr algn="ctr">
                        <a:lnSpc>
                          <a:spcPct val="115000"/>
                        </a:lnSpc>
                        <a:spcAft>
                          <a:spcPts val="0"/>
                        </a:spcAft>
                      </a:pPr>
                      <a:r>
                        <a:rPr lang="en-US" sz="1600" b="1" dirty="0">
                          <a:effectLst/>
                        </a:rPr>
                        <a:t>2016-17</a:t>
                      </a:r>
                      <a:endParaRPr lang="en-US"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c gridSpan="3">
                  <a:txBody>
                    <a:bodyPr/>
                    <a:lstStyle/>
                    <a:p>
                      <a:pPr algn="ctr">
                        <a:lnSpc>
                          <a:spcPct val="115000"/>
                        </a:lnSpc>
                        <a:spcAft>
                          <a:spcPts val="0"/>
                        </a:spcAft>
                      </a:pPr>
                      <a:r>
                        <a:rPr lang="en-US" sz="1600" b="1" dirty="0">
                          <a:effectLst/>
                        </a:rPr>
                        <a:t>2017-18</a:t>
                      </a:r>
                      <a:endParaRPr lang="en-US"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c gridSpan="3">
                  <a:txBody>
                    <a:bodyPr/>
                    <a:lstStyle/>
                    <a:p>
                      <a:pPr algn="ctr">
                        <a:lnSpc>
                          <a:spcPct val="115000"/>
                        </a:lnSpc>
                        <a:spcAft>
                          <a:spcPts val="0"/>
                        </a:spcAft>
                      </a:pPr>
                      <a:r>
                        <a:rPr lang="en-US" sz="1600" b="1" dirty="0">
                          <a:effectLst/>
                        </a:rPr>
                        <a:t>2018-19</a:t>
                      </a:r>
                      <a:endParaRPr lang="en-US"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8631471"/>
                  </a:ext>
                </a:extLst>
              </a:tr>
              <a:tr h="287705">
                <a:tc>
                  <a:txBody>
                    <a:bodyPr/>
                    <a:lstStyle/>
                    <a:p>
                      <a:pPr>
                        <a:lnSpc>
                          <a:spcPct val="115000"/>
                        </a:lnSpc>
                        <a:spcAft>
                          <a:spcPts val="0"/>
                        </a:spcAft>
                      </a:pPr>
                      <a:r>
                        <a:rPr lang="en-US" sz="1600" dirty="0">
                          <a:effectLst/>
                        </a:rPr>
                        <a:t>Class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600">
                          <a:effectLst/>
                        </a:rPr>
                        <a:t>Male</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600">
                          <a:effectLst/>
                        </a:rPr>
                        <a:t>Female</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600" dirty="0">
                          <a:effectLst/>
                        </a:rPr>
                        <a:t>Total</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600">
                          <a:effectLst/>
                        </a:rPr>
                        <a:t>Male</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600">
                          <a:effectLst/>
                        </a:rPr>
                        <a:t>Female</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600">
                          <a:effectLst/>
                        </a:rPr>
                        <a:t>Total</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600" dirty="0">
                          <a:effectLst/>
                        </a:rPr>
                        <a:t>Male</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600">
                          <a:effectLst/>
                        </a:rPr>
                        <a:t>Female</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600">
                          <a:effectLst/>
                        </a:rPr>
                        <a:t>Total</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883399677"/>
                  </a:ext>
                </a:extLst>
              </a:tr>
              <a:tr h="274092">
                <a:tc>
                  <a:txBody>
                    <a:bodyPr/>
                    <a:lstStyle/>
                    <a:p>
                      <a:pPr>
                        <a:lnSpc>
                          <a:spcPct val="115000"/>
                        </a:lnSpc>
                        <a:spcAft>
                          <a:spcPts val="0"/>
                        </a:spcAft>
                      </a:pPr>
                      <a:r>
                        <a:rPr lang="en-US" sz="1600" dirty="0">
                          <a:effectLst/>
                        </a:rPr>
                        <a:t>SE</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600">
                          <a:effectLst/>
                        </a:rPr>
                        <a:t>112</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600" dirty="0">
                          <a:effectLst/>
                        </a:rPr>
                        <a:t>41</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600">
                          <a:effectLst/>
                        </a:rPr>
                        <a:t>153</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600">
                          <a:effectLst/>
                        </a:rPr>
                        <a:t>116</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600">
                          <a:effectLst/>
                        </a:rPr>
                        <a:t>40</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600">
                          <a:effectLst/>
                        </a:rPr>
                        <a:t>156</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600">
                          <a:effectLst/>
                        </a:rPr>
                        <a:t>109</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600">
                          <a:effectLst/>
                        </a:rPr>
                        <a:t>36</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600">
                          <a:effectLst/>
                        </a:rPr>
                        <a:t>145</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427719980"/>
                  </a:ext>
                </a:extLst>
              </a:tr>
              <a:tr h="274092">
                <a:tc>
                  <a:txBody>
                    <a:bodyPr/>
                    <a:lstStyle/>
                    <a:p>
                      <a:pPr>
                        <a:lnSpc>
                          <a:spcPct val="115000"/>
                        </a:lnSpc>
                        <a:spcAft>
                          <a:spcPts val="0"/>
                        </a:spcAft>
                      </a:pPr>
                      <a:r>
                        <a:rPr lang="en-US" sz="1600" dirty="0">
                          <a:effectLst/>
                        </a:rPr>
                        <a:t>TE</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600">
                          <a:effectLst/>
                        </a:rPr>
                        <a:t>113</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600">
                          <a:effectLst/>
                        </a:rPr>
                        <a:t>43</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600">
                          <a:effectLst/>
                        </a:rPr>
                        <a:t>156</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600">
                          <a:effectLst/>
                        </a:rPr>
                        <a:t>115</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600">
                          <a:effectLst/>
                        </a:rPr>
                        <a:t>38</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600">
                          <a:effectLst/>
                        </a:rPr>
                        <a:t>153</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600">
                          <a:effectLst/>
                        </a:rPr>
                        <a:t>111</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600">
                          <a:effectLst/>
                        </a:rPr>
                        <a:t>40</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600" dirty="0">
                          <a:effectLst/>
                        </a:rPr>
                        <a:t>151</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465343485"/>
                  </a:ext>
                </a:extLst>
              </a:tr>
              <a:tr h="287705">
                <a:tc>
                  <a:txBody>
                    <a:bodyPr/>
                    <a:lstStyle/>
                    <a:p>
                      <a:pPr>
                        <a:lnSpc>
                          <a:spcPct val="115000"/>
                        </a:lnSpc>
                        <a:spcAft>
                          <a:spcPts val="0"/>
                        </a:spcAft>
                      </a:pPr>
                      <a:r>
                        <a:rPr lang="en-US" sz="1600" dirty="0">
                          <a:effectLst/>
                        </a:rPr>
                        <a:t>BE</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600">
                          <a:effectLst/>
                        </a:rPr>
                        <a:t>102</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600">
                          <a:effectLst/>
                        </a:rPr>
                        <a:t>50</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600">
                          <a:effectLst/>
                        </a:rPr>
                        <a:t>152</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600">
                          <a:effectLst/>
                        </a:rPr>
                        <a:t>113</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600">
                          <a:effectLst/>
                        </a:rPr>
                        <a:t>41</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600">
                          <a:effectLst/>
                        </a:rPr>
                        <a:t>154</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600">
                          <a:effectLst/>
                        </a:rPr>
                        <a:t>116</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600">
                          <a:effectLst/>
                        </a:rPr>
                        <a:t>38</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600">
                          <a:effectLst/>
                        </a:rPr>
                        <a:t>154</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4222360505"/>
                  </a:ext>
                </a:extLst>
              </a:tr>
              <a:tr h="287705">
                <a:tc>
                  <a:txBody>
                    <a:bodyPr/>
                    <a:lstStyle/>
                    <a:p>
                      <a:pPr>
                        <a:lnSpc>
                          <a:spcPct val="115000"/>
                        </a:lnSpc>
                        <a:spcAft>
                          <a:spcPts val="0"/>
                        </a:spcAft>
                      </a:pPr>
                      <a:r>
                        <a:rPr lang="en-US" sz="1600" dirty="0">
                          <a:effectLst/>
                        </a:rPr>
                        <a:t>Total</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600" dirty="0">
                          <a:effectLst/>
                        </a:rPr>
                        <a:t>327</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600" b="0" dirty="0">
                          <a:effectLst/>
                        </a:rPr>
                        <a:t>134</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600" dirty="0">
                          <a:effectLst/>
                        </a:rPr>
                        <a:t>461</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600" dirty="0">
                          <a:effectLst/>
                        </a:rPr>
                        <a:t>344</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600" b="0" dirty="0">
                          <a:effectLst/>
                        </a:rPr>
                        <a:t>119</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600" dirty="0">
                          <a:effectLst/>
                        </a:rPr>
                        <a:t>463</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600" dirty="0">
                          <a:effectLst/>
                        </a:rPr>
                        <a:t>336</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600" b="0" dirty="0">
                          <a:effectLst/>
                        </a:rPr>
                        <a:t>114</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600" dirty="0">
                          <a:effectLst/>
                        </a:rPr>
                        <a:t>450</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4252758361"/>
                  </a:ext>
                </a:extLst>
              </a:tr>
            </a:tbl>
          </a:graphicData>
        </a:graphic>
      </p:graphicFrame>
    </p:spTree>
    <p:extLst>
      <p:ext uri="{BB962C8B-B14F-4D97-AF65-F5344CB8AC3E}">
        <p14:creationId xmlns:p14="http://schemas.microsoft.com/office/powerpoint/2010/main" val="366334543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3552C18-463A-4B7E-8E85-883DD014E995}"/>
              </a:ext>
            </a:extLst>
          </p:cNvPr>
          <p:cNvSpPr>
            <a:spLocks noGrp="1"/>
          </p:cNvSpPr>
          <p:nvPr>
            <p:ph type="body" idx="1"/>
          </p:nvPr>
        </p:nvSpPr>
        <p:spPr>
          <a:xfrm>
            <a:off x="1224341" y="2888343"/>
            <a:ext cx="10363200" cy="870857"/>
          </a:xfrm>
          <a:ln/>
        </p:spPr>
        <p:style>
          <a:lnRef idx="1">
            <a:schemeClr val="accent5"/>
          </a:lnRef>
          <a:fillRef idx="2">
            <a:schemeClr val="accent5"/>
          </a:fillRef>
          <a:effectRef idx="1">
            <a:schemeClr val="accent5"/>
          </a:effectRef>
          <a:fontRef idx="minor">
            <a:schemeClr val="dk1"/>
          </a:fontRef>
        </p:style>
        <p:txBody>
          <a:bodyPr/>
          <a:lstStyle/>
          <a:p>
            <a:pPr algn="ctr"/>
            <a:r>
              <a:rPr lang="en-US" sz="2800" dirty="0">
                <a:solidFill>
                  <a:schemeClr val="tx1"/>
                </a:solidFill>
              </a:rPr>
              <a:t>     FACULTY &amp; DEPARTMENT CONTRIBUTIONS</a:t>
            </a:r>
          </a:p>
        </p:txBody>
      </p:sp>
    </p:spTree>
    <p:extLst>
      <p:ext uri="{BB962C8B-B14F-4D97-AF65-F5344CB8AC3E}">
        <p14:creationId xmlns:p14="http://schemas.microsoft.com/office/powerpoint/2010/main" val="418647936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CD784-D85A-427F-A749-8FBB19E6D7BB}"/>
              </a:ext>
            </a:extLst>
          </p:cNvPr>
          <p:cNvSpPr>
            <a:spLocks noGrp="1"/>
          </p:cNvSpPr>
          <p:nvPr>
            <p:ph type="title"/>
          </p:nvPr>
        </p:nvSpPr>
        <p:spPr/>
        <p:txBody>
          <a:bodyPr/>
          <a:lstStyle/>
          <a:p>
            <a:r>
              <a:rPr lang="en-US" sz="3600" dirty="0"/>
              <a:t>     Faculty Achievements &amp; student Achievements</a:t>
            </a:r>
          </a:p>
        </p:txBody>
      </p:sp>
      <p:sp>
        <p:nvSpPr>
          <p:cNvPr id="3" name="Content Placeholder 2">
            <a:extLst>
              <a:ext uri="{FF2B5EF4-FFF2-40B4-BE49-F238E27FC236}">
                <a16:creationId xmlns:a16="http://schemas.microsoft.com/office/drawing/2014/main" id="{40631AF2-E24E-4671-A6F2-A63EFC670014}"/>
              </a:ext>
            </a:extLst>
          </p:cNvPr>
          <p:cNvSpPr>
            <a:spLocks noGrp="1"/>
          </p:cNvSpPr>
          <p:nvPr>
            <p:ph idx="1"/>
          </p:nvPr>
        </p:nvSpPr>
        <p:spPr/>
        <p:txBody>
          <a:bodyPr/>
          <a:lstStyle/>
          <a:p>
            <a:r>
              <a:rPr lang="en-US" dirty="0">
                <a:hlinkClick r:id="rId2" action="ppaction://hlinkfile"/>
              </a:rPr>
              <a:t>Faculty Achievements</a:t>
            </a:r>
            <a:endParaRPr lang="en-US" dirty="0"/>
          </a:p>
          <a:p>
            <a:endParaRPr lang="en-US" dirty="0"/>
          </a:p>
          <a:p>
            <a:pPr marL="0" indent="0">
              <a:buNone/>
            </a:pPr>
            <a:endParaRPr lang="en-US" dirty="0">
              <a:solidFill>
                <a:srgbClr val="FF0000"/>
              </a:solidFill>
            </a:endParaRPr>
          </a:p>
        </p:txBody>
      </p:sp>
      <p:graphicFrame>
        <p:nvGraphicFramePr>
          <p:cNvPr id="6" name="Chart 5">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4293716546"/>
              </p:ext>
            </p:extLst>
          </p:nvPr>
        </p:nvGraphicFramePr>
        <p:xfrm>
          <a:off x="960895" y="2200301"/>
          <a:ext cx="10786819"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65269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5752E47C-9586-4DD9-9D98-C259EA017644}"/>
              </a:ext>
            </a:extLst>
          </p:cNvPr>
          <p:cNvSpPr>
            <a:spLocks noGrp="1"/>
          </p:cNvSpPr>
          <p:nvPr>
            <p:ph type="title"/>
          </p:nvPr>
        </p:nvSpPr>
        <p:spPr/>
        <p:txBody>
          <a:bodyPr/>
          <a:lstStyle/>
          <a:p>
            <a:r>
              <a:rPr lang="en-US" altLang="en-US" b="1" dirty="0">
                <a:solidFill>
                  <a:srgbClr val="C00000"/>
                </a:solidFill>
              </a:rPr>
              <a:t>Department Profile</a:t>
            </a:r>
          </a:p>
        </p:txBody>
      </p:sp>
      <p:graphicFrame>
        <p:nvGraphicFramePr>
          <p:cNvPr id="7" name="Content Placeholder 6">
            <a:extLst>
              <a:ext uri="{FF2B5EF4-FFF2-40B4-BE49-F238E27FC236}">
                <a16:creationId xmlns:a16="http://schemas.microsoft.com/office/drawing/2014/main" id="{860C86FD-CAC7-4058-990A-AD4500CC3153}"/>
              </a:ext>
            </a:extLst>
          </p:cNvPr>
          <p:cNvGraphicFramePr>
            <a:graphicFrameLocks noGrp="1"/>
          </p:cNvGraphicFramePr>
          <p:nvPr>
            <p:ph idx="1"/>
            <p:extLst>
              <p:ext uri="{D42A27DB-BD31-4B8C-83A1-F6EECF244321}">
                <p14:modId xmlns:p14="http://schemas.microsoft.com/office/powerpoint/2010/main" val="1169409857"/>
              </p:ext>
            </p:extLst>
          </p:nvPr>
        </p:nvGraphicFramePr>
        <p:xfrm>
          <a:off x="609599" y="1600199"/>
          <a:ext cx="11070771" cy="5121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370960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CD784-D85A-427F-A749-8FBB19E6D7BB}"/>
              </a:ext>
            </a:extLst>
          </p:cNvPr>
          <p:cNvSpPr>
            <a:spLocks noGrp="1"/>
          </p:cNvSpPr>
          <p:nvPr>
            <p:ph type="title"/>
          </p:nvPr>
        </p:nvSpPr>
        <p:spPr/>
        <p:txBody>
          <a:bodyPr/>
          <a:lstStyle/>
          <a:p>
            <a:r>
              <a:rPr lang="en-US" sz="3600" dirty="0"/>
              <a:t>     </a:t>
            </a:r>
            <a:r>
              <a:rPr lang="en-US" sz="2800" dirty="0"/>
              <a:t>Status of books procured at Dept. Library during last 3 years</a:t>
            </a:r>
            <a:endParaRPr lang="en-US" sz="3600" dirty="0"/>
          </a:p>
        </p:txBody>
      </p:sp>
      <p:sp>
        <p:nvSpPr>
          <p:cNvPr id="3" name="Content Placeholder 2">
            <a:extLst>
              <a:ext uri="{FF2B5EF4-FFF2-40B4-BE49-F238E27FC236}">
                <a16:creationId xmlns:a16="http://schemas.microsoft.com/office/drawing/2014/main" id="{40631AF2-E24E-4671-A6F2-A63EFC670014}"/>
              </a:ext>
            </a:extLst>
          </p:cNvPr>
          <p:cNvSpPr>
            <a:spLocks noGrp="1"/>
          </p:cNvSpPr>
          <p:nvPr>
            <p:ph idx="1"/>
          </p:nvPr>
        </p:nvSpPr>
        <p:spPr/>
        <p:txBody>
          <a:bodyPr/>
          <a:lstStyle/>
          <a:p>
            <a:r>
              <a:rPr lang="en-US" sz="2400" dirty="0"/>
              <a:t>Table AY 2016-17 onwards</a:t>
            </a:r>
          </a:p>
          <a:p>
            <a:endParaRPr lang="en-US" dirty="0"/>
          </a:p>
        </p:txBody>
      </p:sp>
      <p:graphicFrame>
        <p:nvGraphicFramePr>
          <p:cNvPr id="4" name="Table 3">
            <a:extLst>
              <a:ext uri="{FF2B5EF4-FFF2-40B4-BE49-F238E27FC236}">
                <a16:creationId xmlns:a16="http://schemas.microsoft.com/office/drawing/2014/main" id="{8C4EF11B-16E4-4514-AFA7-E0C69B2A4BC8}"/>
              </a:ext>
            </a:extLst>
          </p:cNvPr>
          <p:cNvGraphicFramePr>
            <a:graphicFrameLocks noGrp="1"/>
          </p:cNvGraphicFramePr>
          <p:nvPr>
            <p:extLst/>
          </p:nvPr>
        </p:nvGraphicFramePr>
        <p:xfrm>
          <a:off x="2226953" y="2172773"/>
          <a:ext cx="7275714" cy="3085027"/>
        </p:xfrm>
        <a:graphic>
          <a:graphicData uri="http://schemas.openxmlformats.org/drawingml/2006/table">
            <a:tbl>
              <a:tblPr firstRow="1" firstCol="1" bandRow="1">
                <a:tableStyleId>{5C22544A-7EE6-4342-B048-85BDC9FD1C3A}</a:tableStyleId>
              </a:tblPr>
              <a:tblGrid>
                <a:gridCol w="1539135">
                  <a:extLst>
                    <a:ext uri="{9D8B030D-6E8A-4147-A177-3AD203B41FA5}">
                      <a16:colId xmlns:a16="http://schemas.microsoft.com/office/drawing/2014/main" val="1614682810"/>
                    </a:ext>
                  </a:extLst>
                </a:gridCol>
                <a:gridCol w="1481048">
                  <a:extLst>
                    <a:ext uri="{9D8B030D-6E8A-4147-A177-3AD203B41FA5}">
                      <a16:colId xmlns:a16="http://schemas.microsoft.com/office/drawing/2014/main" val="1396649839"/>
                    </a:ext>
                  </a:extLst>
                </a:gridCol>
                <a:gridCol w="4255531">
                  <a:extLst>
                    <a:ext uri="{9D8B030D-6E8A-4147-A177-3AD203B41FA5}">
                      <a16:colId xmlns:a16="http://schemas.microsoft.com/office/drawing/2014/main" val="804128641"/>
                    </a:ext>
                  </a:extLst>
                </a:gridCol>
              </a:tblGrid>
              <a:tr h="981118">
                <a:tc>
                  <a:txBody>
                    <a:bodyPr/>
                    <a:lstStyle/>
                    <a:p>
                      <a:pPr algn="ctr">
                        <a:lnSpc>
                          <a:spcPct val="115000"/>
                        </a:lnSpc>
                        <a:spcAft>
                          <a:spcPts val="0"/>
                        </a:spcAft>
                      </a:pPr>
                      <a:r>
                        <a:rPr lang="en-US" sz="2400" dirty="0">
                          <a:effectLst/>
                        </a:rPr>
                        <a:t>Academic Year</a:t>
                      </a:r>
                      <a:endParaRPr lang="en-US" sz="24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15000"/>
                        </a:lnSpc>
                        <a:spcAft>
                          <a:spcPts val="0"/>
                        </a:spcAft>
                      </a:pPr>
                      <a:r>
                        <a:rPr lang="en-US" sz="2400" dirty="0">
                          <a:effectLst/>
                        </a:rPr>
                        <a:t>Total Number of Books Ordered</a:t>
                      </a:r>
                      <a:endParaRPr lang="en-US" sz="24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15000"/>
                        </a:lnSpc>
                        <a:spcAft>
                          <a:spcPts val="0"/>
                        </a:spcAft>
                      </a:pPr>
                      <a:r>
                        <a:rPr lang="en-US" sz="2400" dirty="0">
                          <a:effectLst/>
                        </a:rPr>
                        <a:t>Total Number of Books Currently Available</a:t>
                      </a:r>
                      <a:endParaRPr lang="en-US" sz="24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extLst>
                  <a:ext uri="{0D108BD9-81ED-4DB2-BD59-A6C34878D82A}">
                    <a16:rowId xmlns:a16="http://schemas.microsoft.com/office/drawing/2014/main" val="2312653802"/>
                  </a:ext>
                </a:extLst>
              </a:tr>
              <a:tr h="475744">
                <a:tc>
                  <a:txBody>
                    <a:bodyPr/>
                    <a:lstStyle/>
                    <a:p>
                      <a:pPr algn="ctr">
                        <a:lnSpc>
                          <a:spcPct val="115000"/>
                        </a:lnSpc>
                        <a:spcAft>
                          <a:spcPts val="0"/>
                        </a:spcAft>
                      </a:pPr>
                      <a:r>
                        <a:rPr lang="en-US" sz="2400" dirty="0">
                          <a:effectLst/>
                        </a:rPr>
                        <a:t>2016-17</a:t>
                      </a:r>
                      <a:endParaRPr lang="en-US" sz="24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15000"/>
                        </a:lnSpc>
                        <a:spcAft>
                          <a:spcPts val="0"/>
                        </a:spcAft>
                      </a:pPr>
                      <a:r>
                        <a:rPr lang="en-US" sz="2400" dirty="0">
                          <a:effectLst/>
                        </a:rPr>
                        <a:t>62</a:t>
                      </a:r>
                      <a:endParaRPr lang="en-US" sz="24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15000"/>
                        </a:lnSpc>
                        <a:spcAft>
                          <a:spcPts val="0"/>
                        </a:spcAft>
                      </a:pPr>
                      <a:r>
                        <a:rPr lang="en-US" sz="2400">
                          <a:effectLst/>
                        </a:rPr>
                        <a:t>531</a:t>
                      </a:r>
                      <a:endParaRPr lang="en-US" sz="24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extLst>
                  <a:ext uri="{0D108BD9-81ED-4DB2-BD59-A6C34878D82A}">
                    <a16:rowId xmlns:a16="http://schemas.microsoft.com/office/drawing/2014/main" val="473039471"/>
                  </a:ext>
                </a:extLst>
              </a:tr>
              <a:tr h="475744">
                <a:tc>
                  <a:txBody>
                    <a:bodyPr/>
                    <a:lstStyle/>
                    <a:p>
                      <a:pPr algn="ctr">
                        <a:lnSpc>
                          <a:spcPct val="115000"/>
                        </a:lnSpc>
                        <a:spcAft>
                          <a:spcPts val="0"/>
                        </a:spcAft>
                      </a:pPr>
                      <a:r>
                        <a:rPr lang="en-US" sz="2400" dirty="0">
                          <a:effectLst/>
                        </a:rPr>
                        <a:t>2017-18</a:t>
                      </a:r>
                      <a:endParaRPr lang="en-US" sz="24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15000"/>
                        </a:lnSpc>
                        <a:spcAft>
                          <a:spcPts val="0"/>
                        </a:spcAft>
                      </a:pPr>
                      <a:r>
                        <a:rPr lang="en-US" sz="2400" dirty="0">
                          <a:effectLst/>
                        </a:rPr>
                        <a:t>51</a:t>
                      </a:r>
                      <a:endParaRPr lang="en-US" sz="24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15000"/>
                        </a:lnSpc>
                        <a:spcAft>
                          <a:spcPts val="0"/>
                        </a:spcAft>
                      </a:pPr>
                      <a:r>
                        <a:rPr lang="en-US" sz="2400">
                          <a:effectLst/>
                        </a:rPr>
                        <a:t>582</a:t>
                      </a:r>
                      <a:endParaRPr lang="en-US" sz="24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extLst>
                  <a:ext uri="{0D108BD9-81ED-4DB2-BD59-A6C34878D82A}">
                    <a16:rowId xmlns:a16="http://schemas.microsoft.com/office/drawing/2014/main" val="1142184827"/>
                  </a:ext>
                </a:extLst>
              </a:tr>
              <a:tr h="475744">
                <a:tc>
                  <a:txBody>
                    <a:bodyPr/>
                    <a:lstStyle/>
                    <a:p>
                      <a:pPr algn="ctr">
                        <a:lnSpc>
                          <a:spcPct val="115000"/>
                        </a:lnSpc>
                        <a:spcAft>
                          <a:spcPts val="0"/>
                        </a:spcAft>
                      </a:pPr>
                      <a:r>
                        <a:rPr lang="en-US" sz="2400" dirty="0">
                          <a:effectLst/>
                        </a:rPr>
                        <a:t>2018-19</a:t>
                      </a:r>
                      <a:endParaRPr lang="en-US" sz="24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15000"/>
                        </a:lnSpc>
                        <a:spcAft>
                          <a:spcPts val="0"/>
                        </a:spcAft>
                      </a:pPr>
                      <a:r>
                        <a:rPr lang="en-US" sz="2400" dirty="0">
                          <a:effectLst/>
                        </a:rPr>
                        <a:t>33</a:t>
                      </a:r>
                      <a:endParaRPr lang="en-US" sz="24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15000"/>
                        </a:lnSpc>
                        <a:spcAft>
                          <a:spcPts val="0"/>
                        </a:spcAft>
                      </a:pPr>
                      <a:r>
                        <a:rPr lang="en-US" sz="2400" dirty="0">
                          <a:effectLst/>
                        </a:rPr>
                        <a:t>615</a:t>
                      </a:r>
                      <a:endParaRPr lang="en-US" sz="24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extLst>
                  <a:ext uri="{0D108BD9-81ED-4DB2-BD59-A6C34878D82A}">
                    <a16:rowId xmlns:a16="http://schemas.microsoft.com/office/drawing/2014/main" val="1240674949"/>
                  </a:ext>
                </a:extLst>
              </a:tr>
            </a:tbl>
          </a:graphicData>
        </a:graphic>
      </p:graphicFrame>
      <p:sp>
        <p:nvSpPr>
          <p:cNvPr id="5" name="TextBox 4">
            <a:extLst>
              <a:ext uri="{FF2B5EF4-FFF2-40B4-BE49-F238E27FC236}">
                <a16:creationId xmlns:a16="http://schemas.microsoft.com/office/drawing/2014/main" id="{FA467E75-AE87-4E3A-993F-4AB6E124B573}"/>
              </a:ext>
            </a:extLst>
          </p:cNvPr>
          <p:cNvSpPr txBox="1"/>
          <p:nvPr/>
        </p:nvSpPr>
        <p:spPr>
          <a:xfrm>
            <a:off x="609601" y="5548393"/>
            <a:ext cx="9743268" cy="738664"/>
          </a:xfrm>
          <a:prstGeom prst="rect">
            <a:avLst/>
          </a:prstGeom>
          <a:noFill/>
        </p:spPr>
        <p:txBody>
          <a:bodyPr wrap="square" rtlCol="0">
            <a:spAutoFit/>
          </a:bodyPr>
          <a:lstStyle/>
          <a:p>
            <a:r>
              <a:rPr lang="en-US" sz="2400" b="1" dirty="0"/>
              <a:t>Note:</a:t>
            </a:r>
            <a:r>
              <a:rPr lang="en-US" sz="2400" dirty="0"/>
              <a:t> Since last accreditation visit , books procured in dept. library is </a:t>
            </a:r>
            <a:r>
              <a:rPr lang="en-US" sz="2400" b="1" dirty="0"/>
              <a:t>146</a:t>
            </a:r>
          </a:p>
          <a:p>
            <a:r>
              <a:rPr lang="en-US" dirty="0"/>
              <a:t> </a:t>
            </a:r>
          </a:p>
        </p:txBody>
      </p:sp>
    </p:spTree>
    <p:extLst>
      <p:ext uri="{BB962C8B-B14F-4D97-AF65-F5344CB8AC3E}">
        <p14:creationId xmlns:p14="http://schemas.microsoft.com/office/powerpoint/2010/main" val="60638780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16CE46BE-9DFE-4E8B-B645-D1D32AB19251}"/>
              </a:ext>
            </a:extLst>
          </p:cNvPr>
          <p:cNvSpPr>
            <a:spLocks noGrp="1"/>
          </p:cNvSpPr>
          <p:nvPr>
            <p:ph type="title"/>
          </p:nvPr>
        </p:nvSpPr>
        <p:spPr/>
        <p:txBody>
          <a:bodyPr/>
          <a:lstStyle/>
          <a:p>
            <a:r>
              <a:rPr lang="en-US" altLang="en-US" sz="3600" b="1" dirty="0">
                <a:solidFill>
                  <a:srgbClr val="C00000"/>
                </a:solidFill>
              </a:rPr>
              <a:t>Process followed for improving quality of </a:t>
            </a:r>
            <a:br>
              <a:rPr lang="en-US" altLang="en-US" sz="3600" b="1" dirty="0">
                <a:solidFill>
                  <a:srgbClr val="C00000"/>
                </a:solidFill>
              </a:rPr>
            </a:br>
            <a:r>
              <a:rPr lang="en-US" altLang="en-US" sz="3600" b="1" dirty="0">
                <a:solidFill>
                  <a:srgbClr val="C00000"/>
                </a:solidFill>
              </a:rPr>
              <a:t>teaching learning</a:t>
            </a:r>
          </a:p>
        </p:txBody>
      </p:sp>
      <p:sp>
        <p:nvSpPr>
          <p:cNvPr id="44035" name="Slide Number Placeholder 2">
            <a:extLst>
              <a:ext uri="{FF2B5EF4-FFF2-40B4-BE49-F238E27FC236}">
                <a16:creationId xmlns:a16="http://schemas.microsoft.com/office/drawing/2014/main" id="{FF9CFB34-5ECF-4992-87C0-7328E51BE54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CC4F396-BB12-4F0D-A1EE-71CF5D1C1C97}" type="slidenum">
              <a:rPr lang="en-US" altLang="en-US" sz="1200" smtClean="0">
                <a:solidFill>
                  <a:srgbClr val="898989"/>
                </a:solidFill>
                <a:latin typeface="+mj-lt"/>
              </a:rPr>
              <a:pPr>
                <a:spcBef>
                  <a:spcPct val="0"/>
                </a:spcBef>
                <a:buFontTx/>
                <a:buNone/>
              </a:pPr>
              <a:t>81</a:t>
            </a:fld>
            <a:endParaRPr lang="en-US" altLang="en-US" sz="1200">
              <a:solidFill>
                <a:srgbClr val="898989"/>
              </a:solidFill>
              <a:latin typeface="+mj-lt"/>
            </a:endParaRPr>
          </a:p>
        </p:txBody>
      </p:sp>
      <p:pic>
        <p:nvPicPr>
          <p:cNvPr id="44036" name="Picture 4">
            <a:extLst>
              <a:ext uri="{FF2B5EF4-FFF2-40B4-BE49-F238E27FC236}">
                <a16:creationId xmlns:a16="http://schemas.microsoft.com/office/drawing/2014/main" id="{E73D1852-33A8-4DA0-A7E5-708E693183D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76388"/>
            <a:ext cx="6172200" cy="29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5">
            <a:extLst>
              <a:ext uri="{FF2B5EF4-FFF2-40B4-BE49-F238E27FC236}">
                <a16:creationId xmlns:a16="http://schemas.microsoft.com/office/drawing/2014/main" id="{62D73A48-B8A1-44CB-87E6-49F0878764D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686300"/>
            <a:ext cx="626745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5">
            <a:extLst>
              <a:ext uri="{FF2B5EF4-FFF2-40B4-BE49-F238E27FC236}">
                <a16:creationId xmlns:a16="http://schemas.microsoft.com/office/drawing/2014/main" id="{06504B2D-B7BD-4EF5-923C-9E31C3125D87}"/>
              </a:ext>
            </a:extLst>
          </p:cNvPr>
          <p:cNvSpPr txBox="1">
            <a:spLocks noChangeArrowheads="1"/>
          </p:cNvSpPr>
          <p:nvPr/>
        </p:nvSpPr>
        <p:spPr bwMode="auto">
          <a:xfrm>
            <a:off x="7250113" y="4687888"/>
            <a:ext cx="353377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en-US" altLang="en-US" sz="1800" b="1" dirty="0">
                <a:latin typeface="+mj-lt"/>
              </a:rPr>
              <a:t>Design based assignments given to students which can map to real time examples</a:t>
            </a:r>
          </a:p>
        </p:txBody>
      </p:sp>
      <p:sp>
        <p:nvSpPr>
          <p:cNvPr id="44039" name="Rectangle 7">
            <a:extLst>
              <a:ext uri="{FF2B5EF4-FFF2-40B4-BE49-F238E27FC236}">
                <a16:creationId xmlns:a16="http://schemas.microsoft.com/office/drawing/2014/main" id="{00F43042-5A47-4296-A196-CFBC79DD84A8}"/>
              </a:ext>
            </a:extLst>
          </p:cNvPr>
          <p:cNvSpPr>
            <a:spLocks noChangeArrowheads="1"/>
          </p:cNvSpPr>
          <p:nvPr/>
        </p:nvSpPr>
        <p:spPr bwMode="auto">
          <a:xfrm>
            <a:off x="6951663" y="1576388"/>
            <a:ext cx="4929187" cy="133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15000"/>
              </a:lnSpc>
              <a:spcBef>
                <a:spcPct val="0"/>
              </a:spcBef>
              <a:spcAft>
                <a:spcPts val="1000"/>
              </a:spcAft>
              <a:buFontTx/>
              <a:buNone/>
            </a:pPr>
            <a:r>
              <a:rPr lang="en-US" altLang="en-US" sz="1800" b="1" dirty="0">
                <a:latin typeface="+mj-lt"/>
                <a:ea typeface="Times New Roman" panose="02020603050405020304" pitchFamily="18" charset="0"/>
                <a:cs typeface="Mangal" panose="02040503050203030202" pitchFamily="18" charset="0"/>
              </a:rPr>
              <a:t>Instructions: Answer Q.1, Q.2, Q.3, Q.4 With respect to your selected application of case study (YouTube, Facebook, Online shopping, </a:t>
            </a:r>
            <a:r>
              <a:rPr lang="en-US" altLang="en-US" sz="1800" b="1" dirty="0" err="1">
                <a:latin typeface="+mj-lt"/>
                <a:ea typeface="Times New Roman" panose="02020603050405020304" pitchFamily="18" charset="0"/>
                <a:cs typeface="Mangal" panose="02040503050203030202" pitchFamily="18" charset="0"/>
              </a:rPr>
              <a:t>Zommato</a:t>
            </a:r>
            <a:r>
              <a:rPr lang="en-US" altLang="en-US" sz="1800" b="1" dirty="0">
                <a:latin typeface="+mj-lt"/>
                <a:ea typeface="Times New Roman" panose="02020603050405020304" pitchFamily="18" charset="0"/>
                <a:cs typeface="Mangal" panose="02040503050203030202" pitchFamily="18" charset="0"/>
              </a:rPr>
              <a:t>).</a:t>
            </a:r>
            <a:endParaRPr lang="en-US" altLang="en-US" sz="1600" dirty="0">
              <a:latin typeface="+mj-lt"/>
              <a:ea typeface="Times New Roman" panose="02020603050405020304" pitchFamily="18" charset="0"/>
              <a:cs typeface="Mangal" panose="02040503050203030202" pitchFamily="18" charset="0"/>
            </a:endParaRPr>
          </a:p>
        </p:txBody>
      </p:sp>
      <p:sp>
        <p:nvSpPr>
          <p:cNvPr id="4" name="Arrow: Left 3">
            <a:extLst>
              <a:ext uri="{FF2B5EF4-FFF2-40B4-BE49-F238E27FC236}">
                <a16:creationId xmlns:a16="http://schemas.microsoft.com/office/drawing/2014/main" id="{C69A25EC-C401-4064-923D-BEF0D5869B30}"/>
              </a:ext>
            </a:extLst>
          </p:cNvPr>
          <p:cNvSpPr/>
          <p:nvPr/>
        </p:nvSpPr>
        <p:spPr>
          <a:xfrm>
            <a:off x="7129220" y="2991173"/>
            <a:ext cx="1608380" cy="48862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1" name="Arrow: Left 10">
            <a:extLst>
              <a:ext uri="{FF2B5EF4-FFF2-40B4-BE49-F238E27FC236}">
                <a16:creationId xmlns:a16="http://schemas.microsoft.com/office/drawing/2014/main" id="{BD76C888-2F37-4761-A187-8DF5673572D4}"/>
              </a:ext>
            </a:extLst>
          </p:cNvPr>
          <p:cNvSpPr/>
          <p:nvPr/>
        </p:nvSpPr>
        <p:spPr>
          <a:xfrm>
            <a:off x="7129220" y="5772150"/>
            <a:ext cx="1608380" cy="48862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Tree>
    <p:extLst>
      <p:ext uri="{BB962C8B-B14F-4D97-AF65-F5344CB8AC3E}">
        <p14:creationId xmlns:p14="http://schemas.microsoft.com/office/powerpoint/2010/main" val="228580988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6989C2AF-8F22-46D8-B227-8786DE0392CC}"/>
              </a:ext>
            </a:extLst>
          </p:cNvPr>
          <p:cNvSpPr>
            <a:spLocks noGrp="1"/>
          </p:cNvSpPr>
          <p:nvPr>
            <p:ph type="title"/>
          </p:nvPr>
        </p:nvSpPr>
        <p:spPr/>
        <p:txBody>
          <a:bodyPr/>
          <a:lstStyle/>
          <a:p>
            <a:r>
              <a:rPr lang="en-US" altLang="en-US" b="1" dirty="0">
                <a:solidFill>
                  <a:srgbClr val="C00000"/>
                </a:solidFill>
              </a:rPr>
              <a:t> </a:t>
            </a:r>
            <a:r>
              <a:rPr lang="en-US" altLang="en-US" sz="3200" b="1" dirty="0">
                <a:solidFill>
                  <a:srgbClr val="C00000"/>
                </a:solidFill>
              </a:rPr>
              <a:t>Process followed for improving </a:t>
            </a:r>
            <a:br>
              <a:rPr lang="en-US" altLang="en-US" sz="3200" b="1" dirty="0">
                <a:solidFill>
                  <a:srgbClr val="C00000"/>
                </a:solidFill>
              </a:rPr>
            </a:br>
            <a:r>
              <a:rPr lang="en-US" altLang="en-US" sz="3200" b="1" dirty="0">
                <a:solidFill>
                  <a:srgbClr val="C00000"/>
                </a:solidFill>
              </a:rPr>
              <a:t>quality of students projects</a:t>
            </a:r>
          </a:p>
        </p:txBody>
      </p:sp>
      <p:sp>
        <p:nvSpPr>
          <p:cNvPr id="45059" name="Slide Number Placeholder 2">
            <a:extLst>
              <a:ext uri="{FF2B5EF4-FFF2-40B4-BE49-F238E27FC236}">
                <a16:creationId xmlns:a16="http://schemas.microsoft.com/office/drawing/2014/main" id="{C986B0D6-E03C-48C3-A376-9FF0309190D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0EF492E-1BA4-464D-903B-06A170D9C9C0}" type="slidenum">
              <a:rPr lang="en-US" altLang="en-US" sz="1200" smtClean="0">
                <a:solidFill>
                  <a:srgbClr val="898989"/>
                </a:solidFill>
                <a:latin typeface="Arial" panose="020B0604020202020204" pitchFamily="34" charset="0"/>
              </a:rPr>
              <a:pPr>
                <a:spcBef>
                  <a:spcPct val="0"/>
                </a:spcBef>
                <a:buFontTx/>
                <a:buNone/>
              </a:pPr>
              <a:t>82</a:t>
            </a:fld>
            <a:endParaRPr lang="en-US" altLang="en-US" sz="1200">
              <a:solidFill>
                <a:srgbClr val="898989"/>
              </a:solidFill>
              <a:latin typeface="Arial" panose="020B0604020202020204" pitchFamily="34" charset="0"/>
            </a:endParaRPr>
          </a:p>
        </p:txBody>
      </p:sp>
      <p:graphicFrame>
        <p:nvGraphicFramePr>
          <p:cNvPr id="3" name="Diagram 2">
            <a:extLst>
              <a:ext uri="{FF2B5EF4-FFF2-40B4-BE49-F238E27FC236}">
                <a16:creationId xmlns:a16="http://schemas.microsoft.com/office/drawing/2014/main" id="{D7EEF773-63A4-470E-B9BC-42E3D2A6D2C4}"/>
              </a:ext>
            </a:extLst>
          </p:cNvPr>
          <p:cNvGraphicFramePr/>
          <p:nvPr>
            <p:extLst/>
          </p:nvPr>
        </p:nvGraphicFramePr>
        <p:xfrm>
          <a:off x="609600" y="1187661"/>
          <a:ext cx="10275376" cy="5863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676409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110" y="412124"/>
            <a:ext cx="10515600" cy="913439"/>
          </a:xfrm>
        </p:spPr>
        <p:txBody>
          <a:bodyPr/>
          <a:lstStyle/>
          <a:p>
            <a:r>
              <a:rPr lang="en-US" sz="2800" dirty="0"/>
              <a:t>Contribution to the Revision of UOM Syllabus  (2016 Rev.)</a:t>
            </a:r>
          </a:p>
        </p:txBody>
      </p:sp>
      <p:graphicFrame>
        <p:nvGraphicFramePr>
          <p:cNvPr id="6" name="Table 5"/>
          <p:cNvGraphicFramePr>
            <a:graphicFrameLocks noGrp="1"/>
          </p:cNvGraphicFramePr>
          <p:nvPr>
            <p:extLst>
              <p:ext uri="{D42A27DB-BD31-4B8C-83A1-F6EECF244321}">
                <p14:modId xmlns:p14="http://schemas.microsoft.com/office/powerpoint/2010/main" val="2336715672"/>
              </p:ext>
            </p:extLst>
          </p:nvPr>
        </p:nvGraphicFramePr>
        <p:xfrm>
          <a:off x="852867" y="1254526"/>
          <a:ext cx="10486265" cy="5191350"/>
        </p:xfrm>
        <a:graphic>
          <a:graphicData uri="http://schemas.openxmlformats.org/drawingml/2006/table">
            <a:tbl>
              <a:tblPr firstRow="1" bandRow="1">
                <a:tableStyleId>{5C22544A-7EE6-4342-B048-85BDC9FD1C3A}</a:tableStyleId>
              </a:tblPr>
              <a:tblGrid>
                <a:gridCol w="930268">
                  <a:extLst>
                    <a:ext uri="{9D8B030D-6E8A-4147-A177-3AD203B41FA5}">
                      <a16:colId xmlns:a16="http://schemas.microsoft.com/office/drawing/2014/main" val="20000"/>
                    </a:ext>
                  </a:extLst>
                </a:gridCol>
                <a:gridCol w="3264238">
                  <a:extLst>
                    <a:ext uri="{9D8B030D-6E8A-4147-A177-3AD203B41FA5}">
                      <a16:colId xmlns:a16="http://schemas.microsoft.com/office/drawing/2014/main" val="20001"/>
                    </a:ext>
                  </a:extLst>
                </a:gridCol>
                <a:gridCol w="2097253">
                  <a:extLst>
                    <a:ext uri="{9D8B030D-6E8A-4147-A177-3AD203B41FA5}">
                      <a16:colId xmlns:a16="http://schemas.microsoft.com/office/drawing/2014/main" val="20002"/>
                    </a:ext>
                  </a:extLst>
                </a:gridCol>
                <a:gridCol w="2097253">
                  <a:extLst>
                    <a:ext uri="{9D8B030D-6E8A-4147-A177-3AD203B41FA5}">
                      <a16:colId xmlns:a16="http://schemas.microsoft.com/office/drawing/2014/main" val="20003"/>
                    </a:ext>
                  </a:extLst>
                </a:gridCol>
                <a:gridCol w="2097253">
                  <a:extLst>
                    <a:ext uri="{9D8B030D-6E8A-4147-A177-3AD203B41FA5}">
                      <a16:colId xmlns:a16="http://schemas.microsoft.com/office/drawing/2014/main" val="20004"/>
                    </a:ext>
                  </a:extLst>
                </a:gridCol>
              </a:tblGrid>
              <a:tr h="636145">
                <a:tc>
                  <a:txBody>
                    <a:bodyPr/>
                    <a:lstStyle/>
                    <a:p>
                      <a:pPr algn="ctr"/>
                      <a:r>
                        <a:rPr lang="en-US" dirty="0" err="1"/>
                        <a:t>Sr.No</a:t>
                      </a:r>
                      <a:r>
                        <a:rPr lang="en-US" dirty="0"/>
                        <a:t>.</a:t>
                      </a:r>
                    </a:p>
                  </a:txBody>
                  <a:tcPr/>
                </a:tc>
                <a:tc>
                  <a:txBody>
                    <a:bodyPr/>
                    <a:lstStyle/>
                    <a:p>
                      <a:pPr algn="ctr"/>
                      <a:r>
                        <a:rPr lang="en-US" dirty="0"/>
                        <a:t>Name of Faculty member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 Contribution for syllabus revision for Subject</a:t>
                      </a:r>
                    </a:p>
                    <a:p>
                      <a:pPr algn="ctr"/>
                      <a:endParaRPr lang="en-US" dirty="0"/>
                    </a:p>
                  </a:txBody>
                  <a:tcPr/>
                </a:tc>
                <a:tc>
                  <a:txBody>
                    <a:bodyPr/>
                    <a:lstStyle/>
                    <a:p>
                      <a:pPr algn="ctr"/>
                      <a:r>
                        <a:rPr lang="en-US" dirty="0"/>
                        <a:t>Course/Semester</a:t>
                      </a:r>
                    </a:p>
                  </a:txBody>
                  <a:tcPr/>
                </a:tc>
                <a:tc>
                  <a:txBody>
                    <a:bodyPr/>
                    <a:lstStyle/>
                    <a:p>
                      <a:pPr algn="ctr"/>
                      <a:r>
                        <a:rPr lang="en-US" dirty="0"/>
                        <a:t>Syllabus</a:t>
                      </a:r>
                      <a:r>
                        <a:rPr lang="en-US" baseline="0" dirty="0"/>
                        <a:t> Scheme</a:t>
                      </a:r>
                      <a:endParaRPr lang="en-US" dirty="0"/>
                    </a:p>
                  </a:txBody>
                  <a:tcPr/>
                </a:tc>
                <a:extLst>
                  <a:ext uri="{0D108BD9-81ED-4DB2-BD59-A6C34878D82A}">
                    <a16:rowId xmlns:a16="http://schemas.microsoft.com/office/drawing/2014/main" val="10000"/>
                  </a:ext>
                </a:extLst>
              </a:tr>
              <a:tr h="560425">
                <a:tc>
                  <a:txBody>
                    <a:bodyPr/>
                    <a:lstStyle/>
                    <a:p>
                      <a:pPr algn="ctr"/>
                      <a:r>
                        <a:rPr lang="en-US" dirty="0"/>
                        <a:t>1</a:t>
                      </a:r>
                    </a:p>
                  </a:txBody>
                  <a:tcPr/>
                </a:tc>
                <a:tc>
                  <a:txBody>
                    <a:bodyPr/>
                    <a:lstStyle/>
                    <a:p>
                      <a:pPr algn="ctr"/>
                      <a:r>
                        <a:rPr lang="en-US" dirty="0"/>
                        <a:t>Dr. Kamal Shah</a:t>
                      </a:r>
                    </a:p>
                  </a:txBody>
                  <a:tcPr/>
                </a:tc>
                <a:tc>
                  <a:txBody>
                    <a:bodyPr/>
                    <a:lstStyle/>
                    <a:p>
                      <a:pPr algn="ctr"/>
                      <a:r>
                        <a:rPr lang="en-US" dirty="0"/>
                        <a:t>Multimedia</a:t>
                      </a:r>
                      <a:r>
                        <a:rPr lang="en-US" baseline="0" dirty="0"/>
                        <a:t> System</a:t>
                      </a:r>
                      <a:endParaRPr lang="en-US" dirty="0"/>
                    </a:p>
                  </a:txBody>
                  <a:tcPr/>
                </a:tc>
                <a:tc>
                  <a:txBody>
                    <a:bodyPr/>
                    <a:lstStyle/>
                    <a:p>
                      <a:pPr algn="ctr"/>
                      <a:r>
                        <a:rPr lang="en-US" dirty="0"/>
                        <a:t>BE</a:t>
                      </a:r>
                      <a:r>
                        <a:rPr lang="en-US" baseline="0" dirty="0"/>
                        <a:t> /SEM-VII</a:t>
                      </a:r>
                      <a:endParaRPr lang="en-US" dirty="0"/>
                    </a:p>
                  </a:txBody>
                  <a:tcPr/>
                </a:tc>
                <a:tc>
                  <a:txBody>
                    <a:bodyPr/>
                    <a:lstStyle/>
                    <a:p>
                      <a:pPr algn="ctr"/>
                      <a:r>
                        <a:rPr lang="en-US" dirty="0"/>
                        <a:t>CBCGS</a:t>
                      </a:r>
                    </a:p>
                  </a:txBody>
                  <a:tcPr/>
                </a:tc>
                <a:extLst>
                  <a:ext uri="{0D108BD9-81ED-4DB2-BD59-A6C34878D82A}">
                    <a16:rowId xmlns:a16="http://schemas.microsoft.com/office/drawing/2014/main" val="10001"/>
                  </a:ext>
                </a:extLst>
              </a:tr>
              <a:tr h="560425">
                <a:tc>
                  <a:txBody>
                    <a:bodyPr/>
                    <a:lstStyle/>
                    <a:p>
                      <a:pPr algn="ctr"/>
                      <a:r>
                        <a:rPr lang="en-US" dirty="0"/>
                        <a:t>2</a:t>
                      </a:r>
                    </a:p>
                  </a:txBody>
                  <a:tcPr/>
                </a:tc>
                <a:tc>
                  <a:txBody>
                    <a:bodyPr/>
                    <a:lstStyle/>
                    <a:p>
                      <a:pPr algn="ctr"/>
                      <a:r>
                        <a:rPr lang="en-US" dirty="0"/>
                        <a:t>Dr.</a:t>
                      </a:r>
                      <a:r>
                        <a:rPr lang="en-US" baseline="0" dirty="0"/>
                        <a:t> Kamal Shah</a:t>
                      </a:r>
                      <a:endParaRPr lang="en-US" dirty="0"/>
                    </a:p>
                  </a:txBody>
                  <a:tcPr/>
                </a:tc>
                <a:tc>
                  <a:txBody>
                    <a:bodyPr/>
                    <a:lstStyle/>
                    <a:p>
                      <a:pPr algn="ctr"/>
                      <a:r>
                        <a:rPr lang="en-US" dirty="0"/>
                        <a:t>Computer</a:t>
                      </a:r>
                      <a:r>
                        <a:rPr lang="en-US" baseline="0" dirty="0"/>
                        <a:t> Graphics and Virtual Reality</a:t>
                      </a:r>
                      <a:endParaRPr lang="en-US" dirty="0"/>
                    </a:p>
                  </a:txBody>
                  <a:tcPr/>
                </a:tc>
                <a:tc>
                  <a:txBody>
                    <a:bodyPr/>
                    <a:lstStyle/>
                    <a:p>
                      <a:pPr algn="ctr"/>
                      <a:r>
                        <a:rPr lang="en-US" dirty="0"/>
                        <a:t>TE</a:t>
                      </a:r>
                      <a:r>
                        <a:rPr lang="en-US" baseline="0" dirty="0"/>
                        <a:t> /</a:t>
                      </a:r>
                      <a:r>
                        <a:rPr lang="en-US" dirty="0"/>
                        <a:t>SEM</a:t>
                      </a:r>
                      <a:r>
                        <a:rPr lang="en-US" baseline="0" dirty="0"/>
                        <a:t> – V</a:t>
                      </a:r>
                      <a:endParaRPr lang="en-US" dirty="0"/>
                    </a:p>
                  </a:txBody>
                  <a:tcPr/>
                </a:tc>
                <a:tc>
                  <a:txBody>
                    <a:bodyPr/>
                    <a:lstStyle/>
                    <a:p>
                      <a:pPr algn="ctr"/>
                      <a:r>
                        <a:rPr lang="en-US" dirty="0"/>
                        <a:t>CBCGS</a:t>
                      </a:r>
                    </a:p>
                  </a:txBody>
                  <a:tcPr/>
                </a:tc>
                <a:extLst>
                  <a:ext uri="{0D108BD9-81ED-4DB2-BD59-A6C34878D82A}">
                    <a16:rowId xmlns:a16="http://schemas.microsoft.com/office/drawing/2014/main" val="10002"/>
                  </a:ext>
                </a:extLst>
              </a:tr>
              <a:tr h="560425">
                <a:tc>
                  <a:txBody>
                    <a:bodyPr/>
                    <a:lstStyle/>
                    <a:p>
                      <a:pPr algn="ctr"/>
                      <a:r>
                        <a:rPr lang="en-US" dirty="0"/>
                        <a:t>3</a:t>
                      </a:r>
                    </a:p>
                  </a:txBody>
                  <a:tcPr/>
                </a:tc>
                <a:tc>
                  <a:txBody>
                    <a:bodyPr/>
                    <a:lstStyle/>
                    <a:p>
                      <a:pPr algn="ctr"/>
                      <a:r>
                        <a:rPr lang="en-US" dirty="0"/>
                        <a:t>Dr.</a:t>
                      </a:r>
                      <a:r>
                        <a:rPr lang="en-US" baseline="0" dirty="0"/>
                        <a:t> </a:t>
                      </a:r>
                      <a:r>
                        <a:rPr lang="en-US" baseline="0" dirty="0" err="1"/>
                        <a:t>Bijith</a:t>
                      </a:r>
                      <a:r>
                        <a:rPr lang="en-US" baseline="0" dirty="0"/>
                        <a:t> M.</a:t>
                      </a:r>
                      <a:endParaRPr lang="en-US" dirty="0"/>
                    </a:p>
                  </a:txBody>
                  <a:tcPr/>
                </a:tc>
                <a:tc>
                  <a:txBody>
                    <a:bodyPr/>
                    <a:lstStyle/>
                    <a:p>
                      <a:pPr algn="ctr"/>
                      <a:r>
                        <a:rPr lang="en-US" dirty="0"/>
                        <a:t>IT Strategy</a:t>
                      </a:r>
                    </a:p>
                  </a:txBody>
                  <a:tcPr/>
                </a:tc>
                <a:tc>
                  <a:txBody>
                    <a:bodyPr/>
                    <a:lstStyle/>
                    <a:p>
                      <a:pPr algn="ctr"/>
                      <a:r>
                        <a:rPr lang="en-US" dirty="0"/>
                        <a:t>ME</a:t>
                      </a:r>
                      <a:r>
                        <a:rPr lang="en-US" baseline="0" dirty="0"/>
                        <a:t> -SEM I</a:t>
                      </a:r>
                      <a:endParaRPr lang="en-US" dirty="0"/>
                    </a:p>
                  </a:txBody>
                  <a:tcPr/>
                </a:tc>
                <a:tc>
                  <a:txBody>
                    <a:bodyPr/>
                    <a:lstStyle/>
                    <a:p>
                      <a:pPr algn="ctr"/>
                      <a:r>
                        <a:rPr lang="en-US" dirty="0"/>
                        <a:t>CBCGS</a:t>
                      </a:r>
                    </a:p>
                  </a:txBody>
                  <a:tcPr/>
                </a:tc>
                <a:extLst>
                  <a:ext uri="{0D108BD9-81ED-4DB2-BD59-A6C34878D82A}">
                    <a16:rowId xmlns:a16="http://schemas.microsoft.com/office/drawing/2014/main" val="10003"/>
                  </a:ext>
                </a:extLst>
              </a:tr>
              <a:tr h="560425">
                <a:tc>
                  <a:txBody>
                    <a:bodyPr/>
                    <a:lstStyle/>
                    <a:p>
                      <a:pPr algn="ctr"/>
                      <a:r>
                        <a:rPr lang="en-US" dirty="0"/>
                        <a:t>4</a:t>
                      </a:r>
                    </a:p>
                  </a:txBody>
                  <a:tcPr/>
                </a:tc>
                <a:tc>
                  <a:txBody>
                    <a:bodyPr/>
                    <a:lstStyle/>
                    <a:p>
                      <a:pPr algn="ctr"/>
                      <a:r>
                        <a:rPr lang="en-US" dirty="0"/>
                        <a:t>Dr.</a:t>
                      </a:r>
                      <a:r>
                        <a:rPr lang="en-US" baseline="0" dirty="0"/>
                        <a:t> </a:t>
                      </a:r>
                      <a:r>
                        <a:rPr lang="en-US" baseline="0" dirty="0" err="1"/>
                        <a:t>Bijith</a:t>
                      </a:r>
                      <a:r>
                        <a:rPr lang="en-US" baseline="0" dirty="0"/>
                        <a:t> M.</a:t>
                      </a:r>
                      <a:endParaRPr lang="en-US" dirty="0"/>
                    </a:p>
                  </a:txBody>
                  <a:tcPr/>
                </a:tc>
                <a:tc>
                  <a:txBody>
                    <a:bodyPr/>
                    <a:lstStyle/>
                    <a:p>
                      <a:pPr algn="ctr"/>
                      <a:r>
                        <a:rPr lang="en-US" dirty="0"/>
                        <a:t>Image Processing</a:t>
                      </a:r>
                    </a:p>
                  </a:txBody>
                  <a:tcPr/>
                </a:tc>
                <a:tc>
                  <a:txBody>
                    <a:bodyPr/>
                    <a:lstStyle/>
                    <a:p>
                      <a:pPr algn="ctr"/>
                      <a:r>
                        <a:rPr lang="en-US" dirty="0"/>
                        <a:t>ME</a:t>
                      </a:r>
                      <a:r>
                        <a:rPr lang="en-US" baseline="0" dirty="0"/>
                        <a:t> -SEM I</a:t>
                      </a:r>
                      <a:endParaRPr lang="en-US" dirty="0"/>
                    </a:p>
                  </a:txBody>
                  <a:tcPr/>
                </a:tc>
                <a:tc>
                  <a:txBody>
                    <a:bodyPr/>
                    <a:lstStyle/>
                    <a:p>
                      <a:pPr algn="ctr"/>
                      <a:r>
                        <a:rPr lang="en-US" dirty="0"/>
                        <a:t>CBCGS</a:t>
                      </a:r>
                    </a:p>
                  </a:txBody>
                  <a:tcPr/>
                </a:tc>
                <a:extLst>
                  <a:ext uri="{0D108BD9-81ED-4DB2-BD59-A6C34878D82A}">
                    <a16:rowId xmlns:a16="http://schemas.microsoft.com/office/drawing/2014/main" val="10004"/>
                  </a:ext>
                </a:extLst>
              </a:tr>
              <a:tr h="560425">
                <a:tc>
                  <a:txBody>
                    <a:bodyPr/>
                    <a:lstStyle/>
                    <a:p>
                      <a:pPr algn="ctr"/>
                      <a:r>
                        <a:rPr lang="en-US" dirty="0"/>
                        <a:t>5</a:t>
                      </a:r>
                    </a:p>
                  </a:txBody>
                  <a:tcPr/>
                </a:tc>
                <a:tc>
                  <a:txBody>
                    <a:bodyPr/>
                    <a:lstStyle/>
                    <a:p>
                      <a:pPr algn="ctr"/>
                      <a:r>
                        <a:rPr lang="en-US" dirty="0"/>
                        <a:t>Dr.</a:t>
                      </a:r>
                      <a:r>
                        <a:rPr lang="en-US" baseline="0" dirty="0"/>
                        <a:t> </a:t>
                      </a:r>
                      <a:r>
                        <a:rPr lang="en-US" baseline="0" dirty="0" err="1"/>
                        <a:t>Bijith</a:t>
                      </a:r>
                      <a:r>
                        <a:rPr lang="en-US" baseline="0" dirty="0"/>
                        <a:t> M.</a:t>
                      </a:r>
                      <a:endParaRPr lang="en-US" dirty="0"/>
                    </a:p>
                  </a:txBody>
                  <a:tcPr/>
                </a:tc>
                <a:tc>
                  <a:txBody>
                    <a:bodyPr/>
                    <a:lstStyle/>
                    <a:p>
                      <a:pPr algn="ctr"/>
                      <a:r>
                        <a:rPr lang="en-US" dirty="0"/>
                        <a:t>IT Strategy</a:t>
                      </a:r>
                    </a:p>
                  </a:txBody>
                  <a:tcPr/>
                </a:tc>
                <a:tc>
                  <a:txBody>
                    <a:bodyPr/>
                    <a:lstStyle/>
                    <a:p>
                      <a:pPr algn="ctr"/>
                      <a:r>
                        <a:rPr lang="en-US" dirty="0"/>
                        <a:t>ME</a:t>
                      </a:r>
                      <a:r>
                        <a:rPr lang="en-US" baseline="0" dirty="0"/>
                        <a:t> -SEM I</a:t>
                      </a:r>
                      <a:endParaRPr lang="en-US" dirty="0"/>
                    </a:p>
                  </a:txBody>
                  <a:tcPr/>
                </a:tc>
                <a:tc>
                  <a:txBody>
                    <a:bodyPr/>
                    <a:lstStyle/>
                    <a:p>
                      <a:pPr algn="ctr"/>
                      <a:r>
                        <a:rPr lang="en-US" dirty="0"/>
                        <a:t>CBCGS</a:t>
                      </a:r>
                    </a:p>
                  </a:txBody>
                  <a:tcPr/>
                </a:tc>
                <a:extLst>
                  <a:ext uri="{0D108BD9-81ED-4DB2-BD59-A6C34878D82A}">
                    <a16:rowId xmlns:a16="http://schemas.microsoft.com/office/drawing/2014/main" val="10005"/>
                  </a:ext>
                </a:extLst>
              </a:tr>
              <a:tr h="560425">
                <a:tc>
                  <a:txBody>
                    <a:bodyPr/>
                    <a:lstStyle/>
                    <a:p>
                      <a:pPr algn="ctr"/>
                      <a:r>
                        <a:rPr lang="en-US" dirty="0"/>
                        <a:t>6</a:t>
                      </a:r>
                    </a:p>
                  </a:txBody>
                  <a:tcPr/>
                </a:tc>
                <a:tc>
                  <a:txBody>
                    <a:bodyPr/>
                    <a:lstStyle/>
                    <a:p>
                      <a:pPr algn="ctr"/>
                      <a:r>
                        <a:rPr lang="en-US" dirty="0"/>
                        <a:t>Dr.</a:t>
                      </a:r>
                      <a:r>
                        <a:rPr lang="en-US" baseline="0" dirty="0"/>
                        <a:t> </a:t>
                      </a:r>
                      <a:r>
                        <a:rPr lang="en-US" baseline="0" dirty="0" err="1"/>
                        <a:t>Bijith</a:t>
                      </a:r>
                      <a:r>
                        <a:rPr lang="en-US" baseline="0" dirty="0"/>
                        <a:t> M.</a:t>
                      </a:r>
                      <a:endParaRPr lang="en-US" dirty="0"/>
                    </a:p>
                  </a:txBody>
                  <a:tcPr/>
                </a:tc>
                <a:tc>
                  <a:txBody>
                    <a:bodyPr/>
                    <a:lstStyle/>
                    <a:p>
                      <a:pPr algn="ctr"/>
                      <a:r>
                        <a:rPr lang="en-US" dirty="0"/>
                        <a:t>Image Processing</a:t>
                      </a:r>
                    </a:p>
                  </a:txBody>
                  <a:tcPr/>
                </a:tc>
                <a:tc>
                  <a:txBody>
                    <a:bodyPr/>
                    <a:lstStyle/>
                    <a:p>
                      <a:pPr algn="ctr"/>
                      <a:r>
                        <a:rPr lang="en-US" dirty="0"/>
                        <a:t>ME</a:t>
                      </a:r>
                      <a:r>
                        <a:rPr lang="en-US" baseline="0" dirty="0"/>
                        <a:t> -SEM I</a:t>
                      </a:r>
                      <a:endParaRPr lang="en-US" dirty="0"/>
                    </a:p>
                  </a:txBody>
                  <a:tcPr/>
                </a:tc>
                <a:tc>
                  <a:txBody>
                    <a:bodyPr/>
                    <a:lstStyle/>
                    <a:p>
                      <a:pPr algn="ctr"/>
                      <a:r>
                        <a:rPr lang="en-US" dirty="0"/>
                        <a:t>CBCGS</a:t>
                      </a:r>
                    </a:p>
                  </a:txBody>
                  <a:tcPr/>
                </a:tc>
                <a:extLst>
                  <a:ext uri="{0D108BD9-81ED-4DB2-BD59-A6C34878D82A}">
                    <a16:rowId xmlns:a16="http://schemas.microsoft.com/office/drawing/2014/main" val="10006"/>
                  </a:ext>
                </a:extLst>
              </a:tr>
              <a:tr h="560425">
                <a:tc>
                  <a:txBody>
                    <a:bodyPr/>
                    <a:lstStyle/>
                    <a:p>
                      <a:pPr algn="ctr"/>
                      <a:r>
                        <a:rPr lang="en-US" dirty="0"/>
                        <a:t>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Dr.</a:t>
                      </a:r>
                      <a:r>
                        <a:rPr lang="en-US" baseline="0" dirty="0"/>
                        <a:t> </a:t>
                      </a:r>
                      <a:r>
                        <a:rPr lang="en-US" baseline="0" dirty="0" err="1"/>
                        <a:t>Bijith</a:t>
                      </a:r>
                      <a:r>
                        <a:rPr lang="en-US" baseline="0" dirty="0"/>
                        <a:t> M.</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IT Enabled</a:t>
                      </a:r>
                      <a:r>
                        <a:rPr lang="en-US" baseline="0" dirty="0"/>
                        <a:t> Services</a:t>
                      </a:r>
                      <a:endParaRPr lang="en-US" dirty="0"/>
                    </a:p>
                  </a:txBody>
                  <a:tcPr/>
                </a:tc>
                <a:tc>
                  <a:txBody>
                    <a:bodyPr/>
                    <a:lstStyle/>
                    <a:p>
                      <a:pPr algn="ctr"/>
                      <a:r>
                        <a:rPr lang="en-US" dirty="0"/>
                        <a:t>TE SEM –V</a:t>
                      </a:r>
                    </a:p>
                  </a:txBody>
                  <a:tcPr/>
                </a:tc>
                <a:tc>
                  <a:txBody>
                    <a:bodyPr/>
                    <a:lstStyle/>
                    <a:p>
                      <a:pPr algn="ctr"/>
                      <a:r>
                        <a:rPr lang="en-US" dirty="0"/>
                        <a:t> CBCGS</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99118607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Contribution to the Revision of UOM Syllabus</a:t>
            </a:r>
            <a:r>
              <a:rPr lang="en-US" dirty="0"/>
              <a:t> </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105205020"/>
              </p:ext>
            </p:extLst>
          </p:nvPr>
        </p:nvGraphicFramePr>
        <p:xfrm>
          <a:off x="838200" y="1825625"/>
          <a:ext cx="10515600" cy="4790440"/>
        </p:xfrm>
        <a:graphic>
          <a:graphicData uri="http://schemas.openxmlformats.org/drawingml/2006/table">
            <a:tbl>
              <a:tblPr firstRow="1" bandRow="1">
                <a:tableStyleId>{5C22544A-7EE6-4342-B048-85BDC9FD1C3A}</a:tableStyleId>
              </a:tblPr>
              <a:tblGrid>
                <a:gridCol w="976532">
                  <a:extLst>
                    <a:ext uri="{9D8B030D-6E8A-4147-A177-3AD203B41FA5}">
                      <a16:colId xmlns:a16="http://schemas.microsoft.com/office/drawing/2014/main" val="20000"/>
                    </a:ext>
                  </a:extLst>
                </a:gridCol>
                <a:gridCol w="2180493">
                  <a:extLst>
                    <a:ext uri="{9D8B030D-6E8A-4147-A177-3AD203B41FA5}">
                      <a16:colId xmlns:a16="http://schemas.microsoft.com/office/drawing/2014/main" val="20001"/>
                    </a:ext>
                  </a:extLst>
                </a:gridCol>
                <a:gridCol w="3488787">
                  <a:extLst>
                    <a:ext uri="{9D8B030D-6E8A-4147-A177-3AD203B41FA5}">
                      <a16:colId xmlns:a16="http://schemas.microsoft.com/office/drawing/2014/main" val="20002"/>
                    </a:ext>
                  </a:extLst>
                </a:gridCol>
                <a:gridCol w="1766668">
                  <a:extLst>
                    <a:ext uri="{9D8B030D-6E8A-4147-A177-3AD203B41FA5}">
                      <a16:colId xmlns:a16="http://schemas.microsoft.com/office/drawing/2014/main" val="20003"/>
                    </a:ext>
                  </a:extLst>
                </a:gridCol>
                <a:gridCol w="2103120">
                  <a:extLst>
                    <a:ext uri="{9D8B030D-6E8A-4147-A177-3AD203B41FA5}">
                      <a16:colId xmlns:a16="http://schemas.microsoft.com/office/drawing/2014/main" val="20004"/>
                    </a:ext>
                  </a:extLst>
                </a:gridCol>
              </a:tblGrid>
              <a:tr h="370840">
                <a:tc>
                  <a:txBody>
                    <a:bodyPr/>
                    <a:lstStyle/>
                    <a:p>
                      <a:r>
                        <a:rPr lang="en-US" dirty="0" err="1"/>
                        <a:t>Sr.No</a:t>
                      </a:r>
                      <a:r>
                        <a:rPr lang="en-US" dirty="0"/>
                        <a:t>.</a:t>
                      </a:r>
                    </a:p>
                  </a:txBody>
                  <a:tcPr/>
                </a:tc>
                <a:tc>
                  <a:txBody>
                    <a:bodyPr/>
                    <a:lstStyle/>
                    <a:p>
                      <a:r>
                        <a:rPr lang="en-US" dirty="0"/>
                        <a:t>Name of Faculty  member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Contribution for syllabus revision for Subject</a:t>
                      </a:r>
                    </a:p>
                    <a:p>
                      <a:endParaRPr lang="en-US" dirty="0"/>
                    </a:p>
                  </a:txBody>
                  <a:tcPr/>
                </a:tc>
                <a:tc>
                  <a:txBody>
                    <a:bodyPr/>
                    <a:lstStyle/>
                    <a:p>
                      <a:r>
                        <a:rPr lang="en-US" dirty="0"/>
                        <a:t>Course/</a:t>
                      </a:r>
                    </a:p>
                    <a:p>
                      <a:r>
                        <a:rPr lang="en-US" dirty="0"/>
                        <a:t>Semester</a:t>
                      </a:r>
                    </a:p>
                  </a:txBody>
                  <a:tcPr/>
                </a:tc>
                <a:tc>
                  <a:txBody>
                    <a:bodyPr/>
                    <a:lstStyle/>
                    <a:p>
                      <a:r>
                        <a:rPr lang="en-US" dirty="0"/>
                        <a:t>Syllabus</a:t>
                      </a:r>
                      <a:r>
                        <a:rPr lang="en-US" baseline="0" dirty="0"/>
                        <a:t> Scheme</a:t>
                      </a:r>
                      <a:endParaRPr lang="en-US" dirty="0"/>
                    </a:p>
                  </a:txBody>
                  <a:tcPr/>
                </a:tc>
                <a:extLst>
                  <a:ext uri="{0D108BD9-81ED-4DB2-BD59-A6C34878D82A}">
                    <a16:rowId xmlns:a16="http://schemas.microsoft.com/office/drawing/2014/main" val="10000"/>
                  </a:ext>
                </a:extLst>
              </a:tr>
              <a:tr h="370840">
                <a:tc>
                  <a:txBody>
                    <a:bodyPr/>
                    <a:lstStyle/>
                    <a:p>
                      <a:pPr algn="ctr"/>
                      <a:r>
                        <a:rPr lang="en-US" dirty="0"/>
                        <a:t>8</a:t>
                      </a:r>
                    </a:p>
                  </a:txBody>
                  <a:tcPr/>
                </a:tc>
                <a:tc>
                  <a:txBody>
                    <a:bodyPr/>
                    <a:lstStyle/>
                    <a:p>
                      <a:pPr algn="ctr"/>
                      <a:r>
                        <a:rPr lang="en-US" dirty="0"/>
                        <a:t>Dr.</a:t>
                      </a:r>
                      <a:r>
                        <a:rPr lang="en-US" baseline="0" dirty="0"/>
                        <a:t> </a:t>
                      </a:r>
                      <a:r>
                        <a:rPr lang="en-US" baseline="0" dirty="0" err="1"/>
                        <a:t>Bijith</a:t>
                      </a:r>
                      <a:r>
                        <a:rPr lang="en-US" baseline="0" dirty="0"/>
                        <a:t> M.</a:t>
                      </a:r>
                      <a:endParaRPr lang="en-US" dirty="0"/>
                    </a:p>
                  </a:txBody>
                  <a:tcPr/>
                </a:tc>
                <a:tc>
                  <a:txBody>
                    <a:bodyPr/>
                    <a:lstStyle/>
                    <a:p>
                      <a:pPr algn="ctr"/>
                      <a:r>
                        <a:rPr lang="en-US" dirty="0"/>
                        <a:t>Green IT</a:t>
                      </a:r>
                    </a:p>
                  </a:txBody>
                  <a:tcPr/>
                </a:tc>
                <a:tc>
                  <a:txBody>
                    <a:bodyPr/>
                    <a:lstStyle/>
                    <a:p>
                      <a:pPr algn="ctr"/>
                      <a:r>
                        <a:rPr lang="en-US" dirty="0"/>
                        <a:t>TE</a:t>
                      </a:r>
                      <a:r>
                        <a:rPr lang="en-US" baseline="0" dirty="0"/>
                        <a:t> / SEM –VI</a:t>
                      </a:r>
                      <a:endParaRPr lang="en-US" dirty="0"/>
                    </a:p>
                  </a:txBody>
                  <a:tcPr/>
                </a:tc>
                <a:tc>
                  <a:txBody>
                    <a:bodyPr/>
                    <a:lstStyle/>
                    <a:p>
                      <a:pPr algn="ctr"/>
                      <a:r>
                        <a:rPr lang="en-US" dirty="0"/>
                        <a:t>CBCGS</a:t>
                      </a:r>
                    </a:p>
                  </a:txBody>
                  <a:tcPr/>
                </a:tc>
                <a:extLst>
                  <a:ext uri="{0D108BD9-81ED-4DB2-BD59-A6C34878D82A}">
                    <a16:rowId xmlns:a16="http://schemas.microsoft.com/office/drawing/2014/main" val="10001"/>
                  </a:ext>
                </a:extLst>
              </a:tr>
              <a:tr h="370840">
                <a:tc>
                  <a:txBody>
                    <a:bodyPr/>
                    <a:lstStyle/>
                    <a:p>
                      <a:pPr algn="ctr"/>
                      <a:r>
                        <a:rPr lang="en-US" dirty="0"/>
                        <a:t>9</a:t>
                      </a:r>
                    </a:p>
                  </a:txBody>
                  <a:tcPr/>
                </a:tc>
                <a:tc>
                  <a:txBody>
                    <a:bodyPr/>
                    <a:lstStyle/>
                    <a:p>
                      <a:pPr algn="ctr"/>
                      <a:r>
                        <a:rPr lang="en-US" dirty="0"/>
                        <a:t>Dr.</a:t>
                      </a:r>
                      <a:r>
                        <a:rPr lang="en-US" baseline="0" dirty="0"/>
                        <a:t> </a:t>
                      </a:r>
                      <a:r>
                        <a:rPr lang="en-US" baseline="0" dirty="0" err="1"/>
                        <a:t>Bijith</a:t>
                      </a:r>
                      <a:r>
                        <a:rPr lang="en-US" baseline="0" dirty="0"/>
                        <a:t> M.</a:t>
                      </a:r>
                      <a:endParaRPr lang="en-US" dirty="0"/>
                    </a:p>
                  </a:txBody>
                  <a:tcPr/>
                </a:tc>
                <a:tc>
                  <a:txBody>
                    <a:bodyPr/>
                    <a:lstStyle/>
                    <a:p>
                      <a:pPr algn="ctr"/>
                      <a:r>
                        <a:rPr lang="en-US" dirty="0"/>
                        <a:t>Enterprise Resource Planning</a:t>
                      </a:r>
                    </a:p>
                  </a:txBody>
                  <a:tcPr/>
                </a:tc>
                <a:tc>
                  <a:txBody>
                    <a:bodyPr/>
                    <a:lstStyle/>
                    <a:p>
                      <a:pPr algn="ctr"/>
                      <a:r>
                        <a:rPr lang="en-US" dirty="0"/>
                        <a:t>BE / SEM - VIII</a:t>
                      </a:r>
                      <a:r>
                        <a:rPr lang="en-US" baseline="0" dirty="0"/>
                        <a:t> </a:t>
                      </a:r>
                      <a:endParaRPr lang="en-US" dirty="0"/>
                    </a:p>
                  </a:txBody>
                  <a:tcPr/>
                </a:tc>
                <a:tc>
                  <a:txBody>
                    <a:bodyPr/>
                    <a:lstStyle/>
                    <a:p>
                      <a:pPr algn="ctr"/>
                      <a:r>
                        <a:rPr lang="en-US" dirty="0"/>
                        <a:t>CBCGS</a:t>
                      </a:r>
                    </a:p>
                  </a:txBody>
                  <a:tcPr/>
                </a:tc>
                <a:extLst>
                  <a:ext uri="{0D108BD9-81ED-4DB2-BD59-A6C34878D82A}">
                    <a16:rowId xmlns:a16="http://schemas.microsoft.com/office/drawing/2014/main" val="10002"/>
                  </a:ext>
                </a:extLst>
              </a:tr>
              <a:tr h="370840">
                <a:tc>
                  <a:txBody>
                    <a:bodyPr/>
                    <a:lstStyle/>
                    <a:p>
                      <a:pPr algn="ctr"/>
                      <a:r>
                        <a:rPr lang="en-US" dirty="0"/>
                        <a:t>10</a:t>
                      </a:r>
                    </a:p>
                  </a:txBody>
                  <a:tcPr/>
                </a:tc>
                <a:tc>
                  <a:txBody>
                    <a:bodyPr/>
                    <a:lstStyle/>
                    <a:p>
                      <a:pPr algn="ctr"/>
                      <a:r>
                        <a:rPr lang="en-US" dirty="0"/>
                        <a:t>Dr.</a:t>
                      </a:r>
                      <a:r>
                        <a:rPr lang="en-US" baseline="0" dirty="0"/>
                        <a:t> Rajesh </a:t>
                      </a:r>
                      <a:r>
                        <a:rPr lang="en-US" baseline="0" dirty="0" err="1"/>
                        <a:t>Bansode</a:t>
                      </a:r>
                      <a:endParaRPr lang="en-US" dirty="0"/>
                    </a:p>
                  </a:txBody>
                  <a:tcPr/>
                </a:tc>
                <a:tc>
                  <a:txBody>
                    <a:bodyPr/>
                    <a:lstStyle/>
                    <a:p>
                      <a:pPr algn="ctr"/>
                      <a:r>
                        <a:rPr lang="en-US" dirty="0"/>
                        <a:t>Wireless Ad-Hoc Sensor Network</a:t>
                      </a:r>
                    </a:p>
                  </a:txBody>
                  <a:tcPr/>
                </a:tc>
                <a:tc>
                  <a:txBody>
                    <a:bodyPr/>
                    <a:lstStyle/>
                    <a:p>
                      <a:pPr algn="ctr"/>
                      <a:r>
                        <a:rPr lang="en-US" dirty="0"/>
                        <a:t>ME</a:t>
                      </a:r>
                      <a:r>
                        <a:rPr lang="en-US" baseline="0" dirty="0"/>
                        <a:t> / SEM-II</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CBCGS</a:t>
                      </a:r>
                    </a:p>
                  </a:txBody>
                  <a:tcPr/>
                </a:tc>
                <a:extLst>
                  <a:ext uri="{0D108BD9-81ED-4DB2-BD59-A6C34878D82A}">
                    <a16:rowId xmlns:a16="http://schemas.microsoft.com/office/drawing/2014/main" val="10003"/>
                  </a:ext>
                </a:extLst>
              </a:tr>
              <a:tr h="370840">
                <a:tc>
                  <a:txBody>
                    <a:bodyPr/>
                    <a:lstStyle/>
                    <a:p>
                      <a:pPr algn="ctr"/>
                      <a:r>
                        <a:rPr lang="en-US" dirty="0"/>
                        <a:t>11</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Dr.</a:t>
                      </a:r>
                      <a:r>
                        <a:rPr lang="en-US" baseline="0" dirty="0"/>
                        <a:t> Rajesh </a:t>
                      </a:r>
                      <a:r>
                        <a:rPr lang="en-US" baseline="0" dirty="0" err="1"/>
                        <a:t>Bansode</a:t>
                      </a:r>
                      <a:endParaRPr lang="en-US" dirty="0"/>
                    </a:p>
                  </a:txBody>
                  <a:tcPr/>
                </a:tc>
                <a:tc>
                  <a:txBody>
                    <a:bodyPr/>
                    <a:lstStyle/>
                    <a:p>
                      <a:pPr algn="ctr"/>
                      <a:r>
                        <a:rPr lang="en-US" dirty="0"/>
                        <a:t>Wireless Technology</a:t>
                      </a:r>
                    </a:p>
                  </a:txBody>
                  <a:tcPr/>
                </a:tc>
                <a:tc>
                  <a:txBody>
                    <a:bodyPr/>
                    <a:lstStyle/>
                    <a:p>
                      <a:pPr algn="ctr"/>
                      <a:r>
                        <a:rPr lang="en-US" dirty="0"/>
                        <a:t>BE/SEM-VII</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CBCGS</a:t>
                      </a:r>
                    </a:p>
                  </a:txBody>
                  <a:tcPr/>
                </a:tc>
                <a:extLst>
                  <a:ext uri="{0D108BD9-81ED-4DB2-BD59-A6C34878D82A}">
                    <a16:rowId xmlns:a16="http://schemas.microsoft.com/office/drawing/2014/main" val="10004"/>
                  </a:ext>
                </a:extLst>
              </a:tr>
              <a:tr h="370840">
                <a:tc>
                  <a:txBody>
                    <a:bodyPr/>
                    <a:lstStyle/>
                    <a:p>
                      <a:pPr algn="ctr"/>
                      <a:r>
                        <a:rPr lang="en-US" dirty="0"/>
                        <a:t>12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Dr.</a:t>
                      </a:r>
                      <a:r>
                        <a:rPr lang="en-US" baseline="0" dirty="0"/>
                        <a:t> Rajesh </a:t>
                      </a:r>
                      <a:r>
                        <a:rPr lang="en-US" baseline="0" dirty="0" err="1"/>
                        <a:t>Bansode</a:t>
                      </a:r>
                      <a:endParaRPr lang="en-US" dirty="0"/>
                    </a:p>
                  </a:txBody>
                  <a:tcPr/>
                </a:tc>
                <a:tc>
                  <a:txBody>
                    <a:bodyPr/>
                    <a:lstStyle/>
                    <a:p>
                      <a:pPr algn="ctr"/>
                      <a:r>
                        <a:rPr lang="en-US" dirty="0"/>
                        <a:t>Multimedia Systems</a:t>
                      </a:r>
                    </a:p>
                  </a:txBody>
                  <a:tcPr/>
                </a:tc>
                <a:tc>
                  <a:txBody>
                    <a:bodyPr/>
                    <a:lstStyle/>
                    <a:p>
                      <a:pPr algn="ctr"/>
                      <a:r>
                        <a:rPr lang="en-US" dirty="0"/>
                        <a:t>BE/SEM- VII</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CBCGS</a:t>
                      </a:r>
                    </a:p>
                  </a:txBody>
                  <a:tcPr/>
                </a:tc>
                <a:extLst>
                  <a:ext uri="{0D108BD9-81ED-4DB2-BD59-A6C34878D82A}">
                    <a16:rowId xmlns:a16="http://schemas.microsoft.com/office/drawing/2014/main" val="10005"/>
                  </a:ext>
                </a:extLst>
              </a:tr>
              <a:tr h="370840">
                <a:tc>
                  <a:txBody>
                    <a:bodyPr/>
                    <a:lstStyle/>
                    <a:p>
                      <a:pPr algn="ctr"/>
                      <a:r>
                        <a:rPr lang="en-US" dirty="0"/>
                        <a:t>13</a:t>
                      </a:r>
                    </a:p>
                  </a:txBody>
                  <a:tcPr/>
                </a:tc>
                <a:tc>
                  <a:txBody>
                    <a:bodyPr/>
                    <a:lstStyle/>
                    <a:p>
                      <a:pPr algn="ctr"/>
                      <a:r>
                        <a:rPr lang="en-US" dirty="0"/>
                        <a:t>Dr. Rajesh </a:t>
                      </a:r>
                      <a:r>
                        <a:rPr lang="en-US" dirty="0" err="1"/>
                        <a:t>Bansode</a:t>
                      </a:r>
                      <a:endParaRPr lang="en-US" dirty="0"/>
                    </a:p>
                  </a:txBody>
                  <a:tcPr/>
                </a:tc>
                <a:tc>
                  <a:txBody>
                    <a:bodyPr/>
                    <a:lstStyle/>
                    <a:p>
                      <a:pPr algn="ctr"/>
                      <a:r>
                        <a:rPr lang="en-US" dirty="0"/>
                        <a:t>Security and Risk</a:t>
                      </a:r>
                      <a:r>
                        <a:rPr lang="en-US" baseline="0" dirty="0"/>
                        <a:t> Management</a:t>
                      </a:r>
                      <a:endParaRPr lang="en-US" dirty="0"/>
                    </a:p>
                  </a:txBody>
                  <a:tcPr/>
                </a:tc>
                <a:tc>
                  <a:txBody>
                    <a:bodyPr/>
                    <a:lstStyle/>
                    <a:p>
                      <a:pPr algn="ctr"/>
                      <a:r>
                        <a:rPr lang="en-US" dirty="0"/>
                        <a:t>ME</a:t>
                      </a:r>
                      <a:r>
                        <a:rPr lang="en-US" baseline="0" dirty="0"/>
                        <a:t>/SEM-II</a:t>
                      </a:r>
                      <a:endParaRPr lang="en-US" dirty="0"/>
                    </a:p>
                  </a:txBody>
                  <a:tcPr/>
                </a:tc>
                <a:tc>
                  <a:txBody>
                    <a:bodyPr/>
                    <a:lstStyle/>
                    <a:p>
                      <a:pPr algn="ctr"/>
                      <a:r>
                        <a:rPr lang="en-US" dirty="0"/>
                        <a:t>CBCGS</a:t>
                      </a:r>
                    </a:p>
                  </a:txBody>
                  <a:tcPr/>
                </a:tc>
                <a:extLst>
                  <a:ext uri="{0D108BD9-81ED-4DB2-BD59-A6C34878D82A}">
                    <a16:rowId xmlns:a16="http://schemas.microsoft.com/office/drawing/2014/main" val="10006"/>
                  </a:ext>
                </a:extLst>
              </a:tr>
              <a:tr h="370840">
                <a:tc>
                  <a:txBody>
                    <a:bodyPr/>
                    <a:lstStyle/>
                    <a:p>
                      <a:pPr algn="ctr"/>
                      <a:r>
                        <a:rPr lang="en-US" dirty="0"/>
                        <a:t>14</a:t>
                      </a:r>
                    </a:p>
                  </a:txBody>
                  <a:tcPr/>
                </a:tc>
                <a:tc>
                  <a:txBody>
                    <a:bodyPr/>
                    <a:lstStyle/>
                    <a:p>
                      <a:pPr algn="ctr"/>
                      <a:r>
                        <a:rPr lang="en-US" dirty="0"/>
                        <a:t>Dr.</a:t>
                      </a:r>
                      <a:r>
                        <a:rPr lang="en-US" baseline="0" dirty="0"/>
                        <a:t> Rajesh </a:t>
                      </a:r>
                      <a:r>
                        <a:rPr lang="en-US" baseline="0" dirty="0" err="1"/>
                        <a:t>Bansode</a:t>
                      </a:r>
                      <a:endParaRPr lang="en-US" dirty="0"/>
                    </a:p>
                  </a:txBody>
                  <a:tcPr/>
                </a:tc>
                <a:tc>
                  <a:txBody>
                    <a:bodyPr/>
                    <a:lstStyle/>
                    <a:p>
                      <a:pPr algn="ctr"/>
                      <a:r>
                        <a:rPr lang="en-US" dirty="0"/>
                        <a:t>Ethical Hacking and </a:t>
                      </a:r>
                      <a:r>
                        <a:rPr lang="en-US" dirty="0" err="1"/>
                        <a:t>Foreigncis</a:t>
                      </a:r>
                      <a:endParaRPr lang="en-US" dirty="0"/>
                    </a:p>
                  </a:txBody>
                  <a:tcPr/>
                </a:tc>
                <a:tc>
                  <a:txBody>
                    <a:bodyPr/>
                    <a:lstStyle/>
                    <a:p>
                      <a:pPr algn="ctr"/>
                      <a:r>
                        <a:rPr lang="en-US" dirty="0"/>
                        <a:t>ME/SEM-II</a:t>
                      </a:r>
                    </a:p>
                  </a:txBody>
                  <a:tcPr/>
                </a:tc>
                <a:tc>
                  <a:txBody>
                    <a:bodyPr/>
                    <a:lstStyle/>
                    <a:p>
                      <a:pPr algn="ctr"/>
                      <a:r>
                        <a:rPr lang="en-US" dirty="0"/>
                        <a:t>CBCGS</a:t>
                      </a:r>
                    </a:p>
                  </a:txBody>
                  <a:tcPr/>
                </a:tc>
                <a:extLst>
                  <a:ext uri="{0D108BD9-81ED-4DB2-BD59-A6C34878D82A}">
                    <a16:rowId xmlns:a16="http://schemas.microsoft.com/office/drawing/2014/main" val="10007"/>
                  </a:ext>
                </a:extLst>
              </a:tr>
              <a:tr h="370840">
                <a:tc>
                  <a:txBody>
                    <a:bodyPr/>
                    <a:lstStyle/>
                    <a:p>
                      <a:pPr algn="ctr"/>
                      <a:r>
                        <a:rPr lang="en-US" dirty="0"/>
                        <a:t>15</a:t>
                      </a:r>
                    </a:p>
                  </a:txBody>
                  <a:tcPr/>
                </a:tc>
                <a:tc>
                  <a:txBody>
                    <a:bodyPr/>
                    <a:lstStyle/>
                    <a:p>
                      <a:pPr algn="ctr"/>
                      <a:r>
                        <a:rPr lang="en-US" dirty="0"/>
                        <a:t>Mr. </a:t>
                      </a:r>
                      <a:r>
                        <a:rPr lang="en-US" dirty="0" err="1"/>
                        <a:t>Bhushan</a:t>
                      </a:r>
                      <a:r>
                        <a:rPr lang="en-US" dirty="0"/>
                        <a:t> </a:t>
                      </a:r>
                      <a:r>
                        <a:rPr lang="en-US" dirty="0" err="1"/>
                        <a:t>Nemade</a:t>
                      </a:r>
                      <a:endParaRPr lang="en-US" dirty="0"/>
                    </a:p>
                  </a:txBody>
                  <a:tcPr/>
                </a:tc>
                <a:tc>
                  <a:txBody>
                    <a:bodyPr/>
                    <a:lstStyle/>
                    <a:p>
                      <a:pPr algn="ctr"/>
                      <a:r>
                        <a:rPr lang="en-US" dirty="0"/>
                        <a:t>Python Programming</a:t>
                      </a:r>
                    </a:p>
                  </a:txBody>
                  <a:tcPr/>
                </a:tc>
                <a:tc>
                  <a:txBody>
                    <a:bodyPr/>
                    <a:lstStyle/>
                    <a:p>
                      <a:pPr algn="ctr"/>
                      <a:r>
                        <a:rPr lang="en-US" dirty="0"/>
                        <a:t>SE/ SEM- IV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CBCGS</a:t>
                      </a:r>
                    </a:p>
                  </a:txBody>
                  <a:tcPr/>
                </a:tc>
                <a:extLst>
                  <a:ext uri="{0D108BD9-81ED-4DB2-BD59-A6C34878D82A}">
                    <a16:rowId xmlns:a16="http://schemas.microsoft.com/office/drawing/2014/main" val="10008"/>
                  </a:ext>
                </a:extLst>
              </a:tr>
              <a:tr h="370840">
                <a:tc>
                  <a:txBody>
                    <a:bodyPr/>
                    <a:lstStyle/>
                    <a:p>
                      <a:pPr algn="ctr"/>
                      <a:r>
                        <a:rPr lang="en-US" dirty="0"/>
                        <a:t>16</a:t>
                      </a:r>
                    </a:p>
                  </a:txBody>
                  <a:tcPr/>
                </a:tc>
                <a:tc>
                  <a:txBody>
                    <a:bodyPr/>
                    <a:lstStyle/>
                    <a:p>
                      <a:pPr algn="ctr"/>
                      <a:r>
                        <a:rPr lang="en-US" dirty="0"/>
                        <a:t>Mr. </a:t>
                      </a:r>
                      <a:r>
                        <a:rPr lang="en-US" dirty="0" err="1"/>
                        <a:t>Bhushan</a:t>
                      </a:r>
                      <a:r>
                        <a:rPr lang="en-US" dirty="0"/>
                        <a:t> </a:t>
                      </a:r>
                      <a:r>
                        <a:rPr lang="en-US" dirty="0" err="1"/>
                        <a:t>Nemade</a:t>
                      </a:r>
                      <a:endParaRPr lang="en-US" dirty="0"/>
                    </a:p>
                  </a:txBody>
                  <a:tcPr/>
                </a:tc>
                <a:tc>
                  <a:txBody>
                    <a:bodyPr/>
                    <a:lstStyle/>
                    <a:p>
                      <a:pPr algn="ctr"/>
                      <a:r>
                        <a:rPr lang="en-US" dirty="0"/>
                        <a:t>Java</a:t>
                      </a:r>
                      <a:r>
                        <a:rPr lang="en-US" baseline="0" dirty="0"/>
                        <a:t> Programming</a:t>
                      </a:r>
                      <a:endParaRPr lang="en-US" dirty="0"/>
                    </a:p>
                  </a:txBody>
                  <a:tcPr/>
                </a:tc>
                <a:tc>
                  <a:txBody>
                    <a:bodyPr/>
                    <a:lstStyle/>
                    <a:p>
                      <a:pPr algn="ctr"/>
                      <a:r>
                        <a:rPr lang="en-US" dirty="0"/>
                        <a:t>SE/ SEM- III</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CBCGS</a:t>
                      </a: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3627810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Contribution to the Revision of UOM Syllabus </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820187598"/>
              </p:ext>
            </p:extLst>
          </p:nvPr>
        </p:nvGraphicFramePr>
        <p:xfrm>
          <a:off x="838200" y="1825625"/>
          <a:ext cx="10515600" cy="3774440"/>
        </p:xfrm>
        <a:graphic>
          <a:graphicData uri="http://schemas.openxmlformats.org/drawingml/2006/table">
            <a:tbl>
              <a:tblPr firstRow="1" bandRow="1">
                <a:tableStyleId>{5C22544A-7EE6-4342-B048-85BDC9FD1C3A}</a:tableStyleId>
              </a:tblPr>
              <a:tblGrid>
                <a:gridCol w="976532">
                  <a:extLst>
                    <a:ext uri="{9D8B030D-6E8A-4147-A177-3AD203B41FA5}">
                      <a16:colId xmlns:a16="http://schemas.microsoft.com/office/drawing/2014/main" val="20000"/>
                    </a:ext>
                  </a:extLst>
                </a:gridCol>
                <a:gridCol w="2180493">
                  <a:extLst>
                    <a:ext uri="{9D8B030D-6E8A-4147-A177-3AD203B41FA5}">
                      <a16:colId xmlns:a16="http://schemas.microsoft.com/office/drawing/2014/main" val="20001"/>
                    </a:ext>
                  </a:extLst>
                </a:gridCol>
                <a:gridCol w="3488787">
                  <a:extLst>
                    <a:ext uri="{9D8B030D-6E8A-4147-A177-3AD203B41FA5}">
                      <a16:colId xmlns:a16="http://schemas.microsoft.com/office/drawing/2014/main" val="20002"/>
                    </a:ext>
                  </a:extLst>
                </a:gridCol>
                <a:gridCol w="1766668">
                  <a:extLst>
                    <a:ext uri="{9D8B030D-6E8A-4147-A177-3AD203B41FA5}">
                      <a16:colId xmlns:a16="http://schemas.microsoft.com/office/drawing/2014/main" val="20003"/>
                    </a:ext>
                  </a:extLst>
                </a:gridCol>
                <a:gridCol w="2103120">
                  <a:extLst>
                    <a:ext uri="{9D8B030D-6E8A-4147-A177-3AD203B41FA5}">
                      <a16:colId xmlns:a16="http://schemas.microsoft.com/office/drawing/2014/main" val="20004"/>
                    </a:ext>
                  </a:extLst>
                </a:gridCol>
              </a:tblGrid>
              <a:tr h="370840">
                <a:tc>
                  <a:txBody>
                    <a:bodyPr/>
                    <a:lstStyle/>
                    <a:p>
                      <a:r>
                        <a:rPr lang="en-US" dirty="0" err="1"/>
                        <a:t>Sr.No</a:t>
                      </a:r>
                      <a:r>
                        <a:rPr lang="en-US" dirty="0"/>
                        <a:t>.</a:t>
                      </a:r>
                    </a:p>
                  </a:txBody>
                  <a:tcPr/>
                </a:tc>
                <a:tc>
                  <a:txBody>
                    <a:bodyPr/>
                    <a:lstStyle/>
                    <a:p>
                      <a:r>
                        <a:rPr lang="en-US" dirty="0"/>
                        <a:t>Name of Faculty  member</a:t>
                      </a:r>
                    </a:p>
                  </a:txBody>
                  <a:tcPr/>
                </a:tc>
                <a:tc>
                  <a:txBody>
                    <a:bodyPr/>
                    <a:lstStyle/>
                    <a:p>
                      <a:r>
                        <a:rPr lang="en-US" dirty="0"/>
                        <a:t> Contribution for syllabus revision for Subject</a:t>
                      </a:r>
                    </a:p>
                  </a:txBody>
                  <a:tcPr/>
                </a:tc>
                <a:tc>
                  <a:txBody>
                    <a:bodyPr/>
                    <a:lstStyle/>
                    <a:p>
                      <a:r>
                        <a:rPr lang="en-US" dirty="0"/>
                        <a:t>Course/</a:t>
                      </a:r>
                    </a:p>
                    <a:p>
                      <a:r>
                        <a:rPr lang="en-US" dirty="0"/>
                        <a:t>Semester</a:t>
                      </a:r>
                    </a:p>
                  </a:txBody>
                  <a:tcPr/>
                </a:tc>
                <a:tc>
                  <a:txBody>
                    <a:bodyPr/>
                    <a:lstStyle/>
                    <a:p>
                      <a:r>
                        <a:rPr lang="en-US" dirty="0"/>
                        <a:t>Syllabus</a:t>
                      </a:r>
                      <a:r>
                        <a:rPr lang="en-US" baseline="0" dirty="0"/>
                        <a:t> Scheme</a:t>
                      </a:r>
                      <a:endParaRPr lang="en-US" dirty="0"/>
                    </a:p>
                  </a:txBody>
                  <a:tcPr/>
                </a:tc>
                <a:extLst>
                  <a:ext uri="{0D108BD9-81ED-4DB2-BD59-A6C34878D82A}">
                    <a16:rowId xmlns:a16="http://schemas.microsoft.com/office/drawing/2014/main" val="10000"/>
                  </a:ext>
                </a:extLst>
              </a:tr>
              <a:tr h="370840">
                <a:tc>
                  <a:txBody>
                    <a:bodyPr/>
                    <a:lstStyle/>
                    <a:p>
                      <a:pPr algn="ctr"/>
                      <a:r>
                        <a:rPr lang="en-US" dirty="0"/>
                        <a:t>17</a:t>
                      </a:r>
                    </a:p>
                  </a:txBody>
                  <a:tcPr/>
                </a:tc>
                <a:tc>
                  <a:txBody>
                    <a:bodyPr/>
                    <a:lstStyle/>
                    <a:p>
                      <a:pPr algn="ctr"/>
                      <a:r>
                        <a:rPr lang="en-US" dirty="0"/>
                        <a:t>Dr.</a:t>
                      </a:r>
                      <a:r>
                        <a:rPr lang="en-US" baseline="0" dirty="0"/>
                        <a:t> Rajesh </a:t>
                      </a:r>
                      <a:r>
                        <a:rPr lang="en-US" baseline="0" dirty="0" err="1"/>
                        <a:t>Bansode</a:t>
                      </a:r>
                      <a:endParaRPr lang="en-US" dirty="0"/>
                    </a:p>
                  </a:txBody>
                  <a:tcPr/>
                </a:tc>
                <a:tc>
                  <a:txBody>
                    <a:bodyPr/>
                    <a:lstStyle/>
                    <a:p>
                      <a:pPr algn="ctr"/>
                      <a:r>
                        <a:rPr lang="en-US" dirty="0"/>
                        <a:t>Logic</a:t>
                      </a:r>
                      <a:r>
                        <a:rPr lang="en-US" baseline="0" dirty="0"/>
                        <a:t> Design</a:t>
                      </a:r>
                      <a:endParaRPr lang="en-US" dirty="0"/>
                    </a:p>
                  </a:txBody>
                  <a:tcPr/>
                </a:tc>
                <a:tc>
                  <a:txBody>
                    <a:bodyPr/>
                    <a:lstStyle/>
                    <a:p>
                      <a:pPr algn="ctr"/>
                      <a:r>
                        <a:rPr lang="en-US" dirty="0"/>
                        <a:t>SE/SEM-III</a:t>
                      </a:r>
                    </a:p>
                  </a:txBody>
                  <a:tcPr/>
                </a:tc>
                <a:tc>
                  <a:txBody>
                    <a:bodyPr/>
                    <a:lstStyle/>
                    <a:p>
                      <a:pPr algn="ctr"/>
                      <a:r>
                        <a:rPr lang="en-US" dirty="0"/>
                        <a:t>CBCGS</a:t>
                      </a:r>
                    </a:p>
                  </a:txBody>
                  <a:tcPr/>
                </a:tc>
                <a:extLst>
                  <a:ext uri="{0D108BD9-81ED-4DB2-BD59-A6C34878D82A}">
                    <a16:rowId xmlns:a16="http://schemas.microsoft.com/office/drawing/2014/main" val="10001"/>
                  </a:ext>
                </a:extLst>
              </a:tr>
              <a:tr h="370840">
                <a:tc>
                  <a:txBody>
                    <a:bodyPr/>
                    <a:lstStyle/>
                    <a:p>
                      <a:pPr algn="ctr"/>
                      <a:r>
                        <a:rPr lang="en-US" dirty="0"/>
                        <a:t>18</a:t>
                      </a:r>
                    </a:p>
                  </a:txBody>
                  <a:tcPr/>
                </a:tc>
                <a:tc>
                  <a:txBody>
                    <a:bodyPr/>
                    <a:lstStyle/>
                    <a:p>
                      <a:pPr algn="ctr"/>
                      <a:r>
                        <a:rPr lang="en-US" dirty="0"/>
                        <a:t>Dr.</a:t>
                      </a:r>
                      <a:r>
                        <a:rPr lang="en-US" baseline="0" dirty="0"/>
                        <a:t> Rajesh </a:t>
                      </a:r>
                      <a:r>
                        <a:rPr lang="en-US" baseline="0" dirty="0" err="1"/>
                        <a:t>Bansode</a:t>
                      </a:r>
                      <a:endParaRPr lang="en-US" dirty="0"/>
                    </a:p>
                  </a:txBody>
                  <a:tcPr/>
                </a:tc>
                <a:tc>
                  <a:txBody>
                    <a:bodyPr/>
                    <a:lstStyle/>
                    <a:p>
                      <a:pPr algn="ctr"/>
                      <a:r>
                        <a:rPr lang="en-US" dirty="0"/>
                        <a:t>Computer Organization</a:t>
                      </a:r>
                      <a:r>
                        <a:rPr lang="en-US" baseline="0" dirty="0"/>
                        <a:t> and Architecture</a:t>
                      </a:r>
                      <a:endParaRPr lang="en-US" dirty="0"/>
                    </a:p>
                  </a:txBody>
                  <a:tcPr/>
                </a:tc>
                <a:tc>
                  <a:txBody>
                    <a:bodyPr/>
                    <a:lstStyle/>
                    <a:p>
                      <a:pPr algn="ctr"/>
                      <a:r>
                        <a:rPr lang="en-US" dirty="0"/>
                        <a:t>SE/SEM-IV</a:t>
                      </a:r>
                    </a:p>
                  </a:txBody>
                  <a:tcPr/>
                </a:tc>
                <a:tc>
                  <a:txBody>
                    <a:bodyPr/>
                    <a:lstStyle/>
                    <a:p>
                      <a:pPr algn="ctr"/>
                      <a:r>
                        <a:rPr lang="en-US" dirty="0"/>
                        <a:t>CBCGS</a:t>
                      </a:r>
                    </a:p>
                  </a:txBody>
                  <a:tcPr/>
                </a:tc>
                <a:extLst>
                  <a:ext uri="{0D108BD9-81ED-4DB2-BD59-A6C34878D82A}">
                    <a16:rowId xmlns:a16="http://schemas.microsoft.com/office/drawing/2014/main" val="10002"/>
                  </a:ext>
                </a:extLst>
              </a:tr>
              <a:tr h="370840">
                <a:tc>
                  <a:txBody>
                    <a:bodyPr/>
                    <a:lstStyle/>
                    <a:p>
                      <a:pPr algn="ctr"/>
                      <a:r>
                        <a:rPr lang="en-US" dirty="0"/>
                        <a:t>19</a:t>
                      </a:r>
                    </a:p>
                  </a:txBody>
                  <a:tcPr/>
                </a:tc>
                <a:tc>
                  <a:txBody>
                    <a:bodyPr/>
                    <a:lstStyle/>
                    <a:p>
                      <a:pPr algn="ctr"/>
                      <a:r>
                        <a:rPr lang="en-US" dirty="0"/>
                        <a:t>Dr.</a:t>
                      </a:r>
                      <a:r>
                        <a:rPr lang="en-US" baseline="0" dirty="0"/>
                        <a:t> Rajesh </a:t>
                      </a:r>
                      <a:r>
                        <a:rPr lang="en-US" baseline="0" dirty="0" err="1"/>
                        <a:t>Bansode</a:t>
                      </a:r>
                      <a:endParaRPr lang="en-US" dirty="0"/>
                    </a:p>
                  </a:txBody>
                  <a:tcPr/>
                </a:tc>
                <a:tc>
                  <a:txBody>
                    <a:bodyPr/>
                    <a:lstStyle/>
                    <a:p>
                      <a:pPr algn="ctr"/>
                      <a:r>
                        <a:rPr lang="en-US" dirty="0"/>
                        <a:t>Principal</a:t>
                      </a:r>
                      <a:r>
                        <a:rPr lang="en-US" baseline="0" dirty="0"/>
                        <a:t> of Communications</a:t>
                      </a:r>
                      <a:endParaRPr lang="en-US" dirty="0"/>
                    </a:p>
                  </a:txBody>
                  <a:tcPr/>
                </a:tc>
                <a:tc>
                  <a:txBody>
                    <a:bodyPr/>
                    <a:lstStyle/>
                    <a:p>
                      <a:pPr algn="ctr"/>
                      <a:r>
                        <a:rPr lang="en-US" dirty="0"/>
                        <a:t>SE/SEM-III</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CBCGS</a:t>
                      </a:r>
                    </a:p>
                  </a:txBody>
                  <a:tcPr/>
                </a:tc>
                <a:extLst>
                  <a:ext uri="{0D108BD9-81ED-4DB2-BD59-A6C34878D82A}">
                    <a16:rowId xmlns:a16="http://schemas.microsoft.com/office/drawing/2014/main" val="10003"/>
                  </a:ext>
                </a:extLst>
              </a:tr>
              <a:tr h="370840">
                <a:tc>
                  <a:txBody>
                    <a:bodyPr/>
                    <a:lstStyle/>
                    <a:p>
                      <a:pPr algn="ctr"/>
                      <a:r>
                        <a:rPr lang="en-US" dirty="0"/>
                        <a:t>20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Dr.</a:t>
                      </a:r>
                      <a:r>
                        <a:rPr lang="en-US" baseline="0" dirty="0"/>
                        <a:t> Rajesh </a:t>
                      </a:r>
                      <a:r>
                        <a:rPr lang="en-US" baseline="0" dirty="0" err="1"/>
                        <a:t>Bansode</a:t>
                      </a:r>
                      <a:endParaRPr lang="en-US" dirty="0"/>
                    </a:p>
                  </a:txBody>
                  <a:tcPr/>
                </a:tc>
                <a:tc>
                  <a:txBody>
                    <a:bodyPr/>
                    <a:lstStyle/>
                    <a:p>
                      <a:pPr algn="ctr"/>
                      <a:r>
                        <a:rPr lang="en-US" dirty="0"/>
                        <a:t>Digital Design</a:t>
                      </a:r>
                      <a:r>
                        <a:rPr lang="en-US" baseline="0" dirty="0"/>
                        <a:t> Lab</a:t>
                      </a:r>
                      <a:endParaRPr lang="en-US" dirty="0"/>
                    </a:p>
                  </a:txBody>
                  <a:tcPr/>
                </a:tc>
                <a:tc>
                  <a:txBody>
                    <a:bodyPr/>
                    <a:lstStyle/>
                    <a:p>
                      <a:pPr algn="ctr"/>
                      <a:r>
                        <a:rPr lang="en-US" dirty="0"/>
                        <a:t>SE/SEM-III</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CBCGS</a:t>
                      </a:r>
                    </a:p>
                  </a:txBody>
                  <a:tcPr/>
                </a:tc>
                <a:extLst>
                  <a:ext uri="{0D108BD9-81ED-4DB2-BD59-A6C34878D82A}">
                    <a16:rowId xmlns:a16="http://schemas.microsoft.com/office/drawing/2014/main" val="10004"/>
                  </a:ext>
                </a:extLst>
              </a:tr>
              <a:tr h="370840">
                <a:tc>
                  <a:txBody>
                    <a:bodyPr/>
                    <a:lstStyle/>
                    <a:p>
                      <a:pPr algn="ctr"/>
                      <a:r>
                        <a:rPr lang="en-US" dirty="0"/>
                        <a:t>21</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Dr.</a:t>
                      </a:r>
                      <a:r>
                        <a:rPr lang="en-US" baseline="0" dirty="0"/>
                        <a:t> Rajesh </a:t>
                      </a:r>
                      <a:r>
                        <a:rPr lang="en-US" baseline="0" dirty="0" err="1"/>
                        <a:t>Bansode</a:t>
                      </a:r>
                      <a:endParaRPr lang="en-US" dirty="0"/>
                    </a:p>
                  </a:txBody>
                  <a:tcPr/>
                </a:tc>
                <a:tc>
                  <a:txBody>
                    <a:bodyPr/>
                    <a:lstStyle/>
                    <a:p>
                      <a:pPr algn="ctr"/>
                      <a:r>
                        <a:rPr lang="en-US" dirty="0"/>
                        <a:t>Microprocessor Programming</a:t>
                      </a:r>
                      <a:r>
                        <a:rPr lang="en-US" baseline="0" dirty="0"/>
                        <a:t> Lab</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SE/SEM-IV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CBCGS</a:t>
                      </a:r>
                    </a:p>
                  </a:txBody>
                  <a:tcPr/>
                </a:tc>
                <a:extLst>
                  <a:ext uri="{0D108BD9-81ED-4DB2-BD59-A6C34878D82A}">
                    <a16:rowId xmlns:a16="http://schemas.microsoft.com/office/drawing/2014/main" val="10005"/>
                  </a:ext>
                </a:extLst>
              </a:tr>
              <a:tr h="370840">
                <a:tc>
                  <a:txBody>
                    <a:bodyPr/>
                    <a:lstStyle/>
                    <a:p>
                      <a:pPr algn="ctr"/>
                      <a:r>
                        <a:rPr lang="en-US" dirty="0"/>
                        <a:t>22</a:t>
                      </a:r>
                    </a:p>
                  </a:txBody>
                  <a:tcPr/>
                </a:tc>
                <a:tc>
                  <a:txBody>
                    <a:bodyPr/>
                    <a:lstStyle/>
                    <a:p>
                      <a:pPr algn="ctr"/>
                      <a:r>
                        <a:rPr lang="en-US" dirty="0"/>
                        <a:t>Dr. Rajesh </a:t>
                      </a:r>
                      <a:r>
                        <a:rPr lang="en-US" dirty="0" err="1"/>
                        <a:t>Bansode</a:t>
                      </a:r>
                      <a:endParaRPr lang="en-US" dirty="0"/>
                    </a:p>
                  </a:txBody>
                  <a:tcPr/>
                </a:tc>
                <a:tc>
                  <a:txBody>
                    <a:bodyPr/>
                    <a:lstStyle/>
                    <a:p>
                      <a:pPr algn="ctr"/>
                      <a:r>
                        <a:rPr lang="en-US" dirty="0"/>
                        <a:t>Microcontroller and Embedded Programming</a:t>
                      </a:r>
                    </a:p>
                  </a:txBody>
                  <a:tcPr/>
                </a:tc>
                <a:tc>
                  <a:txBody>
                    <a:bodyPr/>
                    <a:lstStyle/>
                    <a:p>
                      <a:pPr algn="ctr"/>
                      <a:r>
                        <a:rPr lang="en-US" dirty="0"/>
                        <a:t>TE/SEM-V</a:t>
                      </a:r>
                    </a:p>
                  </a:txBody>
                  <a:tcPr/>
                </a:tc>
                <a:tc>
                  <a:txBody>
                    <a:bodyPr/>
                    <a:lstStyle/>
                    <a:p>
                      <a:pPr algn="ctr"/>
                      <a:r>
                        <a:rPr lang="en-US" dirty="0"/>
                        <a:t>CBCGS</a:t>
                      </a:r>
                    </a:p>
                  </a:txBody>
                  <a:tcPr/>
                </a:tc>
                <a:extLst>
                  <a:ext uri="{0D108BD9-81ED-4DB2-BD59-A6C34878D82A}">
                    <a16:rowId xmlns:a16="http://schemas.microsoft.com/office/drawing/2014/main" val="10006"/>
                  </a:ext>
                </a:extLst>
              </a:tr>
              <a:tr h="370840">
                <a:tc>
                  <a:txBody>
                    <a:bodyPr/>
                    <a:lstStyle/>
                    <a:p>
                      <a:pPr algn="ctr"/>
                      <a:r>
                        <a:rPr lang="en-US" dirty="0"/>
                        <a:t>23</a:t>
                      </a:r>
                    </a:p>
                  </a:txBody>
                  <a:tcPr/>
                </a:tc>
                <a:tc>
                  <a:txBody>
                    <a:bodyPr/>
                    <a:lstStyle/>
                    <a:p>
                      <a:pPr algn="ctr"/>
                      <a:r>
                        <a:rPr lang="en-US" dirty="0"/>
                        <a:t>Dr.</a:t>
                      </a:r>
                      <a:r>
                        <a:rPr lang="en-US" baseline="0" dirty="0"/>
                        <a:t> Rajesh </a:t>
                      </a:r>
                      <a:r>
                        <a:rPr lang="en-US" baseline="0" dirty="0" err="1"/>
                        <a:t>Bansode</a:t>
                      </a:r>
                      <a:endParaRPr lang="en-US" dirty="0"/>
                    </a:p>
                  </a:txBody>
                  <a:tcPr/>
                </a:tc>
                <a:tc>
                  <a:txBody>
                    <a:bodyPr/>
                    <a:lstStyle/>
                    <a:p>
                      <a:pPr algn="ctr"/>
                      <a:r>
                        <a:rPr lang="en-US" dirty="0"/>
                        <a:t>IOT Lab</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TE/SEM-V</a:t>
                      </a:r>
                      <a:endParaRPr lang="en-US" b="1" dirty="0"/>
                    </a:p>
                  </a:txBody>
                  <a:tcPr/>
                </a:tc>
                <a:tc>
                  <a:txBody>
                    <a:bodyPr/>
                    <a:lstStyle/>
                    <a:p>
                      <a:pPr algn="ctr"/>
                      <a:r>
                        <a:rPr lang="en-US" dirty="0"/>
                        <a:t>CBCGS</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76518464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Contribution to the Revision of UOM Syllabus </a:t>
            </a:r>
          </a:p>
        </p:txBody>
      </p:sp>
      <p:graphicFrame>
        <p:nvGraphicFramePr>
          <p:cNvPr id="4" name="Chart 3"/>
          <p:cNvGraphicFramePr>
            <a:graphicFrameLocks/>
          </p:cNvGraphicFramePr>
          <p:nvPr>
            <p:extLst>
              <p:ext uri="{D42A27DB-BD31-4B8C-83A1-F6EECF244321}">
                <p14:modId xmlns:p14="http://schemas.microsoft.com/office/powerpoint/2010/main" val="2313235218"/>
              </p:ext>
            </p:extLst>
          </p:nvPr>
        </p:nvGraphicFramePr>
        <p:xfrm>
          <a:off x="1022888" y="1301858"/>
          <a:ext cx="10330912" cy="52607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1927423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024034" y="0"/>
            <a:ext cx="8229600" cy="1143000"/>
          </a:xfrm>
        </p:spPr>
        <p:txBody>
          <a:bodyPr>
            <a:normAutofit/>
          </a:bodyPr>
          <a:lstStyle/>
          <a:p>
            <a:r>
              <a:rPr lang="en-US" sz="3600" b="1" dirty="0">
                <a:latin typeface="Times New Roman" pitchFamily="18" charset="0"/>
                <a:cs typeface="Times New Roman" pitchFamily="18" charset="0"/>
              </a:rPr>
              <a:t>Innovative and Best Practices </a:t>
            </a:r>
            <a:endParaRPr lang="en-IN" sz="3600" b="1" dirty="0">
              <a:latin typeface="Times New Roman" pitchFamily="18" charset="0"/>
              <a:cs typeface="Times New Roman" pitchFamily="18" charset="0"/>
            </a:endParaRPr>
          </a:p>
        </p:txBody>
      </p:sp>
      <p:sp>
        <p:nvSpPr>
          <p:cNvPr id="8" name="Text Placeholder 7"/>
          <p:cNvSpPr>
            <a:spLocks noGrp="1"/>
          </p:cNvSpPr>
          <p:nvPr>
            <p:ph type="body" idx="1"/>
          </p:nvPr>
        </p:nvSpPr>
        <p:spPr>
          <a:xfrm>
            <a:off x="1952596" y="714356"/>
            <a:ext cx="4040188" cy="639762"/>
          </a:xfrm>
        </p:spPr>
        <p:txBody>
          <a:bodyPr/>
          <a:lstStyle/>
          <a:p>
            <a:r>
              <a:rPr lang="en-US" dirty="0">
                <a:latin typeface="Times New Roman" pitchFamily="18" charset="0"/>
                <a:cs typeface="Times New Roman" pitchFamily="18" charset="0"/>
              </a:rPr>
              <a:t>Innovative Practices</a:t>
            </a:r>
            <a:endParaRPr lang="en-IN" dirty="0">
              <a:latin typeface="Times New Roman" pitchFamily="18" charset="0"/>
              <a:cs typeface="Times New Roman" pitchFamily="18" charset="0"/>
            </a:endParaRPr>
          </a:p>
        </p:txBody>
      </p:sp>
      <p:sp>
        <p:nvSpPr>
          <p:cNvPr id="9" name="Content Placeholder 8"/>
          <p:cNvSpPr>
            <a:spLocks noGrp="1"/>
          </p:cNvSpPr>
          <p:nvPr>
            <p:ph sz="half" idx="2"/>
          </p:nvPr>
        </p:nvSpPr>
        <p:spPr>
          <a:xfrm>
            <a:off x="1809720" y="1785926"/>
            <a:ext cx="3000396" cy="2571768"/>
          </a:xfrm>
        </p:spPr>
        <p:txBody>
          <a:bodyPr>
            <a:noAutofit/>
          </a:bodyPr>
          <a:lstStyle/>
          <a:p>
            <a:pPr marL="457200" indent="-457200">
              <a:lnSpc>
                <a:spcPct val="150000"/>
              </a:lnSpc>
              <a:buFont typeface="+mj-lt"/>
              <a:buAutoNum type="arabicPeriod"/>
            </a:pPr>
            <a:r>
              <a:rPr lang="en-US" sz="1200" dirty="0">
                <a:latin typeface="Times New Roman" pitchFamily="18" charset="0"/>
                <a:cs typeface="Times New Roman" pitchFamily="18" charset="0"/>
              </a:rPr>
              <a:t>Design  &amp; delivery of industry relevant courses viz. </a:t>
            </a:r>
            <a:r>
              <a:rPr lang="en-US" sz="1200" dirty="0" err="1">
                <a:latin typeface="Times New Roman" pitchFamily="18" charset="0"/>
                <a:cs typeface="Times New Roman" pitchFamily="18" charset="0"/>
              </a:rPr>
              <a:t>Blockchain</a:t>
            </a:r>
            <a:r>
              <a:rPr lang="en-US" sz="1200" dirty="0">
                <a:latin typeface="Times New Roman" pitchFamily="18" charset="0"/>
                <a:cs typeface="Times New Roman" pitchFamily="18" charset="0"/>
              </a:rPr>
              <a:t> Technology</a:t>
            </a:r>
          </a:p>
          <a:p>
            <a:pPr marL="457200" indent="-457200">
              <a:lnSpc>
                <a:spcPct val="150000"/>
              </a:lnSpc>
              <a:buFont typeface="+mj-lt"/>
              <a:buAutoNum type="arabicPeriod"/>
            </a:pPr>
            <a:r>
              <a:rPr lang="en-US" sz="1200" dirty="0">
                <a:latin typeface="Times New Roman" pitchFamily="18" charset="0"/>
                <a:cs typeface="Times New Roman" pitchFamily="18" charset="0"/>
              </a:rPr>
              <a:t>Application of education technology like Think pair share technique, Google classroom, Quiz, Doubt clearing sessions for slow learners.</a:t>
            </a:r>
          </a:p>
          <a:p>
            <a:pPr marL="457200" indent="-457200">
              <a:lnSpc>
                <a:spcPct val="150000"/>
              </a:lnSpc>
              <a:buFont typeface="+mj-lt"/>
              <a:buAutoNum type="arabicPeriod"/>
            </a:pPr>
            <a:r>
              <a:rPr lang="en-US" sz="1200" dirty="0">
                <a:latin typeface="Times New Roman" pitchFamily="18" charset="0"/>
                <a:cs typeface="Times New Roman" pitchFamily="18" charset="0"/>
              </a:rPr>
              <a:t>Students &amp; faculty members brainstorm real life problems during assignment sessions </a:t>
            </a:r>
          </a:p>
          <a:p>
            <a:pPr marL="457200" indent="-457200">
              <a:lnSpc>
                <a:spcPct val="150000"/>
              </a:lnSpc>
              <a:buFont typeface="+mj-lt"/>
              <a:buAutoNum type="arabicPeriod"/>
            </a:pPr>
            <a:r>
              <a:rPr lang="en-US" sz="1200" dirty="0">
                <a:latin typeface="Times New Roman" pitchFamily="18" charset="0"/>
                <a:cs typeface="Times New Roman" pitchFamily="18" charset="0"/>
              </a:rPr>
              <a:t>Design methodology to emulate real life situations for Lab sessions.</a:t>
            </a:r>
            <a:endParaRPr lang="en-IN" sz="1200" dirty="0">
              <a:latin typeface="Times New Roman" pitchFamily="18" charset="0"/>
              <a:cs typeface="Times New Roman" pitchFamily="18" charset="0"/>
            </a:endParaRPr>
          </a:p>
        </p:txBody>
      </p:sp>
      <p:sp>
        <p:nvSpPr>
          <p:cNvPr id="10" name="Text Placeholder 9"/>
          <p:cNvSpPr>
            <a:spLocks noGrp="1"/>
          </p:cNvSpPr>
          <p:nvPr>
            <p:ph type="body" sz="quarter" idx="3"/>
          </p:nvPr>
        </p:nvSpPr>
        <p:spPr>
          <a:xfrm>
            <a:off x="5267316" y="571480"/>
            <a:ext cx="5400684" cy="639762"/>
          </a:xfrm>
        </p:spPr>
        <p:txBody>
          <a:bodyPr/>
          <a:lstStyle/>
          <a:p>
            <a:r>
              <a:rPr lang="en-US" dirty="0">
                <a:latin typeface="Times New Roman" pitchFamily="18" charset="0"/>
                <a:cs typeface="Times New Roman" pitchFamily="18" charset="0"/>
              </a:rPr>
              <a:t>Best Practices </a:t>
            </a:r>
            <a:endParaRPr lang="en-IN" dirty="0">
              <a:latin typeface="Times New Roman" pitchFamily="18" charset="0"/>
              <a:cs typeface="Times New Roman" pitchFamily="18" charset="0"/>
            </a:endParaRPr>
          </a:p>
        </p:txBody>
      </p:sp>
      <p:sp>
        <p:nvSpPr>
          <p:cNvPr id="11" name="Content Placeholder 10"/>
          <p:cNvSpPr>
            <a:spLocks noGrp="1"/>
          </p:cNvSpPr>
          <p:nvPr>
            <p:ph sz="quarter" idx="4"/>
          </p:nvPr>
        </p:nvSpPr>
        <p:spPr>
          <a:xfrm>
            <a:off x="4738678" y="1071546"/>
            <a:ext cx="5929322" cy="5214950"/>
          </a:xfrm>
        </p:spPr>
        <p:txBody>
          <a:bodyPr>
            <a:noAutofit/>
          </a:bodyPr>
          <a:lstStyle/>
          <a:p>
            <a:pPr>
              <a:spcBef>
                <a:spcPts val="0"/>
              </a:spcBef>
              <a:buFont typeface="+mj-lt"/>
              <a:buAutoNum type="arabicPeriod"/>
            </a:pPr>
            <a:r>
              <a:rPr lang="en-US" sz="1400" dirty="0">
                <a:latin typeface="Times New Roman" pitchFamily="18" charset="0"/>
                <a:cs typeface="Times New Roman" pitchFamily="18" charset="0"/>
              </a:rPr>
              <a:t>Stakeholder Engagement through Advisory Committee, Parents and Program Assessment Committee(PAC) meetings for Dissemination of Information to stakeholders, Inputs from industry , Guidance for academic conduct, Strategic planning for achieving MVS.</a:t>
            </a:r>
            <a:endParaRPr lang="en-IN" sz="1400" dirty="0">
              <a:latin typeface="Times New Roman" pitchFamily="18" charset="0"/>
              <a:cs typeface="Times New Roman" pitchFamily="18" charset="0"/>
            </a:endParaRPr>
          </a:p>
          <a:p>
            <a:pPr>
              <a:spcBef>
                <a:spcPts val="0"/>
              </a:spcBef>
              <a:buFont typeface="+mj-lt"/>
              <a:buAutoNum type="arabicPeriod"/>
            </a:pPr>
            <a:r>
              <a:rPr lang="en-US" sz="1400" dirty="0">
                <a:latin typeface="Times New Roman" pitchFamily="18" charset="0"/>
                <a:cs typeface="Times New Roman" pitchFamily="18" charset="0"/>
              </a:rPr>
              <a:t>Orientation(SOP) and foundation program(FP) at the start of each semester for effective academic conduct.</a:t>
            </a:r>
          </a:p>
          <a:p>
            <a:pPr>
              <a:spcBef>
                <a:spcPts val="0"/>
              </a:spcBef>
              <a:buFont typeface="+mj-lt"/>
              <a:buAutoNum type="arabicPeriod"/>
            </a:pPr>
            <a:r>
              <a:rPr lang="en-US" sz="1400" dirty="0">
                <a:latin typeface="Times New Roman" pitchFamily="18" charset="0"/>
                <a:cs typeface="Times New Roman" pitchFamily="18" charset="0"/>
              </a:rPr>
              <a:t>Project based learning and skill development to promote students' engagement through deep learning concerned to technical projects, internships with startups and consultancy.</a:t>
            </a:r>
          </a:p>
          <a:p>
            <a:pPr>
              <a:spcBef>
                <a:spcPts val="0"/>
              </a:spcBef>
              <a:buFont typeface="+mj-lt"/>
              <a:buAutoNum type="arabicPeriod"/>
            </a:pPr>
            <a:r>
              <a:rPr lang="en-US" sz="1400" dirty="0">
                <a:latin typeface="Times New Roman" pitchFamily="18" charset="0"/>
                <a:cs typeface="Times New Roman" pitchFamily="18" charset="0"/>
              </a:rPr>
              <a:t>Mentorship (TG) and student portfolio building is carried out to check students’ progress which is monitored for improvement in regard to academics, placements, higher studies and lifelong learning.</a:t>
            </a:r>
          </a:p>
          <a:p>
            <a:pPr>
              <a:spcBef>
                <a:spcPts val="0"/>
              </a:spcBef>
              <a:buFont typeface="+mj-lt"/>
              <a:buAutoNum type="arabicPeriod"/>
            </a:pPr>
            <a:r>
              <a:rPr lang="en-US" sz="1400" dirty="0">
                <a:latin typeface="Times New Roman" pitchFamily="18" charset="0"/>
                <a:cs typeface="Times New Roman" pitchFamily="18" charset="0"/>
              </a:rPr>
              <a:t>Video recording of lectures and practical's of all faculty members for effective academic conduct.</a:t>
            </a:r>
          </a:p>
          <a:p>
            <a:pPr>
              <a:spcBef>
                <a:spcPts val="0"/>
              </a:spcBef>
              <a:buFont typeface="+mj-lt"/>
              <a:buAutoNum type="arabicPeriod"/>
            </a:pPr>
            <a:r>
              <a:rPr lang="en-IN" sz="1400" dirty="0">
                <a:latin typeface="Times New Roman" pitchFamily="18" charset="0"/>
                <a:cs typeface="Times New Roman" pitchFamily="18" charset="0"/>
              </a:rPr>
              <a:t>Lesson plan and Practical plan ,Bridge Course , Mini, Minor, Major Project  Uploaded on website(LRC) for Dissemination of information to stakeholders regarding Teaching learning process.</a:t>
            </a:r>
          </a:p>
          <a:p>
            <a:pPr>
              <a:spcBef>
                <a:spcPts val="0"/>
              </a:spcBef>
              <a:buFont typeface="+mj-lt"/>
              <a:buAutoNum type="arabicPeriod"/>
            </a:pPr>
            <a:r>
              <a:rPr lang="en-US" sz="1400" dirty="0">
                <a:latin typeface="Times New Roman" pitchFamily="18" charset="0"/>
                <a:cs typeface="Times New Roman" pitchFamily="18" charset="0"/>
              </a:rPr>
              <a:t>HOD/Dy.HOD accompanying industrial visit for better monitoring, control,  discipline, care  and protection of students.</a:t>
            </a:r>
          </a:p>
          <a:p>
            <a:pPr>
              <a:spcBef>
                <a:spcPts val="0"/>
              </a:spcBef>
              <a:buFont typeface="+mj-lt"/>
              <a:buAutoNum type="arabicPeriod"/>
            </a:pPr>
            <a:r>
              <a:rPr lang="en-US" sz="1400" dirty="0">
                <a:latin typeface="Times New Roman" pitchFamily="18" charset="0"/>
                <a:cs typeface="Times New Roman" pitchFamily="18" charset="0"/>
              </a:rPr>
              <a:t>E-magazine to improve  technical and non-technical aspects among  stakeholder.</a:t>
            </a:r>
          </a:p>
          <a:p>
            <a:pPr>
              <a:spcBef>
                <a:spcPts val="0"/>
              </a:spcBef>
              <a:buFont typeface="+mj-lt"/>
              <a:buAutoNum type="arabicPeriod"/>
            </a:pPr>
            <a:r>
              <a:rPr lang="en-US" sz="1400" dirty="0">
                <a:latin typeface="Times New Roman" pitchFamily="18" charset="0"/>
                <a:cs typeface="Times New Roman" pitchFamily="18" charset="0"/>
              </a:rPr>
              <a:t>Motivate students for skill development to increase students publication in project competition, internship and startups </a:t>
            </a:r>
          </a:p>
          <a:p>
            <a:pPr>
              <a:spcBef>
                <a:spcPts val="0"/>
              </a:spcBef>
              <a:buFont typeface="+mj-lt"/>
              <a:buAutoNum type="arabicPeriod"/>
            </a:pPr>
            <a:r>
              <a:rPr lang="en-US" sz="1400" dirty="0">
                <a:latin typeface="Times New Roman" pitchFamily="18" charset="0"/>
                <a:cs typeface="Times New Roman" pitchFamily="18" charset="0"/>
              </a:rPr>
              <a:t>Faculty Development  program for the domain strengthening of all faculty members  </a:t>
            </a:r>
          </a:p>
          <a:p>
            <a:pPr>
              <a:spcBef>
                <a:spcPts val="0"/>
              </a:spcBef>
              <a:buFont typeface="+mj-lt"/>
              <a:buAutoNum type="arabicPeriod"/>
            </a:pPr>
            <a:r>
              <a:rPr lang="en-US" sz="1400" dirty="0">
                <a:latin typeface="Times New Roman" pitchFamily="18" charset="0"/>
                <a:cs typeface="Times New Roman" pitchFamily="18" charset="0"/>
              </a:rPr>
              <a:t>Faculty action plan with compliance for better  improvement in faculty performance. </a:t>
            </a:r>
            <a:endParaRPr lang="en-IN" sz="1400" dirty="0">
              <a:latin typeface="Times New Roman" pitchFamily="18" charset="0"/>
              <a:cs typeface="Times New Roman" pitchFamily="18"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Title 1">
            <a:extLst>
              <a:ext uri="{FF2B5EF4-FFF2-40B4-BE49-F238E27FC236}">
                <a16:creationId xmlns:a16="http://schemas.microsoft.com/office/drawing/2014/main" id="{17FCF60D-808C-48F6-91C5-85CFD0D07404}"/>
              </a:ext>
            </a:extLst>
          </p:cNvPr>
          <p:cNvSpPr>
            <a:spLocks noGrp="1"/>
          </p:cNvSpPr>
          <p:nvPr>
            <p:ph type="title"/>
          </p:nvPr>
        </p:nvSpPr>
        <p:spPr/>
        <p:txBody>
          <a:bodyPr/>
          <a:lstStyle/>
          <a:p>
            <a:r>
              <a:rPr lang="en-US" altLang="en-US" b="1" dirty="0">
                <a:solidFill>
                  <a:srgbClr val="C00000"/>
                </a:solidFill>
              </a:rPr>
              <a:t>Department Targets &amp; Goals</a:t>
            </a:r>
            <a:endParaRPr lang="en-US" altLang="en-US" dirty="0">
              <a:solidFill>
                <a:srgbClr val="C00000"/>
              </a:solidFill>
            </a:endParaRPr>
          </a:p>
        </p:txBody>
      </p:sp>
      <p:grpSp>
        <p:nvGrpSpPr>
          <p:cNvPr id="192515" name="Group 2">
            <a:extLst>
              <a:ext uri="{FF2B5EF4-FFF2-40B4-BE49-F238E27FC236}">
                <a16:creationId xmlns:a16="http://schemas.microsoft.com/office/drawing/2014/main" id="{BC6A5053-B165-47B4-A610-66BC916A94FD}"/>
              </a:ext>
            </a:extLst>
          </p:cNvPr>
          <p:cNvGrpSpPr>
            <a:grpSpLocks/>
          </p:cNvGrpSpPr>
          <p:nvPr/>
        </p:nvGrpSpPr>
        <p:grpSpPr bwMode="auto">
          <a:xfrm>
            <a:off x="2873375" y="1255714"/>
            <a:ext cx="6445250" cy="3068314"/>
            <a:chOff x="2860675" y="1731963"/>
            <a:chExt cx="6645275" cy="3287713"/>
          </a:xfrm>
        </p:grpSpPr>
        <p:sp>
          <p:nvSpPr>
            <p:cNvPr id="33" name="Freeform 43">
              <a:extLst>
                <a:ext uri="{FF2B5EF4-FFF2-40B4-BE49-F238E27FC236}">
                  <a16:creationId xmlns:a16="http://schemas.microsoft.com/office/drawing/2014/main" id="{3F6A49AC-17F2-4AE5-B659-16063A09D325}"/>
                </a:ext>
              </a:extLst>
            </p:cNvPr>
            <p:cNvSpPr>
              <a:spLocks/>
            </p:cNvSpPr>
            <p:nvPr/>
          </p:nvSpPr>
          <p:spPr bwMode="auto">
            <a:xfrm>
              <a:off x="5035939" y="1731963"/>
              <a:ext cx="643249" cy="1847600"/>
            </a:xfrm>
            <a:custGeom>
              <a:avLst/>
              <a:gdLst>
                <a:gd name="T0" fmla="*/ 0 w 1217"/>
                <a:gd name="T1" fmla="*/ 0 h 3494"/>
                <a:gd name="T2" fmla="*/ 0 w 1217"/>
                <a:gd name="T3" fmla="*/ 3494 h 3494"/>
                <a:gd name="T4" fmla="*/ 89 w 1217"/>
                <a:gd name="T5" fmla="*/ 3455 h 3494"/>
                <a:gd name="T6" fmla="*/ 260 w 1217"/>
                <a:gd name="T7" fmla="*/ 3364 h 3494"/>
                <a:gd name="T8" fmla="*/ 420 w 1217"/>
                <a:gd name="T9" fmla="*/ 3256 h 3494"/>
                <a:gd name="T10" fmla="*/ 569 w 1217"/>
                <a:gd name="T11" fmla="*/ 3134 h 3494"/>
                <a:gd name="T12" fmla="*/ 704 w 1217"/>
                <a:gd name="T13" fmla="*/ 2999 h 3494"/>
                <a:gd name="T14" fmla="*/ 826 w 1217"/>
                <a:gd name="T15" fmla="*/ 2850 h 3494"/>
                <a:gd name="T16" fmla="*/ 934 w 1217"/>
                <a:gd name="T17" fmla="*/ 2689 h 3494"/>
                <a:gd name="T18" fmla="*/ 1026 w 1217"/>
                <a:gd name="T19" fmla="*/ 2520 h 3494"/>
                <a:gd name="T20" fmla="*/ 1065 w 1217"/>
                <a:gd name="T21" fmla="*/ 2430 h 3494"/>
                <a:gd name="T22" fmla="*/ 1100 w 1217"/>
                <a:gd name="T23" fmla="*/ 2343 h 3494"/>
                <a:gd name="T24" fmla="*/ 1156 w 1217"/>
                <a:gd name="T25" fmla="*/ 2158 h 3494"/>
                <a:gd name="T26" fmla="*/ 1195 w 1217"/>
                <a:gd name="T27" fmla="*/ 1968 h 3494"/>
                <a:gd name="T28" fmla="*/ 1214 w 1217"/>
                <a:gd name="T29" fmla="*/ 1773 h 3494"/>
                <a:gd name="T30" fmla="*/ 1217 w 1217"/>
                <a:gd name="T31" fmla="*/ 1672 h 3494"/>
                <a:gd name="T32" fmla="*/ 1217 w 1217"/>
                <a:gd name="T33" fmla="*/ 0 h 3494"/>
                <a:gd name="T34" fmla="*/ 0 w 1217"/>
                <a:gd name="T35" fmla="*/ 0 h 3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17" h="3494">
                  <a:moveTo>
                    <a:pt x="0" y="0"/>
                  </a:moveTo>
                  <a:lnTo>
                    <a:pt x="0" y="3494"/>
                  </a:lnTo>
                  <a:lnTo>
                    <a:pt x="89" y="3455"/>
                  </a:lnTo>
                  <a:lnTo>
                    <a:pt x="260" y="3364"/>
                  </a:lnTo>
                  <a:lnTo>
                    <a:pt x="420" y="3256"/>
                  </a:lnTo>
                  <a:lnTo>
                    <a:pt x="569" y="3134"/>
                  </a:lnTo>
                  <a:lnTo>
                    <a:pt x="704" y="2999"/>
                  </a:lnTo>
                  <a:lnTo>
                    <a:pt x="826" y="2850"/>
                  </a:lnTo>
                  <a:lnTo>
                    <a:pt x="934" y="2689"/>
                  </a:lnTo>
                  <a:lnTo>
                    <a:pt x="1026" y="2520"/>
                  </a:lnTo>
                  <a:lnTo>
                    <a:pt x="1065" y="2430"/>
                  </a:lnTo>
                  <a:lnTo>
                    <a:pt x="1100" y="2343"/>
                  </a:lnTo>
                  <a:lnTo>
                    <a:pt x="1156" y="2158"/>
                  </a:lnTo>
                  <a:lnTo>
                    <a:pt x="1195" y="1968"/>
                  </a:lnTo>
                  <a:lnTo>
                    <a:pt x="1214" y="1773"/>
                  </a:lnTo>
                  <a:lnTo>
                    <a:pt x="1217" y="1672"/>
                  </a:lnTo>
                  <a:lnTo>
                    <a:pt x="1217" y="0"/>
                  </a:lnTo>
                  <a:lnTo>
                    <a:pt x="0" y="0"/>
                  </a:lnTo>
                  <a:close/>
                </a:path>
              </a:pathLst>
            </a:custGeom>
            <a:solidFill>
              <a:schemeClr val="accent3">
                <a:lumMod val="50000"/>
              </a:schemeClr>
            </a:solidFill>
            <a:ln>
              <a:noFill/>
            </a:ln>
          </p:spPr>
          <p:txBody>
            <a:bodyPr lIns="68580" tIns="34290" rIns="68580" bIns="34290"/>
            <a:lstStyle/>
            <a:p>
              <a:pPr>
                <a:defRPr/>
              </a:pPr>
              <a:endParaRPr lang="en-US" sz="1350"/>
            </a:p>
          </p:txBody>
        </p:sp>
        <p:sp>
          <p:nvSpPr>
            <p:cNvPr id="34" name="Freeform 44">
              <a:extLst>
                <a:ext uri="{FF2B5EF4-FFF2-40B4-BE49-F238E27FC236}">
                  <a16:creationId xmlns:a16="http://schemas.microsoft.com/office/drawing/2014/main" id="{ED7FCD06-958C-4DAC-BA08-270FC3453089}"/>
                </a:ext>
              </a:extLst>
            </p:cNvPr>
            <p:cNvSpPr>
              <a:spLocks/>
            </p:cNvSpPr>
            <p:nvPr/>
          </p:nvSpPr>
          <p:spPr bwMode="auto">
            <a:xfrm>
              <a:off x="2860675" y="2823503"/>
              <a:ext cx="2738312" cy="1003170"/>
            </a:xfrm>
            <a:custGeom>
              <a:avLst/>
              <a:gdLst>
                <a:gd name="T0" fmla="*/ 1656 w 5174"/>
                <a:gd name="T1" fmla="*/ 364 h 1892"/>
                <a:gd name="T2" fmla="*/ 2019 w 5174"/>
                <a:gd name="T3" fmla="*/ 0 h 1892"/>
                <a:gd name="T4" fmla="*/ 940 w 5174"/>
                <a:gd name="T5" fmla="*/ 0 h 1892"/>
                <a:gd name="T6" fmla="*/ 576 w 5174"/>
                <a:gd name="T7" fmla="*/ 364 h 1892"/>
                <a:gd name="T8" fmla="*/ 576 w 5174"/>
                <a:gd name="T9" fmla="*/ 364 h 1892"/>
                <a:gd name="T10" fmla="*/ 29 w 5174"/>
                <a:gd name="T11" fmla="*/ 911 h 1892"/>
                <a:gd name="T12" fmla="*/ 29 w 5174"/>
                <a:gd name="T13" fmla="*/ 911 h 1892"/>
                <a:gd name="T14" fmla="*/ 0 w 5174"/>
                <a:gd name="T15" fmla="*/ 940 h 1892"/>
                <a:gd name="T16" fmla="*/ 7 w 5174"/>
                <a:gd name="T17" fmla="*/ 946 h 1892"/>
                <a:gd name="T18" fmla="*/ 0 w 5174"/>
                <a:gd name="T19" fmla="*/ 953 h 1892"/>
                <a:gd name="T20" fmla="*/ 29 w 5174"/>
                <a:gd name="T21" fmla="*/ 982 h 1892"/>
                <a:gd name="T22" fmla="*/ 428 w 5174"/>
                <a:gd name="T23" fmla="*/ 1380 h 1892"/>
                <a:gd name="T24" fmla="*/ 627 w 5174"/>
                <a:gd name="T25" fmla="*/ 1579 h 1892"/>
                <a:gd name="T26" fmla="*/ 627 w 5174"/>
                <a:gd name="T27" fmla="*/ 1579 h 1892"/>
                <a:gd name="T28" fmla="*/ 940 w 5174"/>
                <a:gd name="T29" fmla="*/ 1892 h 1892"/>
                <a:gd name="T30" fmla="*/ 2019 w 5174"/>
                <a:gd name="T31" fmla="*/ 1892 h 1892"/>
                <a:gd name="T32" fmla="*/ 1707 w 5174"/>
                <a:gd name="T33" fmla="*/ 1579 h 1892"/>
                <a:gd name="T34" fmla="*/ 3351 w 5174"/>
                <a:gd name="T35" fmla="*/ 1579 h 1892"/>
                <a:gd name="T36" fmla="*/ 3452 w 5174"/>
                <a:gd name="T37" fmla="*/ 1577 h 1892"/>
                <a:gd name="T38" fmla="*/ 3648 w 5174"/>
                <a:gd name="T39" fmla="*/ 1557 h 1892"/>
                <a:gd name="T40" fmla="*/ 3838 w 5174"/>
                <a:gd name="T41" fmla="*/ 1520 h 1892"/>
                <a:gd name="T42" fmla="*/ 4021 w 5174"/>
                <a:gd name="T43" fmla="*/ 1464 h 1892"/>
                <a:gd name="T44" fmla="*/ 4109 w 5174"/>
                <a:gd name="T45" fmla="*/ 1428 h 1892"/>
                <a:gd name="T46" fmla="*/ 4198 w 5174"/>
                <a:gd name="T47" fmla="*/ 1389 h 1892"/>
                <a:gd name="T48" fmla="*/ 4369 w 5174"/>
                <a:gd name="T49" fmla="*/ 1298 h 1892"/>
                <a:gd name="T50" fmla="*/ 4529 w 5174"/>
                <a:gd name="T51" fmla="*/ 1190 h 1892"/>
                <a:gd name="T52" fmla="*/ 4678 w 5174"/>
                <a:gd name="T53" fmla="*/ 1068 h 1892"/>
                <a:gd name="T54" fmla="*/ 4813 w 5174"/>
                <a:gd name="T55" fmla="*/ 933 h 1892"/>
                <a:gd name="T56" fmla="*/ 4935 w 5174"/>
                <a:gd name="T57" fmla="*/ 784 h 1892"/>
                <a:gd name="T58" fmla="*/ 5043 w 5174"/>
                <a:gd name="T59" fmla="*/ 623 h 1892"/>
                <a:gd name="T60" fmla="*/ 5135 w 5174"/>
                <a:gd name="T61" fmla="*/ 454 h 1892"/>
                <a:gd name="T62" fmla="*/ 5174 w 5174"/>
                <a:gd name="T63" fmla="*/ 364 h 1892"/>
                <a:gd name="T64" fmla="*/ 1656 w 5174"/>
                <a:gd name="T65" fmla="*/ 364 h 1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74" h="1892">
                  <a:moveTo>
                    <a:pt x="1656" y="364"/>
                  </a:moveTo>
                  <a:lnTo>
                    <a:pt x="2019" y="0"/>
                  </a:lnTo>
                  <a:lnTo>
                    <a:pt x="940" y="0"/>
                  </a:lnTo>
                  <a:lnTo>
                    <a:pt x="576" y="364"/>
                  </a:lnTo>
                  <a:lnTo>
                    <a:pt x="576" y="364"/>
                  </a:lnTo>
                  <a:lnTo>
                    <a:pt x="29" y="911"/>
                  </a:lnTo>
                  <a:lnTo>
                    <a:pt x="29" y="911"/>
                  </a:lnTo>
                  <a:lnTo>
                    <a:pt x="0" y="940"/>
                  </a:lnTo>
                  <a:lnTo>
                    <a:pt x="7" y="946"/>
                  </a:lnTo>
                  <a:lnTo>
                    <a:pt x="0" y="953"/>
                  </a:lnTo>
                  <a:lnTo>
                    <a:pt x="29" y="982"/>
                  </a:lnTo>
                  <a:lnTo>
                    <a:pt x="428" y="1380"/>
                  </a:lnTo>
                  <a:lnTo>
                    <a:pt x="627" y="1579"/>
                  </a:lnTo>
                  <a:lnTo>
                    <a:pt x="627" y="1579"/>
                  </a:lnTo>
                  <a:lnTo>
                    <a:pt x="940" y="1892"/>
                  </a:lnTo>
                  <a:lnTo>
                    <a:pt x="2019" y="1892"/>
                  </a:lnTo>
                  <a:lnTo>
                    <a:pt x="1707" y="1579"/>
                  </a:lnTo>
                  <a:lnTo>
                    <a:pt x="3351" y="1579"/>
                  </a:lnTo>
                  <a:lnTo>
                    <a:pt x="3452" y="1577"/>
                  </a:lnTo>
                  <a:lnTo>
                    <a:pt x="3648" y="1557"/>
                  </a:lnTo>
                  <a:lnTo>
                    <a:pt x="3838" y="1520"/>
                  </a:lnTo>
                  <a:lnTo>
                    <a:pt x="4021" y="1464"/>
                  </a:lnTo>
                  <a:lnTo>
                    <a:pt x="4109" y="1428"/>
                  </a:lnTo>
                  <a:lnTo>
                    <a:pt x="4198" y="1389"/>
                  </a:lnTo>
                  <a:lnTo>
                    <a:pt x="4369" y="1298"/>
                  </a:lnTo>
                  <a:lnTo>
                    <a:pt x="4529" y="1190"/>
                  </a:lnTo>
                  <a:lnTo>
                    <a:pt x="4678" y="1068"/>
                  </a:lnTo>
                  <a:lnTo>
                    <a:pt x="4813" y="933"/>
                  </a:lnTo>
                  <a:lnTo>
                    <a:pt x="4935" y="784"/>
                  </a:lnTo>
                  <a:lnTo>
                    <a:pt x="5043" y="623"/>
                  </a:lnTo>
                  <a:lnTo>
                    <a:pt x="5135" y="454"/>
                  </a:lnTo>
                  <a:lnTo>
                    <a:pt x="5174" y="364"/>
                  </a:lnTo>
                  <a:lnTo>
                    <a:pt x="1656" y="364"/>
                  </a:lnTo>
                  <a:close/>
                </a:path>
              </a:pathLst>
            </a:custGeom>
            <a:solidFill>
              <a:schemeClr val="accent3"/>
            </a:solidFill>
            <a:ln>
              <a:noFill/>
            </a:ln>
          </p:spPr>
          <p:txBody>
            <a:bodyPr lIns="68580" tIns="34290" rIns="68580" bIns="34290"/>
            <a:lstStyle/>
            <a:p>
              <a:pPr>
                <a:defRPr/>
              </a:pPr>
              <a:endParaRPr lang="en-US" sz="1350"/>
            </a:p>
          </p:txBody>
        </p:sp>
        <p:sp>
          <p:nvSpPr>
            <p:cNvPr id="35" name="Freeform 48">
              <a:extLst>
                <a:ext uri="{FF2B5EF4-FFF2-40B4-BE49-F238E27FC236}">
                  <a16:creationId xmlns:a16="http://schemas.microsoft.com/office/drawing/2014/main" id="{A75F6D03-5AD7-446C-8B9D-E04940B25FCE}"/>
                </a:ext>
              </a:extLst>
            </p:cNvPr>
            <p:cNvSpPr>
              <a:spLocks/>
            </p:cNvSpPr>
            <p:nvPr/>
          </p:nvSpPr>
          <p:spPr bwMode="auto">
            <a:xfrm>
              <a:off x="5667731" y="1731963"/>
              <a:ext cx="1001702" cy="3287713"/>
            </a:xfrm>
            <a:custGeom>
              <a:avLst/>
              <a:gdLst>
                <a:gd name="T0" fmla="*/ 1893 w 1893"/>
                <a:gd name="T1" fmla="*/ 4196 h 6213"/>
                <a:gd name="T2" fmla="*/ 1555 w 1893"/>
                <a:gd name="T3" fmla="*/ 4534 h 6213"/>
                <a:gd name="T4" fmla="*/ 1555 w 1893"/>
                <a:gd name="T5" fmla="*/ 0 h 6213"/>
                <a:gd name="T6" fmla="*/ 338 w 1893"/>
                <a:gd name="T7" fmla="*/ 0 h 6213"/>
                <a:gd name="T8" fmla="*/ 338 w 1893"/>
                <a:gd name="T9" fmla="*/ 4534 h 6213"/>
                <a:gd name="T10" fmla="*/ 0 w 1893"/>
                <a:gd name="T11" fmla="*/ 4196 h 6213"/>
                <a:gd name="T12" fmla="*/ 0 w 1893"/>
                <a:gd name="T13" fmla="*/ 5275 h 6213"/>
                <a:gd name="T14" fmla="*/ 338 w 1893"/>
                <a:gd name="T15" fmla="*/ 5613 h 6213"/>
                <a:gd name="T16" fmla="*/ 338 w 1893"/>
                <a:gd name="T17" fmla="*/ 5613 h 6213"/>
                <a:gd name="T18" fmla="*/ 338 w 1893"/>
                <a:gd name="T19" fmla="*/ 5613 h 6213"/>
                <a:gd name="T20" fmla="*/ 940 w 1893"/>
                <a:gd name="T21" fmla="*/ 6213 h 6213"/>
                <a:gd name="T22" fmla="*/ 946 w 1893"/>
                <a:gd name="T23" fmla="*/ 6207 h 6213"/>
                <a:gd name="T24" fmla="*/ 953 w 1893"/>
                <a:gd name="T25" fmla="*/ 6213 h 6213"/>
                <a:gd name="T26" fmla="*/ 1553 w 1893"/>
                <a:gd name="T27" fmla="*/ 5613 h 6213"/>
                <a:gd name="T28" fmla="*/ 1555 w 1893"/>
                <a:gd name="T29" fmla="*/ 5613 h 6213"/>
                <a:gd name="T30" fmla="*/ 1555 w 1893"/>
                <a:gd name="T31" fmla="*/ 5613 h 6213"/>
                <a:gd name="T32" fmla="*/ 1893 w 1893"/>
                <a:gd name="T33" fmla="*/ 5275 h 6213"/>
                <a:gd name="T34" fmla="*/ 1893 w 1893"/>
                <a:gd name="T35" fmla="*/ 4196 h 6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3" h="6213">
                  <a:moveTo>
                    <a:pt x="1893" y="4196"/>
                  </a:moveTo>
                  <a:lnTo>
                    <a:pt x="1555" y="4534"/>
                  </a:lnTo>
                  <a:lnTo>
                    <a:pt x="1555" y="0"/>
                  </a:lnTo>
                  <a:lnTo>
                    <a:pt x="338" y="0"/>
                  </a:lnTo>
                  <a:lnTo>
                    <a:pt x="338" y="4534"/>
                  </a:lnTo>
                  <a:lnTo>
                    <a:pt x="0" y="4196"/>
                  </a:lnTo>
                  <a:lnTo>
                    <a:pt x="0" y="5275"/>
                  </a:lnTo>
                  <a:lnTo>
                    <a:pt x="338" y="5613"/>
                  </a:lnTo>
                  <a:lnTo>
                    <a:pt x="338" y="5613"/>
                  </a:lnTo>
                  <a:lnTo>
                    <a:pt x="338" y="5613"/>
                  </a:lnTo>
                  <a:lnTo>
                    <a:pt x="940" y="6213"/>
                  </a:lnTo>
                  <a:lnTo>
                    <a:pt x="946" y="6207"/>
                  </a:lnTo>
                  <a:lnTo>
                    <a:pt x="953" y="6213"/>
                  </a:lnTo>
                  <a:lnTo>
                    <a:pt x="1553" y="5613"/>
                  </a:lnTo>
                  <a:lnTo>
                    <a:pt x="1555" y="5613"/>
                  </a:lnTo>
                  <a:lnTo>
                    <a:pt x="1555" y="5613"/>
                  </a:lnTo>
                  <a:lnTo>
                    <a:pt x="1893" y="5275"/>
                  </a:lnTo>
                  <a:lnTo>
                    <a:pt x="1893" y="4196"/>
                  </a:lnTo>
                  <a:close/>
                </a:path>
              </a:pathLst>
            </a:custGeom>
            <a:solidFill>
              <a:schemeClr val="accent4"/>
            </a:solidFill>
            <a:ln>
              <a:noFill/>
            </a:ln>
          </p:spPr>
          <p:txBody>
            <a:bodyPr lIns="68580" tIns="34290" rIns="68580" bIns="34290"/>
            <a:lstStyle/>
            <a:p>
              <a:pPr>
                <a:defRPr/>
              </a:pPr>
              <a:endParaRPr lang="en-US" sz="1350"/>
            </a:p>
          </p:txBody>
        </p:sp>
        <p:sp>
          <p:nvSpPr>
            <p:cNvPr id="36" name="Freeform 52">
              <a:extLst>
                <a:ext uri="{FF2B5EF4-FFF2-40B4-BE49-F238E27FC236}">
                  <a16:creationId xmlns:a16="http://schemas.microsoft.com/office/drawing/2014/main" id="{4D2CBA6B-42A7-4231-BBEB-FEC09B9002D1}"/>
                </a:ext>
              </a:extLst>
            </p:cNvPr>
            <p:cNvSpPr>
              <a:spLocks/>
            </p:cNvSpPr>
            <p:nvPr/>
          </p:nvSpPr>
          <p:spPr bwMode="auto">
            <a:xfrm>
              <a:off x="6703804" y="1731963"/>
              <a:ext cx="643250" cy="1847600"/>
            </a:xfrm>
            <a:custGeom>
              <a:avLst/>
              <a:gdLst>
                <a:gd name="T0" fmla="*/ 1215 w 1215"/>
                <a:gd name="T1" fmla="*/ 0 h 3494"/>
                <a:gd name="T2" fmla="*/ 1215 w 1215"/>
                <a:gd name="T3" fmla="*/ 3494 h 3494"/>
                <a:gd name="T4" fmla="*/ 1126 w 1215"/>
                <a:gd name="T5" fmla="*/ 3455 h 3494"/>
                <a:gd name="T6" fmla="*/ 956 w 1215"/>
                <a:gd name="T7" fmla="*/ 3364 h 3494"/>
                <a:gd name="T8" fmla="*/ 795 w 1215"/>
                <a:gd name="T9" fmla="*/ 3256 h 3494"/>
                <a:gd name="T10" fmla="*/ 647 w 1215"/>
                <a:gd name="T11" fmla="*/ 3134 h 3494"/>
                <a:gd name="T12" fmla="*/ 511 w 1215"/>
                <a:gd name="T13" fmla="*/ 2999 h 3494"/>
                <a:gd name="T14" fmla="*/ 389 w 1215"/>
                <a:gd name="T15" fmla="*/ 2850 h 3494"/>
                <a:gd name="T16" fmla="*/ 281 w 1215"/>
                <a:gd name="T17" fmla="*/ 2689 h 3494"/>
                <a:gd name="T18" fmla="*/ 189 w 1215"/>
                <a:gd name="T19" fmla="*/ 2520 h 3494"/>
                <a:gd name="T20" fmla="*/ 150 w 1215"/>
                <a:gd name="T21" fmla="*/ 2430 h 3494"/>
                <a:gd name="T22" fmla="*/ 115 w 1215"/>
                <a:gd name="T23" fmla="*/ 2343 h 3494"/>
                <a:gd name="T24" fmla="*/ 59 w 1215"/>
                <a:gd name="T25" fmla="*/ 2158 h 3494"/>
                <a:gd name="T26" fmla="*/ 20 w 1215"/>
                <a:gd name="T27" fmla="*/ 1968 h 3494"/>
                <a:gd name="T28" fmla="*/ 1 w 1215"/>
                <a:gd name="T29" fmla="*/ 1773 h 3494"/>
                <a:gd name="T30" fmla="*/ 0 w 1215"/>
                <a:gd name="T31" fmla="*/ 1672 h 3494"/>
                <a:gd name="T32" fmla="*/ 0 w 1215"/>
                <a:gd name="T33" fmla="*/ 0 h 3494"/>
                <a:gd name="T34" fmla="*/ 1215 w 1215"/>
                <a:gd name="T35" fmla="*/ 0 h 3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15" h="3494">
                  <a:moveTo>
                    <a:pt x="1215" y="0"/>
                  </a:moveTo>
                  <a:lnTo>
                    <a:pt x="1215" y="3494"/>
                  </a:lnTo>
                  <a:lnTo>
                    <a:pt x="1126" y="3455"/>
                  </a:lnTo>
                  <a:lnTo>
                    <a:pt x="956" y="3364"/>
                  </a:lnTo>
                  <a:lnTo>
                    <a:pt x="795" y="3256"/>
                  </a:lnTo>
                  <a:lnTo>
                    <a:pt x="647" y="3134"/>
                  </a:lnTo>
                  <a:lnTo>
                    <a:pt x="511" y="2999"/>
                  </a:lnTo>
                  <a:lnTo>
                    <a:pt x="389" y="2850"/>
                  </a:lnTo>
                  <a:lnTo>
                    <a:pt x="281" y="2689"/>
                  </a:lnTo>
                  <a:lnTo>
                    <a:pt x="189" y="2520"/>
                  </a:lnTo>
                  <a:lnTo>
                    <a:pt x="150" y="2430"/>
                  </a:lnTo>
                  <a:lnTo>
                    <a:pt x="115" y="2343"/>
                  </a:lnTo>
                  <a:lnTo>
                    <a:pt x="59" y="2158"/>
                  </a:lnTo>
                  <a:lnTo>
                    <a:pt x="20" y="1968"/>
                  </a:lnTo>
                  <a:lnTo>
                    <a:pt x="1" y="1773"/>
                  </a:lnTo>
                  <a:lnTo>
                    <a:pt x="0" y="1672"/>
                  </a:lnTo>
                  <a:lnTo>
                    <a:pt x="0" y="0"/>
                  </a:lnTo>
                  <a:lnTo>
                    <a:pt x="1215" y="0"/>
                  </a:lnTo>
                  <a:close/>
                </a:path>
              </a:pathLst>
            </a:custGeom>
            <a:solidFill>
              <a:schemeClr val="accent6">
                <a:lumMod val="50000"/>
              </a:schemeClr>
            </a:solidFill>
            <a:ln>
              <a:noFill/>
            </a:ln>
          </p:spPr>
          <p:txBody>
            <a:bodyPr lIns="68580" tIns="34290" rIns="68580" bIns="34290"/>
            <a:lstStyle/>
            <a:p>
              <a:pPr>
                <a:defRPr/>
              </a:pPr>
              <a:endParaRPr lang="en-US" sz="1350"/>
            </a:p>
          </p:txBody>
        </p:sp>
        <p:sp>
          <p:nvSpPr>
            <p:cNvPr id="37" name="Freeform 53">
              <a:extLst>
                <a:ext uri="{FF2B5EF4-FFF2-40B4-BE49-F238E27FC236}">
                  <a16:creationId xmlns:a16="http://schemas.microsoft.com/office/drawing/2014/main" id="{E2950950-0CE2-4A8D-94DF-8175D690CC17}"/>
                </a:ext>
              </a:extLst>
            </p:cNvPr>
            <p:cNvSpPr>
              <a:spLocks/>
            </p:cNvSpPr>
            <p:nvPr/>
          </p:nvSpPr>
          <p:spPr bwMode="auto">
            <a:xfrm>
              <a:off x="6785643" y="2823503"/>
              <a:ext cx="2720307" cy="1003170"/>
            </a:xfrm>
            <a:custGeom>
              <a:avLst/>
              <a:gdLst>
                <a:gd name="T0" fmla="*/ 5143 w 5143"/>
                <a:gd name="T1" fmla="*/ 940 h 1892"/>
                <a:gd name="T2" fmla="*/ 4202 w 5143"/>
                <a:gd name="T3" fmla="*/ 0 h 1892"/>
                <a:gd name="T4" fmla="*/ 3124 w 5143"/>
                <a:gd name="T5" fmla="*/ 0 h 1892"/>
                <a:gd name="T6" fmla="*/ 3487 w 5143"/>
                <a:gd name="T7" fmla="*/ 364 h 1892"/>
                <a:gd name="T8" fmla="*/ 0 w 5143"/>
                <a:gd name="T9" fmla="*/ 364 h 1892"/>
                <a:gd name="T10" fmla="*/ 39 w 5143"/>
                <a:gd name="T11" fmla="*/ 454 h 1892"/>
                <a:gd name="T12" fmla="*/ 130 w 5143"/>
                <a:gd name="T13" fmla="*/ 623 h 1892"/>
                <a:gd name="T14" fmla="*/ 238 w 5143"/>
                <a:gd name="T15" fmla="*/ 784 h 1892"/>
                <a:gd name="T16" fmla="*/ 360 w 5143"/>
                <a:gd name="T17" fmla="*/ 933 h 1892"/>
                <a:gd name="T18" fmla="*/ 496 w 5143"/>
                <a:gd name="T19" fmla="*/ 1068 h 1892"/>
                <a:gd name="T20" fmla="*/ 644 w 5143"/>
                <a:gd name="T21" fmla="*/ 1190 h 1892"/>
                <a:gd name="T22" fmla="*/ 805 w 5143"/>
                <a:gd name="T23" fmla="*/ 1298 h 1892"/>
                <a:gd name="T24" fmla="*/ 975 w 5143"/>
                <a:gd name="T25" fmla="*/ 1389 h 1892"/>
                <a:gd name="T26" fmla="*/ 1064 w 5143"/>
                <a:gd name="T27" fmla="*/ 1429 h 1892"/>
                <a:gd name="T28" fmla="*/ 1152 w 5143"/>
                <a:gd name="T29" fmla="*/ 1464 h 1892"/>
                <a:gd name="T30" fmla="*/ 1335 w 5143"/>
                <a:gd name="T31" fmla="*/ 1520 h 1892"/>
                <a:gd name="T32" fmla="*/ 1525 w 5143"/>
                <a:gd name="T33" fmla="*/ 1557 h 1892"/>
                <a:gd name="T34" fmla="*/ 1722 w 5143"/>
                <a:gd name="T35" fmla="*/ 1577 h 1892"/>
                <a:gd name="T36" fmla="*/ 1822 w 5143"/>
                <a:gd name="T37" fmla="*/ 1579 h 1892"/>
                <a:gd name="T38" fmla="*/ 3436 w 5143"/>
                <a:gd name="T39" fmla="*/ 1579 h 1892"/>
                <a:gd name="T40" fmla="*/ 3124 w 5143"/>
                <a:gd name="T41" fmla="*/ 1892 h 1892"/>
                <a:gd name="T42" fmla="*/ 4202 w 5143"/>
                <a:gd name="T43" fmla="*/ 1892 h 1892"/>
                <a:gd name="T44" fmla="*/ 4516 w 5143"/>
                <a:gd name="T45" fmla="*/ 1579 h 1892"/>
                <a:gd name="T46" fmla="*/ 5143 w 5143"/>
                <a:gd name="T47" fmla="*/ 953 h 1892"/>
                <a:gd name="T48" fmla="*/ 5135 w 5143"/>
                <a:gd name="T49" fmla="*/ 947 h 1892"/>
                <a:gd name="T50" fmla="*/ 5143 w 5143"/>
                <a:gd name="T51" fmla="*/ 940 h 1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43" h="1892">
                  <a:moveTo>
                    <a:pt x="5143" y="940"/>
                  </a:moveTo>
                  <a:lnTo>
                    <a:pt x="4202" y="0"/>
                  </a:lnTo>
                  <a:lnTo>
                    <a:pt x="3124" y="0"/>
                  </a:lnTo>
                  <a:lnTo>
                    <a:pt x="3487" y="364"/>
                  </a:lnTo>
                  <a:lnTo>
                    <a:pt x="0" y="364"/>
                  </a:lnTo>
                  <a:lnTo>
                    <a:pt x="39" y="454"/>
                  </a:lnTo>
                  <a:lnTo>
                    <a:pt x="130" y="623"/>
                  </a:lnTo>
                  <a:lnTo>
                    <a:pt x="238" y="784"/>
                  </a:lnTo>
                  <a:lnTo>
                    <a:pt x="360" y="933"/>
                  </a:lnTo>
                  <a:lnTo>
                    <a:pt x="496" y="1068"/>
                  </a:lnTo>
                  <a:lnTo>
                    <a:pt x="644" y="1190"/>
                  </a:lnTo>
                  <a:lnTo>
                    <a:pt x="805" y="1298"/>
                  </a:lnTo>
                  <a:lnTo>
                    <a:pt x="975" y="1389"/>
                  </a:lnTo>
                  <a:lnTo>
                    <a:pt x="1064" y="1429"/>
                  </a:lnTo>
                  <a:lnTo>
                    <a:pt x="1152" y="1464"/>
                  </a:lnTo>
                  <a:lnTo>
                    <a:pt x="1335" y="1520"/>
                  </a:lnTo>
                  <a:lnTo>
                    <a:pt x="1525" y="1557"/>
                  </a:lnTo>
                  <a:lnTo>
                    <a:pt x="1722" y="1577"/>
                  </a:lnTo>
                  <a:lnTo>
                    <a:pt x="1822" y="1579"/>
                  </a:lnTo>
                  <a:lnTo>
                    <a:pt x="3436" y="1579"/>
                  </a:lnTo>
                  <a:lnTo>
                    <a:pt x="3124" y="1892"/>
                  </a:lnTo>
                  <a:lnTo>
                    <a:pt x="4202" y="1892"/>
                  </a:lnTo>
                  <a:lnTo>
                    <a:pt x="4516" y="1579"/>
                  </a:lnTo>
                  <a:lnTo>
                    <a:pt x="5143" y="953"/>
                  </a:lnTo>
                  <a:lnTo>
                    <a:pt x="5135" y="947"/>
                  </a:lnTo>
                  <a:lnTo>
                    <a:pt x="5143" y="940"/>
                  </a:lnTo>
                  <a:close/>
                </a:path>
              </a:pathLst>
            </a:custGeom>
            <a:solidFill>
              <a:schemeClr val="accent6"/>
            </a:solidFill>
            <a:ln>
              <a:noFill/>
            </a:ln>
          </p:spPr>
          <p:txBody>
            <a:bodyPr lIns="68580" tIns="34290" rIns="68580" bIns="34290"/>
            <a:lstStyle/>
            <a:p>
              <a:pPr>
                <a:defRPr/>
              </a:pPr>
              <a:endParaRPr lang="en-US" sz="1350"/>
            </a:p>
          </p:txBody>
        </p:sp>
      </p:grpSp>
      <p:pic>
        <p:nvPicPr>
          <p:cNvPr id="192516" name="Graphic 6" descr="Trophy">
            <a:extLst>
              <a:ext uri="{FF2B5EF4-FFF2-40B4-BE49-F238E27FC236}">
                <a16:creationId xmlns:a16="http://schemas.microsoft.com/office/drawing/2014/main" id="{AA44D2B4-3520-4265-A019-094D937A96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6288" y="3538538"/>
            <a:ext cx="4794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2517" name="Graphic 8" descr="Bullseye">
            <a:extLst>
              <a:ext uri="{FF2B5EF4-FFF2-40B4-BE49-F238E27FC236}">
                <a16:creationId xmlns:a16="http://schemas.microsoft.com/office/drawing/2014/main" id="{2C6D7EB8-8534-49E6-80E5-CCAF35CFCE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31338" y="2506663"/>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2518" name="Graphic 10" descr="Rocket">
            <a:extLst>
              <a:ext uri="{FF2B5EF4-FFF2-40B4-BE49-F238E27FC236}">
                <a16:creationId xmlns:a16="http://schemas.microsoft.com/office/drawing/2014/main" id="{D2398A06-04DC-4C3A-B588-434D3D5398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4863" y="2506663"/>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a:extLst>
              <a:ext uri="{FF2B5EF4-FFF2-40B4-BE49-F238E27FC236}">
                <a16:creationId xmlns:a16="http://schemas.microsoft.com/office/drawing/2014/main" id="{543E3DF7-0E34-4BD5-B7C1-8BAC0F8118E8}"/>
              </a:ext>
            </a:extLst>
          </p:cNvPr>
          <p:cNvSpPr txBox="1"/>
          <p:nvPr/>
        </p:nvSpPr>
        <p:spPr>
          <a:xfrm>
            <a:off x="804863" y="3429000"/>
            <a:ext cx="3227387" cy="1077200"/>
          </a:xfrm>
          <a:prstGeom prst="rect">
            <a:avLst/>
          </a:prstGeom>
          <a:noFill/>
        </p:spPr>
        <p:txBody>
          <a:bodyPr lIns="91422" tIns="45711" rIns="91422" bIns="45711">
            <a:spAutoFit/>
          </a:bodyPr>
          <a:lstStyle/>
          <a:p>
            <a:pPr algn="ctr">
              <a:defRPr/>
            </a:pPr>
            <a:r>
              <a:rPr lang="en-US" sz="3200" b="1" dirty="0">
                <a:latin typeface="+mj-lt"/>
                <a:cs typeface="Arial" charset="0"/>
              </a:rPr>
              <a:t>Strengthening of domains </a:t>
            </a:r>
            <a:endParaRPr lang="id-ID" sz="3200" b="1" dirty="0">
              <a:latin typeface="+mj-lt"/>
              <a:cs typeface="Arial" charset="0"/>
            </a:endParaRPr>
          </a:p>
        </p:txBody>
      </p:sp>
      <p:sp>
        <p:nvSpPr>
          <p:cNvPr id="31" name="TextBox 30">
            <a:extLst>
              <a:ext uri="{FF2B5EF4-FFF2-40B4-BE49-F238E27FC236}">
                <a16:creationId xmlns:a16="http://schemas.microsoft.com/office/drawing/2014/main" id="{F0E35C00-F938-4CFB-A29C-6CE6E17F5F60}"/>
              </a:ext>
            </a:extLst>
          </p:cNvPr>
          <p:cNvSpPr txBox="1"/>
          <p:nvPr/>
        </p:nvSpPr>
        <p:spPr>
          <a:xfrm>
            <a:off x="4482306" y="4324028"/>
            <a:ext cx="3227387" cy="2554527"/>
          </a:xfrm>
          <a:prstGeom prst="rect">
            <a:avLst/>
          </a:prstGeom>
          <a:noFill/>
        </p:spPr>
        <p:txBody>
          <a:bodyPr lIns="91422" tIns="45711" rIns="91422" bIns="45711">
            <a:spAutoFit/>
          </a:bodyPr>
          <a:lstStyle/>
          <a:p>
            <a:pPr algn="ctr">
              <a:defRPr/>
            </a:pPr>
            <a:r>
              <a:rPr lang="en-US" sz="3200" b="1" dirty="0">
                <a:latin typeface="+mj-lt"/>
                <a:cs typeface="Arial" charset="0"/>
              </a:rPr>
              <a:t>Consultancy, industry internships </a:t>
            </a:r>
          </a:p>
          <a:p>
            <a:pPr algn="ctr">
              <a:defRPr/>
            </a:pPr>
            <a:r>
              <a:rPr lang="en-US" sz="3200" b="1" dirty="0">
                <a:latin typeface="+mj-lt"/>
                <a:cs typeface="Arial" charset="0"/>
              </a:rPr>
              <a:t>&amp; Collaborations</a:t>
            </a:r>
            <a:endParaRPr lang="id-ID" sz="3200" b="1" cap="all" dirty="0">
              <a:latin typeface="+mj-lt"/>
              <a:ea typeface="Kozuka Gothic Pro EL" panose="020B0200000000000000" pitchFamily="34" charset="-128"/>
              <a:cs typeface="Lato Regular"/>
            </a:endParaRPr>
          </a:p>
        </p:txBody>
      </p:sp>
      <p:sp>
        <p:nvSpPr>
          <p:cNvPr id="32" name="TextBox 31">
            <a:extLst>
              <a:ext uri="{FF2B5EF4-FFF2-40B4-BE49-F238E27FC236}">
                <a16:creationId xmlns:a16="http://schemas.microsoft.com/office/drawing/2014/main" id="{0BCC3C49-B863-418E-AA74-E1124B2C2CAC}"/>
              </a:ext>
            </a:extLst>
          </p:cNvPr>
          <p:cNvSpPr txBox="1"/>
          <p:nvPr/>
        </p:nvSpPr>
        <p:spPr>
          <a:xfrm>
            <a:off x="8161338" y="3368675"/>
            <a:ext cx="3225800" cy="2554527"/>
          </a:xfrm>
          <a:prstGeom prst="rect">
            <a:avLst/>
          </a:prstGeom>
          <a:noFill/>
        </p:spPr>
        <p:txBody>
          <a:bodyPr lIns="91422" tIns="45711" rIns="91422" bIns="45711">
            <a:spAutoFit/>
          </a:bodyPr>
          <a:lstStyle/>
          <a:p>
            <a:pPr algn="ctr">
              <a:defRPr/>
            </a:pPr>
            <a:r>
              <a:rPr lang="da-DK" sz="3200" b="1" dirty="0">
                <a:latin typeface="+mj-lt"/>
                <a:cs typeface="Arial" charset="0"/>
              </a:rPr>
              <a:t>Faculty &amp; Students Empowerment (industry requirements)</a:t>
            </a:r>
            <a:endParaRPr lang="id-ID" sz="3200" b="1" dirty="0">
              <a:latin typeface="+mj-lt"/>
              <a:cs typeface="Arial" charset="0"/>
            </a:endParaRPr>
          </a:p>
        </p:txBody>
      </p:sp>
    </p:spTree>
    <p:extLst>
      <p:ext uri="{BB962C8B-B14F-4D97-AF65-F5344CB8AC3E}">
        <p14:creationId xmlns:p14="http://schemas.microsoft.com/office/powerpoint/2010/main" val="400342316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5FA042-B29F-4152-9B9E-DB6D40ACDD71}"/>
              </a:ext>
            </a:extLst>
          </p:cNvPr>
          <p:cNvSpPr/>
          <p:nvPr/>
        </p:nvSpPr>
        <p:spPr>
          <a:xfrm>
            <a:off x="3987089" y="2644170"/>
            <a:ext cx="4217821" cy="1569660"/>
          </a:xfrm>
          <a:prstGeom prst="rect">
            <a:avLst/>
          </a:prstGeom>
        </p:spPr>
        <p:txBody>
          <a:bodyPr wrap="none">
            <a:spAutoFit/>
          </a:bodyPr>
          <a:lstStyle/>
          <a:p>
            <a:r>
              <a:rPr lang="en-US" sz="9600" b="1" dirty="0">
                <a:solidFill>
                  <a:srgbClr val="C00000"/>
                </a:solidFill>
                <a:latin typeface="Kunstler Script" panose="030304020206070D0D06" pitchFamily="66" charset="0"/>
                <a:ea typeface="+mj-ea"/>
                <a:cs typeface="+mj-cs"/>
              </a:rPr>
              <a:t>Thank  you</a:t>
            </a:r>
            <a:endParaRPr lang="en-US" dirty="0">
              <a:solidFill>
                <a:srgbClr val="C00000"/>
              </a:solidFill>
            </a:endParaRPr>
          </a:p>
        </p:txBody>
      </p:sp>
    </p:spTree>
    <p:extLst>
      <p:ext uri="{BB962C8B-B14F-4D97-AF65-F5344CB8AC3E}">
        <p14:creationId xmlns:p14="http://schemas.microsoft.com/office/powerpoint/2010/main" val="2982189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1F4CC-F6D6-4BB5-9E2B-E4FD00F4D26C}"/>
              </a:ext>
            </a:extLst>
          </p:cNvPr>
          <p:cNvSpPr>
            <a:spLocks noGrp="1"/>
          </p:cNvSpPr>
          <p:nvPr>
            <p:ph type="title"/>
          </p:nvPr>
        </p:nvSpPr>
        <p:spPr>
          <a:xfrm>
            <a:off x="609600" y="274638"/>
            <a:ext cx="10972800" cy="856739"/>
          </a:xfrm>
        </p:spPr>
        <p:txBody>
          <a:bodyPr/>
          <a:lstStyle/>
          <a:p>
            <a:r>
              <a:rPr lang="en-US" dirty="0"/>
              <a:t>Organogram</a:t>
            </a:r>
          </a:p>
        </p:txBody>
      </p:sp>
      <p:graphicFrame>
        <p:nvGraphicFramePr>
          <p:cNvPr id="4" name="Content Placeholder 3">
            <a:extLst>
              <a:ext uri="{FF2B5EF4-FFF2-40B4-BE49-F238E27FC236}">
                <a16:creationId xmlns:a16="http://schemas.microsoft.com/office/drawing/2014/main" id="{D865851C-7B29-44E4-A0D0-250CBD80E557}"/>
              </a:ext>
            </a:extLst>
          </p:cNvPr>
          <p:cNvGraphicFramePr>
            <a:graphicFrameLocks noGrp="1" noChangeAspect="1"/>
          </p:cNvGraphicFramePr>
          <p:nvPr>
            <p:ph idx="1"/>
            <p:extLst>
              <p:ext uri="{D42A27DB-BD31-4B8C-83A1-F6EECF244321}">
                <p14:modId xmlns:p14="http://schemas.microsoft.com/office/powerpoint/2010/main" val="3624075480"/>
              </p:ext>
            </p:extLst>
          </p:nvPr>
        </p:nvGraphicFramePr>
        <p:xfrm>
          <a:off x="609601" y="1131377"/>
          <a:ext cx="10972800" cy="5320252"/>
        </p:xfrm>
        <a:graphic>
          <a:graphicData uri="http://schemas.openxmlformats.org/presentationml/2006/ole">
            <mc:AlternateContent xmlns:mc="http://schemas.openxmlformats.org/markup-compatibility/2006">
              <mc:Choice xmlns:v="urn:schemas-microsoft-com:vml" Requires="v">
                <p:oleObj spid="_x0000_s3734" name="Acrobat Document" r:id="rId3" imgW="30860990" imgH="16459200" progId="AcroExch.Document.DC">
                  <p:embed/>
                </p:oleObj>
              </mc:Choice>
              <mc:Fallback>
                <p:oleObj name="Acrobat Document" r:id="rId3" imgW="30860990" imgH="16459200" progId="AcroExch.Document.DC">
                  <p:embed/>
                  <p:pic>
                    <p:nvPicPr>
                      <p:cNvPr id="0" name=""/>
                      <p:cNvPicPr/>
                      <p:nvPr/>
                    </p:nvPicPr>
                    <p:blipFill>
                      <a:blip r:embed="rId4"/>
                      <a:stretch>
                        <a:fillRect/>
                      </a:stretch>
                    </p:blipFill>
                    <p:spPr>
                      <a:xfrm>
                        <a:off x="609601" y="1131377"/>
                        <a:ext cx="10972800" cy="5320252"/>
                      </a:xfrm>
                      <a:prstGeom prst="rect">
                        <a:avLst/>
                      </a:prstGeom>
                    </p:spPr>
                  </p:pic>
                </p:oleObj>
              </mc:Fallback>
            </mc:AlternateContent>
          </a:graphicData>
        </a:graphic>
      </p:graphicFrame>
    </p:spTree>
    <p:extLst>
      <p:ext uri="{BB962C8B-B14F-4D97-AF65-F5344CB8AC3E}">
        <p14:creationId xmlns:p14="http://schemas.microsoft.com/office/powerpoint/2010/main" val="21019192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Theme1" id="{BE32D80E-7B6B-4E07-A590-AA30077629CE}" vid="{CD690FCB-36C1-4CFB-97B1-8BB42AE42001}"/>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mbria-Calibri">
      <a:majorFont>
        <a:latin typeface="Cambria"/>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mbria-Calibri">
    <a:majorFont>
      <a:latin typeface="Cambria"/>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mbria-Calibri">
    <a:majorFont>
      <a:latin typeface="Cambria"/>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9085</TotalTime>
  <Words>7253</Words>
  <Application>Microsoft Office PowerPoint</Application>
  <PresentationFormat>Widescreen</PresentationFormat>
  <Paragraphs>1761</Paragraphs>
  <Slides>89</Slides>
  <Notes>16</Notes>
  <HiddenSlides>0</HiddenSlides>
  <MMClips>0</MMClips>
  <ScaleCrop>false</ScaleCrop>
  <HeadingPairs>
    <vt:vector size="8" baseType="variant">
      <vt:variant>
        <vt:lpstr>Fonts Used</vt:lpstr>
      </vt:variant>
      <vt:variant>
        <vt:i4>13</vt:i4>
      </vt:variant>
      <vt:variant>
        <vt:lpstr>Theme</vt:lpstr>
      </vt:variant>
      <vt:variant>
        <vt:i4>2</vt:i4>
      </vt:variant>
      <vt:variant>
        <vt:lpstr>Embedded OLE Servers</vt:lpstr>
      </vt:variant>
      <vt:variant>
        <vt:i4>1</vt:i4>
      </vt:variant>
      <vt:variant>
        <vt:lpstr>Slide Titles</vt:lpstr>
      </vt:variant>
      <vt:variant>
        <vt:i4>89</vt:i4>
      </vt:variant>
    </vt:vector>
  </HeadingPairs>
  <TitlesOfParts>
    <vt:vector size="105" baseType="lpstr">
      <vt:lpstr>Arial</vt:lpstr>
      <vt:lpstr>Calibri</vt:lpstr>
      <vt:lpstr>Cambria</vt:lpstr>
      <vt:lpstr>Kozuka Gothic Pro EL</vt:lpstr>
      <vt:lpstr>Kunstler Script</vt:lpstr>
      <vt:lpstr>Lato Regular</vt:lpstr>
      <vt:lpstr>Mangal</vt:lpstr>
      <vt:lpstr>Segoe UI Light</vt:lpstr>
      <vt:lpstr>Times New Roman</vt:lpstr>
      <vt:lpstr>Tw Cen MT</vt:lpstr>
      <vt:lpstr>Verdana</vt:lpstr>
      <vt:lpstr>Wingdings</vt:lpstr>
      <vt:lpstr>Wingdings 2</vt:lpstr>
      <vt:lpstr>Theme1</vt:lpstr>
      <vt:lpstr>1_Office Theme</vt:lpstr>
      <vt:lpstr>Acrobat Document</vt:lpstr>
      <vt:lpstr>Department of Information Technology</vt:lpstr>
      <vt:lpstr>PowerPoint Presentation</vt:lpstr>
      <vt:lpstr>Outline</vt:lpstr>
      <vt:lpstr>PowerPoint Presentation</vt:lpstr>
      <vt:lpstr>Program Highlights</vt:lpstr>
      <vt:lpstr>Program Highlights</vt:lpstr>
      <vt:lpstr>I. Department Profile</vt:lpstr>
      <vt:lpstr>Department Profile</vt:lpstr>
      <vt:lpstr>Organogram</vt:lpstr>
      <vt:lpstr>VMS, PEO, PO, GA and CO Relation</vt:lpstr>
      <vt:lpstr>Overall Growth Plan</vt:lpstr>
      <vt:lpstr>          Salient Features (2016-19)</vt:lpstr>
      <vt:lpstr>Domains at Department </vt:lpstr>
      <vt:lpstr> II. STRENGTHS &amp; WEAKNESS - LAST NBA REPORT  (STRENGTHS) </vt:lpstr>
      <vt:lpstr>Strengths and weakness of last NBA committee visit  report -2016 &amp; its mitigation criteria wise till date</vt:lpstr>
      <vt:lpstr>Strengths and weakness of last NBA committee visit  report -2016 &amp; its mitigation criteria wise till date</vt:lpstr>
      <vt:lpstr> II. STRENGTHS &amp; WEAKNESS - LAST NBA REPORT  (WEAKNESs) </vt:lpstr>
      <vt:lpstr>                Criteria 1:  Concern 1- Lack visibility in terms of support – Administrative system in        attaining PEOs </vt:lpstr>
      <vt:lpstr>PowerPoint Presentation</vt:lpstr>
      <vt:lpstr>Establish consistency of PEOs with Mission of the Department </vt:lpstr>
      <vt:lpstr> Criteria 1:Concern 2   CO-PO attainment process is not clear </vt:lpstr>
      <vt:lpstr>PowerPoint Presentation</vt:lpstr>
      <vt:lpstr>PowerPoint Presentation</vt:lpstr>
      <vt:lpstr>Revised PEOs</vt:lpstr>
      <vt:lpstr>PowerPoint Presentation</vt:lpstr>
      <vt:lpstr> Revision of PSOs &amp; PEOs</vt:lpstr>
      <vt:lpstr>Criteria 2 :Concern 1  Improvements in GAs:7-12</vt:lpstr>
      <vt:lpstr>PowerPoint Presentation</vt:lpstr>
      <vt:lpstr>PowerPoint Presentation</vt:lpstr>
      <vt:lpstr>       PEO achievement batch wise 2013-17 &amp; 2014-18</vt:lpstr>
      <vt:lpstr>Criteria 3 – Concern 1 Limited Participation of Industry</vt:lpstr>
      <vt:lpstr>Industry Interaction</vt:lpstr>
      <vt:lpstr>Student participation in Co/extra curricular Activities  during last three batches </vt:lpstr>
      <vt:lpstr> </vt:lpstr>
      <vt:lpstr> CR:5-Concern 1 Faculty qualification &amp; cadre ratio needs improvement </vt:lpstr>
      <vt:lpstr>Faculty Qualification during last 3 years </vt:lpstr>
      <vt:lpstr>               Criteria :5  Concern 2 Quality of publication needs improvement- minimal ongoing funded R&amp;D project, No   consultancy work, Poor interaction with outside world   (Sponsored Research/Consultancy)</vt:lpstr>
      <vt:lpstr>Publication Details(AY:2015-19)</vt:lpstr>
      <vt:lpstr>Faculty publications citations till date </vt:lpstr>
      <vt:lpstr> Criteria 7:Concern 1  - Needs improvement in self-learning, tutorials  &amp; faculty qualification for first year </vt:lpstr>
      <vt:lpstr>      Criteria 8: Conern1,2 – Governance, Institutional support  &amp;  Financial Resources</vt:lpstr>
      <vt:lpstr>Details of R&amp;D Budget</vt:lpstr>
      <vt:lpstr>Criteria 9: Concern1,2 Continuous Improvement</vt:lpstr>
      <vt:lpstr>Financial assistance to students at institute level </vt:lpstr>
      <vt:lpstr>IMPROVEMENTS in Curricular, Co/Extra curricular, Beyond Curriculum , Industry Connect</vt:lpstr>
      <vt:lpstr>Curricular Growth</vt:lpstr>
      <vt:lpstr>Co-curricular Activities (Including PBL)</vt:lpstr>
      <vt:lpstr>Extra curricular Activities (Including ABL)</vt:lpstr>
      <vt:lpstr>Beyond Curriculum (Including TBL Activities)</vt:lpstr>
      <vt:lpstr>Industry Connects – to enhance collaborative learning</vt:lpstr>
      <vt:lpstr>III. NBA COMPLIANCE </vt:lpstr>
      <vt:lpstr>PowerPoint Presentation</vt:lpstr>
      <vt:lpstr> Faculty as participants in Faculty development/ training activities/STTPs </vt:lpstr>
      <vt:lpstr>   Research and Development   (Academic Research)   </vt:lpstr>
      <vt:lpstr>Publication Details(AY:2015-19)</vt:lpstr>
      <vt:lpstr>                 CR:5 - concern-2  Quality of publication needs improvement- minimal ongoing funded R&amp;D project           ,      No consultancy work, Poor interaction with outside world   (Sponsored Research/Consultancy)</vt:lpstr>
      <vt:lpstr> Placement, Higher Studies and Entrepreneurship </vt:lpstr>
      <vt:lpstr>  Placement, Higher Studies and Entrepreneurship</vt:lpstr>
      <vt:lpstr>Placement, Higher Studies and Entrepreneurship</vt:lpstr>
      <vt:lpstr>PowerPoint Presentation</vt:lpstr>
      <vt:lpstr>PowerPoint Presentation</vt:lpstr>
      <vt:lpstr>CDAC- courses</vt:lpstr>
      <vt:lpstr>PowerPoint Presentation</vt:lpstr>
      <vt:lpstr>Success Rate of Last Three Batches</vt:lpstr>
      <vt:lpstr>Progress of Batch 2012-2016</vt:lpstr>
      <vt:lpstr>Progress of Batch 2013-2017</vt:lpstr>
      <vt:lpstr>Student Result Progression </vt:lpstr>
      <vt:lpstr>Comparative Result of May 16 , May 17 ,May 18</vt:lpstr>
      <vt:lpstr>Extension  Activities</vt:lpstr>
      <vt:lpstr>Student Mentoring Progression </vt:lpstr>
      <vt:lpstr>Student Mentoring Progression </vt:lpstr>
      <vt:lpstr>Student Mentoring Progression</vt:lpstr>
      <vt:lpstr>Glimpse of ACM Activities</vt:lpstr>
      <vt:lpstr>PowerPoint Presentation</vt:lpstr>
      <vt:lpstr>ABL Activities </vt:lpstr>
      <vt:lpstr>Institute Level Hackathon Competition</vt:lpstr>
      <vt:lpstr>Male-Female Ratio of Last 3 Years</vt:lpstr>
      <vt:lpstr>PowerPoint Presentation</vt:lpstr>
      <vt:lpstr>     Faculty Achievements &amp; student Achievements</vt:lpstr>
      <vt:lpstr>     Status of books procured at Dept. Library during last 3 years</vt:lpstr>
      <vt:lpstr>Process followed for improving quality of  teaching learning</vt:lpstr>
      <vt:lpstr> Process followed for improving  quality of students projects</vt:lpstr>
      <vt:lpstr>Contribution to the Revision of UOM Syllabus  (2016 Rev.)</vt:lpstr>
      <vt:lpstr>Contribution to the Revision of UOM Syllabus </vt:lpstr>
      <vt:lpstr>Contribution to the Revision of UOM Syllabus </vt:lpstr>
      <vt:lpstr>Contribution to the Revision of UOM Syllabus </vt:lpstr>
      <vt:lpstr>Innovative and Best Practices </vt:lpstr>
      <vt:lpstr>Department Targets &amp; Goals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SEMESTER REVIEW (ODD SEMESTER AY:2018-19)</dc:title>
  <dc:creator>TCET IT Dept.</dc:creator>
  <cp:lastModifiedBy>TCET IT Dept.</cp:lastModifiedBy>
  <cp:revision>839</cp:revision>
  <dcterms:created xsi:type="dcterms:W3CDTF">2018-10-30T08:39:39Z</dcterms:created>
  <dcterms:modified xsi:type="dcterms:W3CDTF">2019-03-12T12:48:57Z</dcterms:modified>
</cp:coreProperties>
</file>